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72" r:id="rId7"/>
    <p:sldId id="261" r:id="rId8"/>
    <p:sldId id="262" r:id="rId9"/>
    <p:sldId id="263" r:id="rId10"/>
    <p:sldId id="264" r:id="rId11"/>
    <p:sldId id="265" r:id="rId12"/>
    <p:sldId id="266" r:id="rId13"/>
    <p:sldId id="267" r:id="rId14"/>
    <p:sldId id="268" r:id="rId15"/>
    <p:sldId id="269" r:id="rId16"/>
    <p:sldId id="275" r:id="rId17"/>
    <p:sldId id="276" r:id="rId18"/>
    <p:sldId id="270" r:id="rId19"/>
    <p:sldId id="271" r:id="rId20"/>
    <p:sldId id="273"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85" autoAdjust="0"/>
    <p:restoredTop sz="94660"/>
  </p:normalViewPr>
  <p:slideViewPr>
    <p:cSldViewPr snapToGrid="0">
      <p:cViewPr varScale="1">
        <p:scale>
          <a:sx n="86" d="100"/>
          <a:sy n="86" d="100"/>
        </p:scale>
        <p:origin x="-102" y="-51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FE37FB-B3B2-4FBB-AA04-5FDFABD3B74E}" type="datetimeFigureOut">
              <a:rPr lang="en-US" smtClean="0"/>
              <a:pPr/>
              <a:t>8/2/2022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08FB-4869-412C-B0F3-7F97999170CF}" type="slidenum">
              <a:rPr lang="en-US" smtClean="0"/>
              <a:pPr/>
              <a:t>‹#›</a:t>
            </a:fld>
            <a:endParaRPr lang="en-US"/>
          </a:p>
        </p:txBody>
      </p:sp>
    </p:spTree>
    <p:extLst>
      <p:ext uri="{BB962C8B-B14F-4D97-AF65-F5344CB8AC3E}">
        <p14:creationId xmlns:p14="http://schemas.microsoft.com/office/powerpoint/2010/main" xmlns="" val="2368953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1</a:t>
            </a:fld>
            <a:endParaRPr lang="en-US"/>
          </a:p>
        </p:txBody>
      </p:sp>
    </p:spTree>
    <p:extLst>
      <p:ext uri="{BB962C8B-B14F-4D97-AF65-F5344CB8AC3E}">
        <p14:creationId xmlns:p14="http://schemas.microsoft.com/office/powerpoint/2010/main" xmlns="" val="266968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10</a:t>
            </a:fld>
            <a:endParaRPr lang="en-US"/>
          </a:p>
        </p:txBody>
      </p:sp>
    </p:spTree>
    <p:extLst>
      <p:ext uri="{BB962C8B-B14F-4D97-AF65-F5344CB8AC3E}">
        <p14:creationId xmlns:p14="http://schemas.microsoft.com/office/powerpoint/2010/main" xmlns="" val="3925229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11</a:t>
            </a:fld>
            <a:endParaRPr lang="en-US"/>
          </a:p>
        </p:txBody>
      </p:sp>
    </p:spTree>
    <p:extLst>
      <p:ext uri="{BB962C8B-B14F-4D97-AF65-F5344CB8AC3E}">
        <p14:creationId xmlns:p14="http://schemas.microsoft.com/office/powerpoint/2010/main" xmlns="" val="1674409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Underscore how there is usually a spectrum with regard to any one issue.</a:t>
            </a:r>
          </a:p>
        </p:txBody>
      </p:sp>
      <p:sp>
        <p:nvSpPr>
          <p:cNvPr id="4" name="Slide Number Placeholder 3"/>
          <p:cNvSpPr>
            <a:spLocks noGrp="1"/>
          </p:cNvSpPr>
          <p:nvPr>
            <p:ph type="sldNum" sz="quarter" idx="10"/>
          </p:nvPr>
        </p:nvSpPr>
        <p:spPr/>
        <p:txBody>
          <a:bodyPr/>
          <a:lstStyle/>
          <a:p>
            <a:fld id="{5ADC08FB-4869-412C-B0F3-7F97999170CF}" type="slidenum">
              <a:rPr lang="en-US" smtClean="0"/>
              <a:pPr/>
              <a:t>12</a:t>
            </a:fld>
            <a:endParaRPr lang="en-US"/>
          </a:p>
        </p:txBody>
      </p:sp>
    </p:spTree>
    <p:extLst>
      <p:ext uri="{BB962C8B-B14F-4D97-AF65-F5344CB8AC3E}">
        <p14:creationId xmlns:p14="http://schemas.microsoft.com/office/powerpoint/2010/main" xmlns="" val="419186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Conventional also refers to the dominant group or perspective or the majority.</a:t>
            </a:r>
            <a:r>
              <a:rPr lang="en-US" baseline="0" dirty="0"/>
              <a:t>  Consequently, it may only be considered factual within the confines of a specific society.</a:t>
            </a:r>
            <a:endParaRPr lang="en-US" dirty="0"/>
          </a:p>
        </p:txBody>
      </p:sp>
      <p:sp>
        <p:nvSpPr>
          <p:cNvPr id="4" name="Slide Number Placeholder 3"/>
          <p:cNvSpPr>
            <a:spLocks noGrp="1"/>
          </p:cNvSpPr>
          <p:nvPr>
            <p:ph type="sldNum" sz="quarter" idx="10"/>
          </p:nvPr>
        </p:nvSpPr>
        <p:spPr/>
        <p:txBody>
          <a:bodyPr/>
          <a:lstStyle/>
          <a:p>
            <a:fld id="{5ADC08FB-4869-412C-B0F3-7F97999170CF}" type="slidenum">
              <a:rPr lang="en-US" smtClean="0"/>
              <a:pPr/>
              <a:t>13</a:t>
            </a:fld>
            <a:endParaRPr lang="en-US"/>
          </a:p>
        </p:txBody>
      </p:sp>
    </p:spTree>
    <p:extLst>
      <p:ext uri="{BB962C8B-B14F-4D97-AF65-F5344CB8AC3E}">
        <p14:creationId xmlns:p14="http://schemas.microsoft.com/office/powerpoint/2010/main" xmlns="" val="568694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Providing examples of statement or things most US citizens would consider a fact would be helpful.</a:t>
            </a:r>
          </a:p>
        </p:txBody>
      </p:sp>
      <p:sp>
        <p:nvSpPr>
          <p:cNvPr id="4" name="Slide Number Placeholder 3"/>
          <p:cNvSpPr>
            <a:spLocks noGrp="1"/>
          </p:cNvSpPr>
          <p:nvPr>
            <p:ph type="sldNum" sz="quarter" idx="10"/>
          </p:nvPr>
        </p:nvSpPr>
        <p:spPr/>
        <p:txBody>
          <a:bodyPr/>
          <a:lstStyle/>
          <a:p>
            <a:fld id="{5ADC08FB-4869-412C-B0F3-7F97999170CF}" type="slidenum">
              <a:rPr lang="en-US" smtClean="0"/>
              <a:pPr/>
              <a:t>14</a:t>
            </a:fld>
            <a:endParaRPr lang="en-US"/>
          </a:p>
        </p:txBody>
      </p:sp>
    </p:spTree>
    <p:extLst>
      <p:ext uri="{BB962C8B-B14F-4D97-AF65-F5344CB8AC3E}">
        <p14:creationId xmlns:p14="http://schemas.microsoft.com/office/powerpoint/2010/main" xmlns="" val="3145472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Emphasis the sub-heading and its significance—binary perception of the world.</a:t>
            </a:r>
          </a:p>
        </p:txBody>
      </p:sp>
      <p:sp>
        <p:nvSpPr>
          <p:cNvPr id="4" name="Slide Number Placeholder 3"/>
          <p:cNvSpPr>
            <a:spLocks noGrp="1"/>
          </p:cNvSpPr>
          <p:nvPr>
            <p:ph type="sldNum" sz="quarter" idx="10"/>
          </p:nvPr>
        </p:nvSpPr>
        <p:spPr/>
        <p:txBody>
          <a:bodyPr/>
          <a:lstStyle/>
          <a:p>
            <a:fld id="{5ADC08FB-4869-412C-B0F3-7F97999170CF}" type="slidenum">
              <a:rPr lang="en-US" smtClean="0"/>
              <a:pPr/>
              <a:t>15</a:t>
            </a:fld>
            <a:endParaRPr lang="en-US"/>
          </a:p>
        </p:txBody>
      </p:sp>
    </p:spTree>
    <p:extLst>
      <p:ext uri="{BB962C8B-B14F-4D97-AF65-F5344CB8AC3E}">
        <p14:creationId xmlns:p14="http://schemas.microsoft.com/office/powerpoint/2010/main" xmlns="" val="3577614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DC08FB-4869-412C-B0F3-7F97999170CF}" type="slidenum">
              <a:rPr lang="en-US" smtClean="0"/>
              <a:pPr/>
              <a:t>16</a:t>
            </a:fld>
            <a:endParaRPr lang="en-US"/>
          </a:p>
        </p:txBody>
      </p:sp>
    </p:spTree>
    <p:extLst>
      <p:ext uri="{BB962C8B-B14F-4D97-AF65-F5344CB8AC3E}">
        <p14:creationId xmlns:p14="http://schemas.microsoft.com/office/powerpoint/2010/main" xmlns="" val="1553627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Underscore the significance of the victors writing history; this is usually considered right/factual, worthy of study, etc.</a:t>
            </a:r>
          </a:p>
        </p:txBody>
      </p:sp>
      <p:sp>
        <p:nvSpPr>
          <p:cNvPr id="4" name="Slide Number Placeholder 3"/>
          <p:cNvSpPr>
            <a:spLocks noGrp="1"/>
          </p:cNvSpPr>
          <p:nvPr>
            <p:ph type="sldNum" sz="quarter" idx="10"/>
          </p:nvPr>
        </p:nvSpPr>
        <p:spPr/>
        <p:txBody>
          <a:bodyPr/>
          <a:lstStyle/>
          <a:p>
            <a:fld id="{5ADC08FB-4869-412C-B0F3-7F97999170CF}" type="slidenum">
              <a:rPr lang="en-US" smtClean="0"/>
              <a:pPr/>
              <a:t>18</a:t>
            </a:fld>
            <a:endParaRPr lang="en-US"/>
          </a:p>
        </p:txBody>
      </p:sp>
    </p:spTree>
    <p:extLst>
      <p:ext uri="{BB962C8B-B14F-4D97-AF65-F5344CB8AC3E}">
        <p14:creationId xmlns:p14="http://schemas.microsoft.com/office/powerpoint/2010/main" xmlns="" val="20431590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Others typically fall into this category; considered wrong, less than, etc.</a:t>
            </a:r>
          </a:p>
        </p:txBody>
      </p:sp>
      <p:sp>
        <p:nvSpPr>
          <p:cNvPr id="4" name="Slide Number Placeholder 3"/>
          <p:cNvSpPr>
            <a:spLocks noGrp="1"/>
          </p:cNvSpPr>
          <p:nvPr>
            <p:ph type="sldNum" sz="quarter" idx="10"/>
          </p:nvPr>
        </p:nvSpPr>
        <p:spPr/>
        <p:txBody>
          <a:bodyPr/>
          <a:lstStyle/>
          <a:p>
            <a:fld id="{5ADC08FB-4869-412C-B0F3-7F97999170CF}" type="slidenum">
              <a:rPr lang="en-US" smtClean="0"/>
              <a:pPr/>
              <a:t>19</a:t>
            </a:fld>
            <a:endParaRPr lang="en-US"/>
          </a:p>
        </p:txBody>
      </p:sp>
    </p:spTree>
    <p:extLst>
      <p:ext uri="{BB962C8B-B14F-4D97-AF65-F5344CB8AC3E}">
        <p14:creationId xmlns:p14="http://schemas.microsoft.com/office/powerpoint/2010/main" xmlns="" val="2414131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20</a:t>
            </a:fld>
            <a:endParaRPr lang="en-US"/>
          </a:p>
        </p:txBody>
      </p:sp>
    </p:spTree>
    <p:extLst>
      <p:ext uri="{BB962C8B-B14F-4D97-AF65-F5344CB8AC3E}">
        <p14:creationId xmlns:p14="http://schemas.microsoft.com/office/powerpoint/2010/main" xmlns="" val="712880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2</a:t>
            </a:fld>
            <a:endParaRPr lang="en-US"/>
          </a:p>
        </p:txBody>
      </p:sp>
    </p:spTree>
    <p:extLst>
      <p:ext uri="{BB962C8B-B14F-4D97-AF65-F5344CB8AC3E}">
        <p14:creationId xmlns:p14="http://schemas.microsoft.com/office/powerpoint/2010/main" xmlns="" val="2344872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other words, History Inside Out is </a:t>
            </a:r>
            <a:r>
              <a:rPr lang="en-US"/>
              <a:t>a myth.  </a:t>
            </a:r>
            <a:r>
              <a:rPr lang="en-US" dirty="0"/>
              <a:t>Why is this significant, especially in the age of Trump?</a:t>
            </a:r>
          </a:p>
        </p:txBody>
      </p:sp>
      <p:sp>
        <p:nvSpPr>
          <p:cNvPr id="4" name="Slide Number Placeholder 3"/>
          <p:cNvSpPr>
            <a:spLocks noGrp="1"/>
          </p:cNvSpPr>
          <p:nvPr>
            <p:ph type="sldNum" sz="quarter" idx="10"/>
          </p:nvPr>
        </p:nvSpPr>
        <p:spPr/>
        <p:txBody>
          <a:bodyPr/>
          <a:lstStyle/>
          <a:p>
            <a:fld id="{5ADC08FB-4869-412C-B0F3-7F97999170CF}" type="slidenum">
              <a:rPr lang="en-US" smtClean="0"/>
              <a:pPr/>
              <a:t>21</a:t>
            </a:fld>
            <a:endParaRPr lang="en-US"/>
          </a:p>
        </p:txBody>
      </p:sp>
    </p:spTree>
    <p:extLst>
      <p:ext uri="{BB962C8B-B14F-4D97-AF65-F5344CB8AC3E}">
        <p14:creationId xmlns:p14="http://schemas.microsoft.com/office/powerpoint/2010/main" xmlns="" val="2831428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the significance of paying close attention to the number of definitions for each term.  Provide examples of each term to underscore the difference if necessary.  Also, share how this is often the</a:t>
            </a:r>
            <a:r>
              <a:rPr lang="en-US" baseline="0" dirty="0"/>
              <a:t> place where confusion or complexity come into play given the different definitions of any one term.</a:t>
            </a:r>
            <a:endParaRPr lang="en-US" dirty="0"/>
          </a:p>
        </p:txBody>
      </p:sp>
      <p:sp>
        <p:nvSpPr>
          <p:cNvPr id="4" name="Slide Number Placeholder 3"/>
          <p:cNvSpPr>
            <a:spLocks noGrp="1"/>
          </p:cNvSpPr>
          <p:nvPr>
            <p:ph type="sldNum" sz="quarter" idx="10"/>
          </p:nvPr>
        </p:nvSpPr>
        <p:spPr/>
        <p:txBody>
          <a:bodyPr/>
          <a:lstStyle/>
          <a:p>
            <a:fld id="{5ADC08FB-4869-412C-B0F3-7F97999170CF}" type="slidenum">
              <a:rPr lang="en-US" smtClean="0"/>
              <a:pPr/>
              <a:t>3</a:t>
            </a:fld>
            <a:endParaRPr lang="en-US"/>
          </a:p>
        </p:txBody>
      </p:sp>
    </p:spTree>
    <p:extLst>
      <p:ext uri="{BB962C8B-B14F-4D97-AF65-F5344CB8AC3E}">
        <p14:creationId xmlns:p14="http://schemas.microsoft.com/office/powerpoint/2010/main" xmlns="" val="4044294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4</a:t>
            </a:fld>
            <a:endParaRPr lang="en-US"/>
          </a:p>
        </p:txBody>
      </p:sp>
    </p:spTree>
    <p:extLst>
      <p:ext uri="{BB962C8B-B14F-4D97-AF65-F5344CB8AC3E}">
        <p14:creationId xmlns:p14="http://schemas.microsoft.com/office/powerpoint/2010/main" xmlns="" val="2243088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5</a:t>
            </a:fld>
            <a:endParaRPr lang="en-US"/>
          </a:p>
        </p:txBody>
      </p:sp>
    </p:spTree>
    <p:extLst>
      <p:ext uri="{BB962C8B-B14F-4D97-AF65-F5344CB8AC3E}">
        <p14:creationId xmlns:p14="http://schemas.microsoft.com/office/powerpoint/2010/main" xmlns="" val="4079351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08FB-4869-412C-B0F3-7F97999170CF}" type="slidenum">
              <a:rPr lang="en-US" smtClean="0"/>
              <a:pPr/>
              <a:t>6</a:t>
            </a:fld>
            <a:endParaRPr lang="en-US"/>
          </a:p>
        </p:txBody>
      </p:sp>
    </p:spTree>
    <p:extLst>
      <p:ext uri="{BB962C8B-B14F-4D97-AF65-F5344CB8AC3E}">
        <p14:creationId xmlns:p14="http://schemas.microsoft.com/office/powerpoint/2010/main" xmlns="" val="2963431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Points one and two speak to the nature of history.  Point three suggest that thinking historically is a critical tool.</a:t>
            </a:r>
          </a:p>
        </p:txBody>
      </p:sp>
      <p:sp>
        <p:nvSpPr>
          <p:cNvPr id="4" name="Slide Number Placeholder 3"/>
          <p:cNvSpPr>
            <a:spLocks noGrp="1"/>
          </p:cNvSpPr>
          <p:nvPr>
            <p:ph type="sldNum" sz="quarter" idx="10"/>
          </p:nvPr>
        </p:nvSpPr>
        <p:spPr/>
        <p:txBody>
          <a:bodyPr/>
          <a:lstStyle/>
          <a:p>
            <a:fld id="{5ADC08FB-4869-412C-B0F3-7F97999170CF}" type="slidenum">
              <a:rPr lang="en-US" smtClean="0"/>
              <a:pPr/>
              <a:t>7</a:t>
            </a:fld>
            <a:endParaRPr lang="en-US"/>
          </a:p>
        </p:txBody>
      </p:sp>
    </p:spTree>
    <p:extLst>
      <p:ext uri="{BB962C8B-B14F-4D97-AF65-F5344CB8AC3E}">
        <p14:creationId xmlns:p14="http://schemas.microsoft.com/office/powerpoint/2010/main" xmlns="" val="1890273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would</a:t>
            </a:r>
            <a:r>
              <a:rPr lang="en-US" baseline="0" dirty="0"/>
              <a:t> be useful to write out as a math problem: If historical thought = adductive reasoning + history = a problem-solving discipline, then a Historian = a person etc. and the point four explains the different ways the historical stories are told.</a:t>
            </a:r>
            <a:endParaRPr lang="en-US" dirty="0"/>
          </a:p>
        </p:txBody>
      </p:sp>
      <p:sp>
        <p:nvSpPr>
          <p:cNvPr id="4" name="Slide Number Placeholder 3"/>
          <p:cNvSpPr>
            <a:spLocks noGrp="1"/>
          </p:cNvSpPr>
          <p:nvPr>
            <p:ph type="sldNum" sz="quarter" idx="10"/>
          </p:nvPr>
        </p:nvSpPr>
        <p:spPr/>
        <p:txBody>
          <a:bodyPr/>
          <a:lstStyle/>
          <a:p>
            <a:fld id="{5ADC08FB-4869-412C-B0F3-7F97999170CF}" type="slidenum">
              <a:rPr lang="en-US" smtClean="0"/>
              <a:pPr/>
              <a:t>8</a:t>
            </a:fld>
            <a:endParaRPr lang="en-US"/>
          </a:p>
        </p:txBody>
      </p:sp>
    </p:spTree>
    <p:extLst>
      <p:ext uri="{BB962C8B-B14F-4D97-AF65-F5344CB8AC3E}">
        <p14:creationId xmlns:p14="http://schemas.microsoft.com/office/powerpoint/2010/main" xmlns="" val="290537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other words, to think historically is to make assumptions.</a:t>
            </a:r>
          </a:p>
        </p:txBody>
      </p:sp>
      <p:sp>
        <p:nvSpPr>
          <p:cNvPr id="4" name="Slide Number Placeholder 3"/>
          <p:cNvSpPr>
            <a:spLocks noGrp="1"/>
          </p:cNvSpPr>
          <p:nvPr>
            <p:ph type="sldNum" sz="quarter" idx="10"/>
          </p:nvPr>
        </p:nvSpPr>
        <p:spPr/>
        <p:txBody>
          <a:bodyPr/>
          <a:lstStyle/>
          <a:p>
            <a:fld id="{5ADC08FB-4869-412C-B0F3-7F97999170CF}" type="slidenum">
              <a:rPr lang="en-US" smtClean="0"/>
              <a:pPr/>
              <a:t>9</a:t>
            </a:fld>
            <a:endParaRPr lang="en-US"/>
          </a:p>
        </p:txBody>
      </p:sp>
    </p:spTree>
    <p:extLst>
      <p:ext uri="{BB962C8B-B14F-4D97-AF65-F5344CB8AC3E}">
        <p14:creationId xmlns:p14="http://schemas.microsoft.com/office/powerpoint/2010/main" xmlns="" val="184287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F9DBAA-9136-42EA-8A04-8B3C77450BA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362916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F9DBAA-9136-42EA-8A04-8B3C77450BA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4127539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F9DBAA-9136-42EA-8A04-8B3C77450BA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333082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F9DBAA-9136-42EA-8A04-8B3C77450BA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2545500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F9DBAA-9136-42EA-8A04-8B3C77450BA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1752387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F9DBAA-9136-42EA-8A04-8B3C77450BAB}"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606329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F9DBAA-9136-42EA-8A04-8B3C77450BAB}" type="datetimeFigureOut">
              <a:rPr lang="en-US" smtClean="0"/>
              <a:pPr/>
              <a:t>8/2/2022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26069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F9DBAA-9136-42EA-8A04-8B3C77450BAB}" type="datetimeFigureOut">
              <a:rPr lang="en-US" smtClean="0"/>
              <a:pPr/>
              <a:t>8/2/2022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317016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9DBAA-9136-42EA-8A04-8B3C77450BAB}" type="datetimeFigureOut">
              <a:rPr lang="en-US" smtClean="0"/>
              <a:pPr/>
              <a:t>8/2/2022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106955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F9DBAA-9136-42EA-8A04-8B3C77450BAB}"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2381046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F9DBAA-9136-42EA-8A04-8B3C77450BAB}"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16508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9DBAA-9136-42EA-8A04-8B3C77450BAB}" type="datetimeFigureOut">
              <a:rPr lang="en-US" smtClean="0"/>
              <a:pPr/>
              <a:t>8/2/2022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99ECF-D8A1-4744-BC9F-7F929A2DB552}" type="slidenum">
              <a:rPr lang="en-US" smtClean="0"/>
              <a:pPr/>
              <a:t>‹#›</a:t>
            </a:fld>
            <a:endParaRPr lang="en-US"/>
          </a:p>
        </p:txBody>
      </p:sp>
    </p:spTree>
    <p:extLst>
      <p:ext uri="{BB962C8B-B14F-4D97-AF65-F5344CB8AC3E}">
        <p14:creationId xmlns:p14="http://schemas.microsoft.com/office/powerpoint/2010/main" xmlns="" val="2420956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https://www.google.com/search?sa=X&amp;hl=en&amp;biw=1280&amp;bih=891&amp;site=imghp&amp;q=university+of+chicago&amp;stick=H4sIAAAAAAAAAOPgE-LSz9U3SE42i88qVuIAsc3Li6q0pLOTrfQLUvMLclKBVFFxfp5VakppcmJJZn4eAA_uzmo1AAAA&amp;ved=0CJoBEJsTKAEwFWoVChMIqufUlcWSyAIVUzCICh1xYgtf" TargetMode="External"/><Relationship Id="rId3" Type="http://schemas.openxmlformats.org/officeDocument/2006/relationships/hyperlink" Target="https://www.google.com/search?sa=X&amp;hl=en&amp;biw=1280&amp;bih=891&amp;site=imghp&amp;q=james+blaut+born&amp;stick=H4sIAAAAAAAAAOPgE-LSz9U3SE42i88q1hLLTrbSL0jNL8hJBVJFxfl5Vkn5RXkA0ndc7CYAAAA&amp;ved=0CJEBEOgTKAAwE2oVChMIqufUlcWSyAIVUzCICh1xYgtf" TargetMode="External"/><Relationship Id="rId7" Type="http://schemas.openxmlformats.org/officeDocument/2006/relationships/hyperlink" Target="https://www.google.com/search?sa=X&amp;hl=en&amp;biw=1280&amp;bih=891&amp;site=imghp&amp;q=james+blaut+education&amp;stick=H4sIAAAAAAAAAOPgE-LSz9U3SE42i88q1pLOTrbSL0jNL8hJBVJFxfl5VqkppcmJJZn5eQDVNwtRKwAAAA&amp;ved=0CJkBEOgTKAAwFWoVChMIqufUlcWSyAIVUzCICh1xYgtf" TargetMode="External"/><Relationship Id="rId12" Type="http://schemas.openxmlformats.org/officeDocument/2006/relationships/hyperlink" Target="https://www.google.com/search?sa=X&amp;hl=en&amp;biw=1280&amp;bih=891&amp;site=imghp&amp;q=national+question+james+blaut&amp;stick=H4sIAAAAAAAAAOPgE-LSz9U3SE42i88qVgKzzYoqzCoqtaSyk630k_Lzs_UTS0sy8ousQOxihfy8nEoALRHU4DYAAAA&amp;ved=0CKABEJsTKAMwFmoVChMIqufUlcWSyAIVUzCICh1xYgtf" TargetMode="External"/><Relationship Id="rId2" Type="http://schemas.openxmlformats.org/officeDocument/2006/relationships/hyperlink" Target="http://en.wikipedia.org/wiki/James_Morris_Blaut" TargetMode="External"/><Relationship Id="rId1" Type="http://schemas.openxmlformats.org/officeDocument/2006/relationships/slideLayout" Target="../slideLayouts/slideLayout7.xml"/><Relationship Id="rId6" Type="http://schemas.openxmlformats.org/officeDocument/2006/relationships/hyperlink" Target="https://www.google.com/search?sa=X&amp;hl=en&amp;biw=1280&amp;bih=891&amp;site=imghp&amp;q=chicago+il&amp;stick=H4sIAAAAAAAAAOPgE-LSz9U3SE42i88qVuIAsQ3jU0y05LOTrfQLUvMLclL1U1KTUxOLU1PiC1KLivPzrFIyU1MAMkPvFjkAAAA&amp;ved=0CJYBEJsTKAEwFGoVChMIqufUlcWSyAIVUzCICh1xYgtf" TargetMode="External"/><Relationship Id="rId11" Type="http://schemas.openxmlformats.org/officeDocument/2006/relationships/hyperlink" Target="https://www.google.com/search?sa=X&amp;hl=en&amp;biw=1280&amp;bih=891&amp;site=imghp&amp;q=eight+eurocentric+historians&amp;stick=H4sIAAAAAAAAAOPgE-LSz9U3SE42i88qVgKzzSxzDMqztaSyk630k_Lzs_UTS0sy8ousQOxihfy8nEoA-q34gTYAAAA&amp;ved=0CJ8BEJsTKAIwFmoVChMIqufUlcWSyAIVUzCICh1xYgtf" TargetMode="External"/><Relationship Id="rId5" Type="http://schemas.openxmlformats.org/officeDocument/2006/relationships/hyperlink" Target="https://www.google.com/search?sa=X&amp;hl=en&amp;biw=1280&amp;bih=891&amp;site=imghp&amp;q=james+blaut+died&amp;stick=H4sIAAAAAAAAAOPgE-LSz9U3SE42i88q1pLPTrbSL0jNL8hJ1U9JTU5NLE5NiS9ILSrOz7NKyUxNAQC54tI2LwAAAA&amp;ved=0CJUBEOgTKAAwFGoVChMIqufUlcWSyAIVUzCICh1xYgtf" TargetMode="External"/><Relationship Id="rId10" Type="http://schemas.openxmlformats.org/officeDocument/2006/relationships/hyperlink" Target="https://www.google.com/search?sa=X&amp;hl=en&amp;biw=1280&amp;bih=891&amp;site=imghp&amp;q=the+colonizer's+model+of+the+world&amp;stick=H4sIAAAAAAAAAOPgE-LSz9U3SE42i88qVgKzzYqzi1MstaSyk630k_Lzs_UTS0sy8ousQOxihfy8nEoAKwSo9zYAAAA&amp;ved=0CJ4BEJsTKAEwFmoVChMIqufUlcWSyAIVUzCICh1xYgtf" TargetMode="External"/><Relationship Id="rId4" Type="http://schemas.openxmlformats.org/officeDocument/2006/relationships/hyperlink" Target="https://www.google.com/search?sa=X&amp;hl=en&amp;biw=1280&amp;bih=891&amp;site=imghp&amp;q=new+york+city&amp;stick=H4sIAAAAAAAAAOPgE-LSz9U3SE42i88qVuIEsY3ijSzMtMSyk630C1LzC3JSgVRRcX6eVVJ-UR4AiKKUIDEAAAA&amp;ved=0CJIBEJsTKAEwE2oVChMIqufUlcWSyAIVUzCICh1xYgtf" TargetMode="External"/><Relationship Id="rId9" Type="http://schemas.openxmlformats.org/officeDocument/2006/relationships/hyperlink" Target="https://www.google.com/search?sa=X&amp;hl=en&amp;biw=1280&amp;bih=891&amp;site=imghp&amp;q=james+blaut+books&amp;stick=H4sIAAAAAAAAAOPgE-LSz9U3SE42i88q1pLKTrbST8rPz9ZPLC3JyC-yArGLFfLzcioBV-BL_CoAAAA&amp;ved=0CJ0BEOgTKAAwFmoVChMIqufUlcWSyAIVUzCICh1xYgt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Historians’ Fallacies: Toward a Logic of Historical Thought</a:t>
            </a:r>
          </a:p>
        </p:txBody>
      </p:sp>
      <p:sp>
        <p:nvSpPr>
          <p:cNvPr id="3" name="Subtitle 2"/>
          <p:cNvSpPr>
            <a:spLocks noGrp="1"/>
          </p:cNvSpPr>
          <p:nvPr>
            <p:ph type="subTitle" idx="1"/>
          </p:nvPr>
        </p:nvSpPr>
        <p:spPr/>
        <p:txBody>
          <a:bodyPr>
            <a:normAutofit/>
          </a:bodyPr>
          <a:lstStyle/>
          <a:p>
            <a:r>
              <a:rPr lang="en-US" sz="3200" b="1" dirty="0"/>
              <a:t>By David Hackett Fischer</a:t>
            </a:r>
          </a:p>
        </p:txBody>
      </p:sp>
    </p:spTree>
    <p:extLst>
      <p:ext uri="{BB962C8B-B14F-4D97-AF65-F5344CB8AC3E}">
        <p14:creationId xmlns:p14="http://schemas.microsoft.com/office/powerpoint/2010/main" xmlns="" val="844081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a:t>
            </a:r>
          </a:p>
        </p:txBody>
      </p:sp>
      <p:sp>
        <p:nvSpPr>
          <p:cNvPr id="3" name="Content Placeholder 2"/>
          <p:cNvSpPr>
            <a:spLocks noGrp="1"/>
          </p:cNvSpPr>
          <p:nvPr>
            <p:ph idx="1"/>
          </p:nvPr>
        </p:nvSpPr>
        <p:spPr/>
        <p:txBody>
          <a:bodyPr>
            <a:normAutofit/>
          </a:bodyPr>
          <a:lstStyle/>
          <a:p>
            <a:pPr algn="just"/>
            <a:r>
              <a:rPr lang="en-US" sz="3600" b="1" dirty="0"/>
              <a:t>Historical thought = a tacit logic that everyone can be made aware of = Adductive Reasoning = Ask open-ended question(s) or tries to solve a problem = By selecting and arranging (facts/answers) into an explanatory pattern = This process of selection and arranging or organizing are based on assumptions = These assumptions have limits = Necessity to respect and acknowledge assumptions.</a:t>
            </a:r>
          </a:p>
        </p:txBody>
      </p:sp>
    </p:spTree>
    <p:extLst>
      <p:ext uri="{BB962C8B-B14F-4D97-AF65-F5344CB8AC3E}">
        <p14:creationId xmlns:p14="http://schemas.microsoft.com/office/powerpoint/2010/main" xmlns="" val="373994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Handling Ideas</a:t>
            </a:r>
          </a:p>
        </p:txBody>
      </p:sp>
      <p:sp>
        <p:nvSpPr>
          <p:cNvPr id="3" name="Subtitle 2"/>
          <p:cNvSpPr>
            <a:spLocks noGrp="1"/>
          </p:cNvSpPr>
          <p:nvPr>
            <p:ph type="subTitle" idx="1"/>
          </p:nvPr>
        </p:nvSpPr>
        <p:spPr/>
        <p:txBody>
          <a:bodyPr>
            <a:normAutofit/>
          </a:bodyPr>
          <a:lstStyle/>
          <a:p>
            <a:r>
              <a:rPr lang="en-US" sz="3200" b="1" dirty="0"/>
              <a:t>By Barzun and Graff</a:t>
            </a:r>
          </a:p>
        </p:txBody>
      </p:sp>
    </p:spTree>
    <p:extLst>
      <p:ext uri="{BB962C8B-B14F-4D97-AF65-F5344CB8AC3E}">
        <p14:creationId xmlns:p14="http://schemas.microsoft.com/office/powerpoint/2010/main" xmlns="" val="3946324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Handling Ideas:</a:t>
            </a:r>
            <a:endParaRPr lang="en-US" dirty="0"/>
          </a:p>
        </p:txBody>
      </p:sp>
      <p:sp>
        <p:nvSpPr>
          <p:cNvPr id="3" name="Content Placeholder 2"/>
          <p:cNvSpPr>
            <a:spLocks noGrp="1"/>
          </p:cNvSpPr>
          <p:nvPr>
            <p:ph idx="1"/>
          </p:nvPr>
        </p:nvSpPr>
        <p:spPr/>
        <p:txBody>
          <a:bodyPr>
            <a:normAutofit/>
          </a:bodyPr>
          <a:lstStyle/>
          <a:p>
            <a:pPr algn="just"/>
            <a:r>
              <a:rPr lang="en-US" sz="3200" b="1" dirty="0"/>
              <a:t>Subtitle = Fact and Idea: An Elusive Distinction</a:t>
            </a:r>
          </a:p>
          <a:p>
            <a:pPr lvl="1" algn="just"/>
            <a:r>
              <a:rPr lang="en-US" sz="3200" b="1" dirty="0"/>
              <a:t>Elusive = tending to evade grasp or pursuit; hard to comprehend or identify or define or isolate.</a:t>
            </a:r>
          </a:p>
          <a:p>
            <a:pPr algn="just"/>
            <a:r>
              <a:rPr lang="en-US" sz="3200" b="1" dirty="0"/>
              <a:t>Key Points = “A fact is a fact”.  “Yet, disagreement persists in all fields”.  “Facts rarely occur pure, free from interpretation or ideas.  We all make the familiar distinction between ‘gathering facts’ and ‘expressing ideas,’ but in reality most of the facts we gather come dripping with ideas”.</a:t>
            </a:r>
          </a:p>
          <a:p>
            <a:pPr lvl="1"/>
            <a:endParaRPr lang="en-US" sz="3200" b="1" dirty="0"/>
          </a:p>
          <a:p>
            <a:endParaRPr lang="en-US" sz="3200" b="1" dirty="0"/>
          </a:p>
          <a:p>
            <a:endParaRPr lang="en-US" sz="3200" b="1" dirty="0"/>
          </a:p>
        </p:txBody>
      </p:sp>
    </p:spTree>
    <p:extLst>
      <p:ext uri="{BB962C8B-B14F-4D97-AF65-F5344CB8AC3E}">
        <p14:creationId xmlns:p14="http://schemas.microsoft.com/office/powerpoint/2010/main" xmlns="" val="4092910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Handling Ideas:</a:t>
            </a:r>
            <a:endParaRPr lang="en-US" dirty="0"/>
          </a:p>
        </p:txBody>
      </p:sp>
      <p:sp>
        <p:nvSpPr>
          <p:cNvPr id="3" name="Content Placeholder 2"/>
          <p:cNvSpPr>
            <a:spLocks noGrp="1"/>
          </p:cNvSpPr>
          <p:nvPr>
            <p:ph idx="1"/>
          </p:nvPr>
        </p:nvSpPr>
        <p:spPr/>
        <p:txBody>
          <a:bodyPr>
            <a:normAutofit/>
          </a:bodyPr>
          <a:lstStyle/>
          <a:p>
            <a:r>
              <a:rPr lang="en-US" sz="3200" b="1" dirty="0"/>
              <a:t>Key Points = “The only pure facts in any kind of reporting are statements that express a conventional relation in conventional terms”.</a:t>
            </a:r>
          </a:p>
          <a:p>
            <a:r>
              <a:rPr lang="en-US" sz="3200" b="1" dirty="0"/>
              <a:t>Conventional = formed by agreement or compact; ordinary, commonplace; traditional design; of, resembling, or relating to a convention, assembly or public meeting.</a:t>
            </a:r>
          </a:p>
          <a:p>
            <a:r>
              <a:rPr lang="en-US" sz="3200" b="1" dirty="0"/>
              <a:t>Basic conventions of language enable humans to talk about our world.</a:t>
            </a:r>
          </a:p>
        </p:txBody>
      </p:sp>
    </p:spTree>
    <p:extLst>
      <p:ext uri="{BB962C8B-B14F-4D97-AF65-F5344CB8AC3E}">
        <p14:creationId xmlns:p14="http://schemas.microsoft.com/office/powerpoint/2010/main" xmlns="" val="2478524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Handling Ideas:</a:t>
            </a:r>
            <a:endParaRPr lang="en-US" dirty="0"/>
          </a:p>
        </p:txBody>
      </p:sp>
      <p:sp>
        <p:nvSpPr>
          <p:cNvPr id="3" name="Content Placeholder 2"/>
          <p:cNvSpPr>
            <a:spLocks noGrp="1"/>
          </p:cNvSpPr>
          <p:nvPr>
            <p:ph idx="1"/>
          </p:nvPr>
        </p:nvSpPr>
        <p:spPr/>
        <p:txBody>
          <a:bodyPr>
            <a:noAutofit/>
          </a:bodyPr>
          <a:lstStyle/>
          <a:p>
            <a:pPr algn="just"/>
            <a:r>
              <a:rPr lang="en-US" b="1" dirty="0"/>
              <a:t>Key Points = “Conventional terms for day, year, and length are expressed fixed relations of time, things, and persons.  These relations may be said to be strictly factual, because each term is clear and distinct and remains so by tacit agreement”.</a:t>
            </a:r>
          </a:p>
          <a:p>
            <a:pPr algn="just"/>
            <a:r>
              <a:rPr lang="en-US" b="1" dirty="0"/>
              <a:t>“But if in the Garfield example we add to President Garfield was shot by Charles J. </a:t>
            </a:r>
            <a:r>
              <a:rPr lang="en-US" b="1" dirty="0" err="1"/>
              <a:t>Guiteau</a:t>
            </a:r>
            <a:r>
              <a:rPr lang="en-US" b="1" dirty="0"/>
              <a:t>, ‘a disappointed office seeker,’ we immediately pass from conventional fact into a different realm of discourse . . . By putting these events into words next to the fact of Garfield’s assassination introduces an idea, an inference, a hypothesis.  And psychologists tell us that human beings act from a mixture of motives”.</a:t>
            </a:r>
            <a:endParaRPr lang="en-US" dirty="0"/>
          </a:p>
        </p:txBody>
      </p:sp>
    </p:spTree>
    <p:extLst>
      <p:ext uri="{BB962C8B-B14F-4D97-AF65-F5344CB8AC3E}">
        <p14:creationId xmlns:p14="http://schemas.microsoft.com/office/powerpoint/2010/main" xmlns="" val="39750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From the text: The Colonizer’s Model of the World by J.M. </a:t>
            </a:r>
            <a:r>
              <a:rPr lang="en-US" b="1" dirty="0" err="1"/>
              <a:t>Blaut</a:t>
            </a:r>
            <a:endParaRPr lang="en-US" b="1" dirty="0"/>
          </a:p>
        </p:txBody>
      </p:sp>
      <p:sp>
        <p:nvSpPr>
          <p:cNvPr id="3" name="Subtitle 2"/>
          <p:cNvSpPr>
            <a:spLocks noGrp="1"/>
          </p:cNvSpPr>
          <p:nvPr>
            <p:ph type="subTitle" idx="1"/>
          </p:nvPr>
        </p:nvSpPr>
        <p:spPr/>
        <p:txBody>
          <a:bodyPr>
            <a:normAutofit/>
          </a:bodyPr>
          <a:lstStyle/>
          <a:p>
            <a:r>
              <a:rPr lang="en-US" sz="3200" b="1" dirty="0"/>
              <a:t>History Inside Out</a:t>
            </a:r>
          </a:p>
        </p:txBody>
      </p:sp>
    </p:spTree>
    <p:extLst>
      <p:ext uri="{BB962C8B-B14F-4D97-AF65-F5344CB8AC3E}">
        <p14:creationId xmlns:p14="http://schemas.microsoft.com/office/powerpoint/2010/main" xmlns="" val="865185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0A4101A9-AAF9-469D-B6AE-EDD40ED565B5}"/>
              </a:ext>
            </a:extLst>
          </p:cNvPr>
          <p:cNvPicPr>
            <a:picLocks noChangeAspect="1"/>
          </p:cNvPicPr>
          <p:nvPr/>
        </p:nvPicPr>
        <p:blipFill>
          <a:blip r:embed="rId3"/>
          <a:stretch>
            <a:fillRect/>
          </a:stretch>
        </p:blipFill>
        <p:spPr>
          <a:xfrm>
            <a:off x="2416405" y="669303"/>
            <a:ext cx="7349764" cy="5512323"/>
          </a:xfrm>
          <a:prstGeom prst="rect">
            <a:avLst/>
          </a:prstGeom>
        </p:spPr>
      </p:pic>
    </p:spTree>
    <p:extLst>
      <p:ext uri="{BB962C8B-B14F-4D97-AF65-F5344CB8AC3E}">
        <p14:creationId xmlns:p14="http://schemas.microsoft.com/office/powerpoint/2010/main" xmlns="" val="342042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4"/>
            <a:ext cx="7696200" cy="4524315"/>
          </a:xfrm>
          <a:prstGeom prst="rect">
            <a:avLst/>
          </a:prstGeom>
        </p:spPr>
        <p:txBody>
          <a:bodyPr wrap="square">
            <a:spAutoFit/>
          </a:bodyPr>
          <a:lstStyle/>
          <a:p>
            <a:pPr algn="just"/>
            <a:r>
              <a:rPr lang="en-US" sz="3200" b="1" dirty="0"/>
              <a:t>James Morris </a:t>
            </a:r>
            <a:r>
              <a:rPr lang="en-US" sz="3200" b="1" dirty="0" err="1"/>
              <a:t>Blaut</a:t>
            </a:r>
            <a:r>
              <a:rPr lang="en-US" sz="3200" b="1" dirty="0"/>
              <a:t> was a professor of anthropology and geography at the University of Illinois at Chicago. </a:t>
            </a:r>
            <a:r>
              <a:rPr lang="en-US" sz="3200" b="1" dirty="0">
                <a:hlinkClick r:id="rId2"/>
              </a:rPr>
              <a:t>Wikipedia</a:t>
            </a:r>
            <a:endParaRPr lang="en-US" sz="3200" b="1" dirty="0"/>
          </a:p>
          <a:p>
            <a:pPr algn="just"/>
            <a:r>
              <a:rPr lang="en-US" sz="3200" b="1" dirty="0">
                <a:hlinkClick r:id="rId3"/>
              </a:rPr>
              <a:t>Born</a:t>
            </a:r>
            <a:r>
              <a:rPr lang="en-US" sz="3200" b="1" dirty="0"/>
              <a:t>: October 20, 1927, </a:t>
            </a:r>
            <a:r>
              <a:rPr lang="en-US" sz="3200" b="1" dirty="0">
                <a:hlinkClick r:id="rId4"/>
              </a:rPr>
              <a:t>New York City, NY</a:t>
            </a:r>
            <a:endParaRPr lang="en-US" sz="3200" b="1" dirty="0"/>
          </a:p>
          <a:p>
            <a:pPr algn="just"/>
            <a:r>
              <a:rPr lang="en-US" sz="3200" b="1" dirty="0">
                <a:hlinkClick r:id="rId5"/>
              </a:rPr>
              <a:t>Died</a:t>
            </a:r>
            <a:r>
              <a:rPr lang="en-US" sz="3200" b="1" dirty="0"/>
              <a:t>: November 11, 2000, </a:t>
            </a:r>
            <a:r>
              <a:rPr lang="en-US" sz="3200" b="1" dirty="0">
                <a:hlinkClick r:id="rId6"/>
              </a:rPr>
              <a:t>Chicago, IL</a:t>
            </a:r>
            <a:endParaRPr lang="en-US" sz="3200" b="1" dirty="0"/>
          </a:p>
          <a:p>
            <a:pPr algn="just"/>
            <a:r>
              <a:rPr lang="en-US" sz="3200" b="1" dirty="0">
                <a:hlinkClick r:id="rId7"/>
              </a:rPr>
              <a:t>Education</a:t>
            </a:r>
            <a:r>
              <a:rPr lang="en-US" sz="3200" b="1" dirty="0"/>
              <a:t>: </a:t>
            </a:r>
            <a:r>
              <a:rPr lang="en-US" sz="3200" b="1" dirty="0">
                <a:hlinkClick r:id="rId8"/>
              </a:rPr>
              <a:t>University of Chicago</a:t>
            </a:r>
            <a:endParaRPr lang="en-US" sz="3200" b="1" dirty="0"/>
          </a:p>
          <a:p>
            <a:pPr algn="just"/>
            <a:r>
              <a:rPr lang="en-US" sz="3200" b="1" dirty="0">
                <a:hlinkClick r:id="rId9"/>
              </a:rPr>
              <a:t>Books</a:t>
            </a:r>
            <a:r>
              <a:rPr lang="en-US" sz="3200" b="1" dirty="0"/>
              <a:t>: </a:t>
            </a:r>
            <a:r>
              <a:rPr lang="en-US" sz="3200" b="1" dirty="0">
                <a:hlinkClick r:id="rId10"/>
              </a:rPr>
              <a:t>The colonizer's model of the world</a:t>
            </a:r>
            <a:r>
              <a:rPr lang="en-US" sz="3200" b="1" dirty="0"/>
              <a:t>, </a:t>
            </a:r>
            <a:r>
              <a:rPr lang="en-US" sz="3200" b="1" dirty="0">
                <a:hlinkClick r:id="rId11"/>
              </a:rPr>
              <a:t>Eight Eurocentric historians</a:t>
            </a:r>
            <a:r>
              <a:rPr lang="en-US" sz="3200" b="1" dirty="0"/>
              <a:t>, </a:t>
            </a:r>
            <a:r>
              <a:rPr lang="en-US" sz="3200" b="1" dirty="0">
                <a:hlinkClick r:id="rId12"/>
              </a:rPr>
              <a:t>The national question</a:t>
            </a:r>
            <a:endParaRPr lang="en-US" sz="32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3836"/>
            <a:ext cx="10515600" cy="1325563"/>
          </a:xfrm>
        </p:spPr>
        <p:txBody>
          <a:bodyPr/>
          <a:lstStyle/>
          <a:p>
            <a:r>
              <a:rPr lang="en-US" b="1" dirty="0"/>
              <a:t>Inside: </a:t>
            </a:r>
          </a:p>
        </p:txBody>
      </p:sp>
      <p:sp>
        <p:nvSpPr>
          <p:cNvPr id="3" name="Content Placeholder 2"/>
          <p:cNvSpPr>
            <a:spLocks noGrp="1"/>
          </p:cNvSpPr>
          <p:nvPr>
            <p:ph idx="1"/>
          </p:nvPr>
        </p:nvSpPr>
        <p:spPr/>
        <p:txBody>
          <a:bodyPr>
            <a:normAutofit/>
          </a:bodyPr>
          <a:lstStyle/>
          <a:p>
            <a:r>
              <a:rPr lang="en-US" sz="3200" b="1" dirty="0"/>
              <a:t>Europe = special people, special culture and geography; Progress, autonomous, more advanced than the rest of the world before 1492.</a:t>
            </a:r>
          </a:p>
          <a:p>
            <a:r>
              <a:rPr lang="en-US" sz="3200" b="1" dirty="0"/>
              <a:t>Europeans = Makers of history, modern, center, leaders, innovators, superior.</a:t>
            </a:r>
          </a:p>
          <a:p>
            <a:r>
              <a:rPr lang="en-US" sz="3200" b="1" dirty="0"/>
              <a:t>Eurocentric </a:t>
            </a:r>
            <a:r>
              <a:rPr lang="en-US" sz="3200" b="1" dirty="0" err="1"/>
              <a:t>Diffusionism</a:t>
            </a:r>
            <a:r>
              <a:rPr lang="en-US" sz="3200" b="1" dirty="0"/>
              <a:t> = “the natural, normal, logical and ethical flow of culture, of innovation, of human causality = a myth, folklore.</a:t>
            </a:r>
          </a:p>
        </p:txBody>
      </p:sp>
    </p:spTree>
    <p:extLst>
      <p:ext uri="{BB962C8B-B14F-4D97-AF65-F5344CB8AC3E}">
        <p14:creationId xmlns:p14="http://schemas.microsoft.com/office/powerpoint/2010/main" xmlns="" val="172150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Outside:</a:t>
            </a:r>
          </a:p>
        </p:txBody>
      </p:sp>
      <p:sp>
        <p:nvSpPr>
          <p:cNvPr id="3" name="Content Placeholder 2"/>
          <p:cNvSpPr>
            <a:spLocks noGrp="1"/>
          </p:cNvSpPr>
          <p:nvPr>
            <p:ph idx="1"/>
          </p:nvPr>
        </p:nvSpPr>
        <p:spPr/>
        <p:txBody>
          <a:bodyPr>
            <a:normAutofit lnSpcReduction="10000"/>
          </a:bodyPr>
          <a:lstStyle/>
          <a:p>
            <a:r>
              <a:rPr lang="en-US" sz="3200" b="1" dirty="0"/>
              <a:t>Non-Europeans (Everyone else)</a:t>
            </a:r>
          </a:p>
          <a:p>
            <a:r>
              <a:rPr lang="en-US" sz="3200" b="1" dirty="0"/>
              <a:t>Tradition</a:t>
            </a:r>
          </a:p>
          <a:p>
            <a:r>
              <a:rPr lang="en-US" sz="3200" b="1" dirty="0"/>
              <a:t>Imitators or stagnant</a:t>
            </a:r>
          </a:p>
          <a:p>
            <a:r>
              <a:rPr lang="en-US" sz="3200" b="1" dirty="0" err="1"/>
              <a:t>Laggers</a:t>
            </a:r>
            <a:endParaRPr lang="en-US" sz="3200" b="1" dirty="0"/>
          </a:p>
          <a:p>
            <a:r>
              <a:rPr lang="en-US" sz="3200" b="1" dirty="0"/>
              <a:t>Followers</a:t>
            </a:r>
          </a:p>
          <a:p>
            <a:r>
              <a:rPr lang="en-US" sz="3200" b="1" dirty="0"/>
              <a:t>Savage/Barbaric</a:t>
            </a:r>
          </a:p>
          <a:p>
            <a:r>
              <a:rPr lang="en-US" sz="3200" b="1" dirty="0"/>
              <a:t>Inferior</a:t>
            </a:r>
          </a:p>
          <a:p>
            <a:r>
              <a:rPr lang="en-US" sz="3200" b="1" dirty="0"/>
              <a:t>No history</a:t>
            </a:r>
          </a:p>
        </p:txBody>
      </p:sp>
    </p:spTree>
    <p:extLst>
      <p:ext uri="{BB962C8B-B14F-4D97-AF65-F5344CB8AC3E}">
        <p14:creationId xmlns:p14="http://schemas.microsoft.com/office/powerpoint/2010/main" xmlns="" val="1616602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2" presetClass="emph" presetSubtype="0" fill="hold" nodeType="clickEffect">
                                  <p:stCondLst>
                                    <p:cond delay="0"/>
                                  </p:stCondLst>
                                  <p:childTnLst>
                                    <p:animRot by="120000">
                                      <p:cBhvr>
                                        <p:cTn id="14" dur="100" fill="hold">
                                          <p:stCondLst>
                                            <p:cond delay="0"/>
                                          </p:stCondLst>
                                        </p:cTn>
                                        <p:tgtEl>
                                          <p:spTgt spid="3">
                                            <p:txEl>
                                              <p:pRg st="1" end="1"/>
                                            </p:txEl>
                                          </p:spTgt>
                                        </p:tgtEl>
                                        <p:attrNameLst>
                                          <p:attrName>r</p:attrName>
                                        </p:attrNameLst>
                                      </p:cBhvr>
                                    </p:animRot>
                                    <p:animRot by="-240000">
                                      <p:cBhvr>
                                        <p:cTn id="15" dur="200" fill="hold">
                                          <p:stCondLst>
                                            <p:cond delay="200"/>
                                          </p:stCondLst>
                                        </p:cTn>
                                        <p:tgtEl>
                                          <p:spTgt spid="3">
                                            <p:txEl>
                                              <p:pRg st="1" end="1"/>
                                            </p:txEl>
                                          </p:spTgt>
                                        </p:tgtEl>
                                        <p:attrNameLst>
                                          <p:attrName>r</p:attrName>
                                        </p:attrNameLst>
                                      </p:cBhvr>
                                    </p:animRot>
                                    <p:animRot by="240000">
                                      <p:cBhvr>
                                        <p:cTn id="16" dur="200" fill="hold">
                                          <p:stCondLst>
                                            <p:cond delay="400"/>
                                          </p:stCondLst>
                                        </p:cTn>
                                        <p:tgtEl>
                                          <p:spTgt spid="3">
                                            <p:txEl>
                                              <p:pRg st="1" end="1"/>
                                            </p:txEl>
                                          </p:spTgt>
                                        </p:tgtEl>
                                        <p:attrNameLst>
                                          <p:attrName>r</p:attrName>
                                        </p:attrNameLst>
                                      </p:cBhvr>
                                    </p:animRot>
                                    <p:animRot by="-240000">
                                      <p:cBhvr>
                                        <p:cTn id="17" dur="200" fill="hold">
                                          <p:stCondLst>
                                            <p:cond delay="600"/>
                                          </p:stCondLst>
                                        </p:cTn>
                                        <p:tgtEl>
                                          <p:spTgt spid="3">
                                            <p:txEl>
                                              <p:pRg st="1" end="1"/>
                                            </p:txEl>
                                          </p:spTgt>
                                        </p:tgtEl>
                                        <p:attrNameLst>
                                          <p:attrName>r</p:attrName>
                                        </p:attrNameLst>
                                      </p:cBhvr>
                                    </p:animRot>
                                    <p:animRot by="120000">
                                      <p:cBhvr>
                                        <p:cTn id="18" dur="200" fill="hold">
                                          <p:stCondLst>
                                            <p:cond delay="800"/>
                                          </p:stCondLst>
                                        </p:cTn>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nodeType="clickEffect">
                                  <p:stCondLst>
                                    <p:cond delay="0"/>
                                  </p:stCondLst>
                                  <p:childTnLst>
                                    <p:animRot by="120000">
                                      <p:cBhvr>
                                        <p:cTn id="22" dur="100" fill="hold">
                                          <p:stCondLst>
                                            <p:cond delay="0"/>
                                          </p:stCondLst>
                                        </p:cTn>
                                        <p:tgtEl>
                                          <p:spTgt spid="3">
                                            <p:txEl>
                                              <p:pRg st="2" end="2"/>
                                            </p:txEl>
                                          </p:spTgt>
                                        </p:tgtEl>
                                        <p:attrNameLst>
                                          <p:attrName>r</p:attrName>
                                        </p:attrNameLst>
                                      </p:cBhvr>
                                    </p:animRot>
                                    <p:animRot by="-240000">
                                      <p:cBhvr>
                                        <p:cTn id="23" dur="200" fill="hold">
                                          <p:stCondLst>
                                            <p:cond delay="200"/>
                                          </p:stCondLst>
                                        </p:cTn>
                                        <p:tgtEl>
                                          <p:spTgt spid="3">
                                            <p:txEl>
                                              <p:pRg st="2" end="2"/>
                                            </p:txEl>
                                          </p:spTgt>
                                        </p:tgtEl>
                                        <p:attrNameLst>
                                          <p:attrName>r</p:attrName>
                                        </p:attrNameLst>
                                      </p:cBhvr>
                                    </p:animRot>
                                    <p:animRot by="240000">
                                      <p:cBhvr>
                                        <p:cTn id="24" dur="200" fill="hold">
                                          <p:stCondLst>
                                            <p:cond delay="400"/>
                                          </p:stCondLst>
                                        </p:cTn>
                                        <p:tgtEl>
                                          <p:spTgt spid="3">
                                            <p:txEl>
                                              <p:pRg st="2" end="2"/>
                                            </p:txEl>
                                          </p:spTgt>
                                        </p:tgtEl>
                                        <p:attrNameLst>
                                          <p:attrName>r</p:attrName>
                                        </p:attrNameLst>
                                      </p:cBhvr>
                                    </p:animRot>
                                    <p:animRot by="-240000">
                                      <p:cBhvr>
                                        <p:cTn id="25" dur="200" fill="hold">
                                          <p:stCondLst>
                                            <p:cond delay="600"/>
                                          </p:stCondLst>
                                        </p:cTn>
                                        <p:tgtEl>
                                          <p:spTgt spid="3">
                                            <p:txEl>
                                              <p:pRg st="2" end="2"/>
                                            </p:txEl>
                                          </p:spTgt>
                                        </p:tgtEl>
                                        <p:attrNameLst>
                                          <p:attrName>r</p:attrName>
                                        </p:attrNameLst>
                                      </p:cBhvr>
                                    </p:animRot>
                                    <p:animRot by="120000">
                                      <p:cBhvr>
                                        <p:cTn id="26" dur="200" fill="hold">
                                          <p:stCondLst>
                                            <p:cond delay="800"/>
                                          </p:stCondLst>
                                        </p:cTn>
                                        <p:tgtEl>
                                          <p:spTgt spid="3">
                                            <p:txEl>
                                              <p:pRg st="2" end="2"/>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32" presetClass="emph" presetSubtype="0" fill="hold" nodeType="clickEffect">
                                  <p:stCondLst>
                                    <p:cond delay="0"/>
                                  </p:stCondLst>
                                  <p:childTnLst>
                                    <p:animRot by="120000">
                                      <p:cBhvr>
                                        <p:cTn id="30" dur="100" fill="hold">
                                          <p:stCondLst>
                                            <p:cond delay="0"/>
                                          </p:stCondLst>
                                        </p:cTn>
                                        <p:tgtEl>
                                          <p:spTgt spid="3">
                                            <p:txEl>
                                              <p:pRg st="3" end="3"/>
                                            </p:txEl>
                                          </p:spTgt>
                                        </p:tgtEl>
                                        <p:attrNameLst>
                                          <p:attrName>r</p:attrName>
                                        </p:attrNameLst>
                                      </p:cBhvr>
                                    </p:animRot>
                                    <p:animRot by="-240000">
                                      <p:cBhvr>
                                        <p:cTn id="31" dur="200" fill="hold">
                                          <p:stCondLst>
                                            <p:cond delay="200"/>
                                          </p:stCondLst>
                                        </p:cTn>
                                        <p:tgtEl>
                                          <p:spTgt spid="3">
                                            <p:txEl>
                                              <p:pRg st="3" end="3"/>
                                            </p:txEl>
                                          </p:spTgt>
                                        </p:tgtEl>
                                        <p:attrNameLst>
                                          <p:attrName>r</p:attrName>
                                        </p:attrNameLst>
                                      </p:cBhvr>
                                    </p:animRot>
                                    <p:animRot by="240000">
                                      <p:cBhvr>
                                        <p:cTn id="32" dur="200" fill="hold">
                                          <p:stCondLst>
                                            <p:cond delay="400"/>
                                          </p:stCondLst>
                                        </p:cTn>
                                        <p:tgtEl>
                                          <p:spTgt spid="3">
                                            <p:txEl>
                                              <p:pRg st="3" end="3"/>
                                            </p:txEl>
                                          </p:spTgt>
                                        </p:tgtEl>
                                        <p:attrNameLst>
                                          <p:attrName>r</p:attrName>
                                        </p:attrNameLst>
                                      </p:cBhvr>
                                    </p:animRot>
                                    <p:animRot by="-240000">
                                      <p:cBhvr>
                                        <p:cTn id="33" dur="200" fill="hold">
                                          <p:stCondLst>
                                            <p:cond delay="600"/>
                                          </p:stCondLst>
                                        </p:cTn>
                                        <p:tgtEl>
                                          <p:spTgt spid="3">
                                            <p:txEl>
                                              <p:pRg st="3" end="3"/>
                                            </p:txEl>
                                          </p:spTgt>
                                        </p:tgtEl>
                                        <p:attrNameLst>
                                          <p:attrName>r</p:attrName>
                                        </p:attrNameLst>
                                      </p:cBhvr>
                                    </p:animRot>
                                    <p:animRot by="120000">
                                      <p:cBhvr>
                                        <p:cTn id="34" dur="200" fill="hold">
                                          <p:stCondLst>
                                            <p:cond delay="800"/>
                                          </p:stCondLst>
                                        </p:cTn>
                                        <p:tgtEl>
                                          <p:spTgt spid="3">
                                            <p:txEl>
                                              <p:pRg st="3" end="3"/>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2" presetClass="emph" presetSubtype="0" fill="hold" nodeType="clickEffect">
                                  <p:stCondLst>
                                    <p:cond delay="0"/>
                                  </p:stCondLst>
                                  <p:childTnLst>
                                    <p:animRot by="120000">
                                      <p:cBhvr>
                                        <p:cTn id="38" dur="100" fill="hold">
                                          <p:stCondLst>
                                            <p:cond delay="0"/>
                                          </p:stCondLst>
                                        </p:cTn>
                                        <p:tgtEl>
                                          <p:spTgt spid="3">
                                            <p:txEl>
                                              <p:pRg st="4" end="4"/>
                                            </p:txEl>
                                          </p:spTgt>
                                        </p:tgtEl>
                                        <p:attrNameLst>
                                          <p:attrName>r</p:attrName>
                                        </p:attrNameLst>
                                      </p:cBhvr>
                                    </p:animRot>
                                    <p:animRot by="-240000">
                                      <p:cBhvr>
                                        <p:cTn id="39" dur="200" fill="hold">
                                          <p:stCondLst>
                                            <p:cond delay="200"/>
                                          </p:stCondLst>
                                        </p:cTn>
                                        <p:tgtEl>
                                          <p:spTgt spid="3">
                                            <p:txEl>
                                              <p:pRg st="4" end="4"/>
                                            </p:txEl>
                                          </p:spTgt>
                                        </p:tgtEl>
                                        <p:attrNameLst>
                                          <p:attrName>r</p:attrName>
                                        </p:attrNameLst>
                                      </p:cBhvr>
                                    </p:animRot>
                                    <p:animRot by="240000">
                                      <p:cBhvr>
                                        <p:cTn id="40" dur="200" fill="hold">
                                          <p:stCondLst>
                                            <p:cond delay="400"/>
                                          </p:stCondLst>
                                        </p:cTn>
                                        <p:tgtEl>
                                          <p:spTgt spid="3">
                                            <p:txEl>
                                              <p:pRg st="4" end="4"/>
                                            </p:txEl>
                                          </p:spTgt>
                                        </p:tgtEl>
                                        <p:attrNameLst>
                                          <p:attrName>r</p:attrName>
                                        </p:attrNameLst>
                                      </p:cBhvr>
                                    </p:animRot>
                                    <p:animRot by="-240000">
                                      <p:cBhvr>
                                        <p:cTn id="41" dur="200" fill="hold">
                                          <p:stCondLst>
                                            <p:cond delay="600"/>
                                          </p:stCondLst>
                                        </p:cTn>
                                        <p:tgtEl>
                                          <p:spTgt spid="3">
                                            <p:txEl>
                                              <p:pRg st="4" end="4"/>
                                            </p:txEl>
                                          </p:spTgt>
                                        </p:tgtEl>
                                        <p:attrNameLst>
                                          <p:attrName>r</p:attrName>
                                        </p:attrNameLst>
                                      </p:cBhvr>
                                    </p:animRot>
                                    <p:animRot by="120000">
                                      <p:cBhvr>
                                        <p:cTn id="42" dur="200" fill="hold">
                                          <p:stCondLst>
                                            <p:cond delay="800"/>
                                          </p:stCondLst>
                                        </p:cTn>
                                        <p:tgtEl>
                                          <p:spTgt spid="3">
                                            <p:txEl>
                                              <p:pRg st="4" end="4"/>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32" presetClass="emph" presetSubtype="0" fill="hold" nodeType="clickEffect">
                                  <p:stCondLst>
                                    <p:cond delay="0"/>
                                  </p:stCondLst>
                                  <p:childTnLst>
                                    <p:animRot by="120000">
                                      <p:cBhvr>
                                        <p:cTn id="46" dur="100" fill="hold">
                                          <p:stCondLst>
                                            <p:cond delay="0"/>
                                          </p:stCondLst>
                                        </p:cTn>
                                        <p:tgtEl>
                                          <p:spTgt spid="3">
                                            <p:txEl>
                                              <p:pRg st="5" end="5"/>
                                            </p:txEl>
                                          </p:spTgt>
                                        </p:tgtEl>
                                        <p:attrNameLst>
                                          <p:attrName>r</p:attrName>
                                        </p:attrNameLst>
                                      </p:cBhvr>
                                    </p:animRot>
                                    <p:animRot by="-240000">
                                      <p:cBhvr>
                                        <p:cTn id="47" dur="200" fill="hold">
                                          <p:stCondLst>
                                            <p:cond delay="200"/>
                                          </p:stCondLst>
                                        </p:cTn>
                                        <p:tgtEl>
                                          <p:spTgt spid="3">
                                            <p:txEl>
                                              <p:pRg st="5" end="5"/>
                                            </p:txEl>
                                          </p:spTgt>
                                        </p:tgtEl>
                                        <p:attrNameLst>
                                          <p:attrName>r</p:attrName>
                                        </p:attrNameLst>
                                      </p:cBhvr>
                                    </p:animRot>
                                    <p:animRot by="240000">
                                      <p:cBhvr>
                                        <p:cTn id="48" dur="200" fill="hold">
                                          <p:stCondLst>
                                            <p:cond delay="400"/>
                                          </p:stCondLst>
                                        </p:cTn>
                                        <p:tgtEl>
                                          <p:spTgt spid="3">
                                            <p:txEl>
                                              <p:pRg st="5" end="5"/>
                                            </p:txEl>
                                          </p:spTgt>
                                        </p:tgtEl>
                                        <p:attrNameLst>
                                          <p:attrName>r</p:attrName>
                                        </p:attrNameLst>
                                      </p:cBhvr>
                                    </p:animRot>
                                    <p:animRot by="-240000">
                                      <p:cBhvr>
                                        <p:cTn id="49" dur="200" fill="hold">
                                          <p:stCondLst>
                                            <p:cond delay="600"/>
                                          </p:stCondLst>
                                        </p:cTn>
                                        <p:tgtEl>
                                          <p:spTgt spid="3">
                                            <p:txEl>
                                              <p:pRg st="5" end="5"/>
                                            </p:txEl>
                                          </p:spTgt>
                                        </p:tgtEl>
                                        <p:attrNameLst>
                                          <p:attrName>r</p:attrName>
                                        </p:attrNameLst>
                                      </p:cBhvr>
                                    </p:animRot>
                                    <p:animRot by="120000">
                                      <p:cBhvr>
                                        <p:cTn id="50" dur="200" fill="hold">
                                          <p:stCondLst>
                                            <p:cond delay="800"/>
                                          </p:stCondLst>
                                        </p:cTn>
                                        <p:tgtEl>
                                          <p:spTgt spid="3">
                                            <p:txEl>
                                              <p:pRg st="5" end="5"/>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32" presetClass="emph" presetSubtype="0" fill="hold" nodeType="clickEffect">
                                  <p:stCondLst>
                                    <p:cond delay="0"/>
                                  </p:stCondLst>
                                  <p:childTnLst>
                                    <p:animRot by="120000">
                                      <p:cBhvr>
                                        <p:cTn id="54" dur="100" fill="hold">
                                          <p:stCondLst>
                                            <p:cond delay="0"/>
                                          </p:stCondLst>
                                        </p:cTn>
                                        <p:tgtEl>
                                          <p:spTgt spid="3">
                                            <p:txEl>
                                              <p:pRg st="6" end="6"/>
                                            </p:txEl>
                                          </p:spTgt>
                                        </p:tgtEl>
                                        <p:attrNameLst>
                                          <p:attrName>r</p:attrName>
                                        </p:attrNameLst>
                                      </p:cBhvr>
                                    </p:animRot>
                                    <p:animRot by="-240000">
                                      <p:cBhvr>
                                        <p:cTn id="55" dur="200" fill="hold">
                                          <p:stCondLst>
                                            <p:cond delay="200"/>
                                          </p:stCondLst>
                                        </p:cTn>
                                        <p:tgtEl>
                                          <p:spTgt spid="3">
                                            <p:txEl>
                                              <p:pRg st="6" end="6"/>
                                            </p:txEl>
                                          </p:spTgt>
                                        </p:tgtEl>
                                        <p:attrNameLst>
                                          <p:attrName>r</p:attrName>
                                        </p:attrNameLst>
                                      </p:cBhvr>
                                    </p:animRot>
                                    <p:animRot by="240000">
                                      <p:cBhvr>
                                        <p:cTn id="56" dur="200" fill="hold">
                                          <p:stCondLst>
                                            <p:cond delay="400"/>
                                          </p:stCondLst>
                                        </p:cTn>
                                        <p:tgtEl>
                                          <p:spTgt spid="3">
                                            <p:txEl>
                                              <p:pRg st="6" end="6"/>
                                            </p:txEl>
                                          </p:spTgt>
                                        </p:tgtEl>
                                        <p:attrNameLst>
                                          <p:attrName>r</p:attrName>
                                        </p:attrNameLst>
                                      </p:cBhvr>
                                    </p:animRot>
                                    <p:animRot by="-240000">
                                      <p:cBhvr>
                                        <p:cTn id="57" dur="200" fill="hold">
                                          <p:stCondLst>
                                            <p:cond delay="600"/>
                                          </p:stCondLst>
                                        </p:cTn>
                                        <p:tgtEl>
                                          <p:spTgt spid="3">
                                            <p:txEl>
                                              <p:pRg st="6" end="6"/>
                                            </p:txEl>
                                          </p:spTgt>
                                        </p:tgtEl>
                                        <p:attrNameLst>
                                          <p:attrName>r</p:attrName>
                                        </p:attrNameLst>
                                      </p:cBhvr>
                                    </p:animRot>
                                    <p:animRot by="120000">
                                      <p:cBhvr>
                                        <p:cTn id="58" dur="200" fill="hold">
                                          <p:stCondLst>
                                            <p:cond delay="800"/>
                                          </p:stCondLst>
                                        </p:cTn>
                                        <p:tgtEl>
                                          <p:spTgt spid="3">
                                            <p:txEl>
                                              <p:pRg st="6" end="6"/>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25" presetClass="emph" presetSubtype="0" fill="hold" nodeType="clickEffect">
                                  <p:stCondLst>
                                    <p:cond delay="0"/>
                                  </p:stCondLst>
                                  <p:childTnLst>
                                    <p:animClr clrSpc="hsl" dir="cw">
                                      <p:cBhvr override="childStyle">
                                        <p:cTn id="62" dur="500" fill="hold"/>
                                        <p:tgtEl>
                                          <p:spTgt spid="3">
                                            <p:txEl>
                                              <p:pRg st="7" end="7"/>
                                            </p:txEl>
                                          </p:spTgt>
                                        </p:tgtEl>
                                        <p:attrNameLst>
                                          <p:attrName>style.color</p:attrName>
                                        </p:attrNameLst>
                                      </p:cBhvr>
                                      <p:by>
                                        <p:hsl h="0" s="-70588" l="0"/>
                                      </p:by>
                                    </p:animClr>
                                    <p:animClr clrSpc="hsl" dir="cw">
                                      <p:cBhvr>
                                        <p:cTn id="63" dur="500" fill="hold"/>
                                        <p:tgtEl>
                                          <p:spTgt spid="3">
                                            <p:txEl>
                                              <p:pRg st="7" end="7"/>
                                            </p:txEl>
                                          </p:spTgt>
                                        </p:tgtEl>
                                        <p:attrNameLst>
                                          <p:attrName>fillcolor</p:attrName>
                                        </p:attrNameLst>
                                      </p:cBhvr>
                                      <p:by>
                                        <p:hsl h="0" s="-70588" l="0"/>
                                      </p:by>
                                    </p:animClr>
                                    <p:animClr clrSpc="hsl" dir="cw">
                                      <p:cBhvr>
                                        <p:cTn id="64" dur="500" fill="hold"/>
                                        <p:tgtEl>
                                          <p:spTgt spid="3">
                                            <p:txEl>
                                              <p:pRg st="7" end="7"/>
                                            </p:txEl>
                                          </p:spTgt>
                                        </p:tgtEl>
                                        <p:attrNameLst>
                                          <p:attrName>stroke.color</p:attrName>
                                        </p:attrNameLst>
                                      </p:cBhvr>
                                      <p:by>
                                        <p:hsl h="0" s="-70588" l="0"/>
                                      </p:by>
                                    </p:animClr>
                                    <p:set>
                                      <p:cBhvr>
                                        <p:cTn id="65" dur="500" fill="hold"/>
                                        <p:tgtEl>
                                          <p:spTgt spid="3">
                                            <p:txEl>
                                              <p:pRg st="7" end="7"/>
                                            </p:txEl>
                                          </p:spTgt>
                                        </p:tgtEl>
                                        <p:attrNameLst>
                                          <p:attrName>fill.type</p:attrName>
                                        </p:attrNameLst>
                                      </p:cBhvr>
                                      <p:to>
                                        <p:strVal val="solid"/>
                                      </p:to>
                                    </p:set>
                                  </p:childTnLst>
                                </p:cTn>
                              </p:par>
                            </p:childTnLst>
                          </p:cTn>
                        </p:par>
                      </p:childTnLst>
                    </p:cTn>
                  </p:par>
                  <p:par>
                    <p:cTn id="66" fill="hold">
                      <p:stCondLst>
                        <p:cond delay="indefinite"/>
                      </p:stCondLst>
                      <p:childTnLst>
                        <p:par>
                          <p:cTn id="67" fill="hold">
                            <p:stCondLst>
                              <p:cond delay="0"/>
                            </p:stCondLst>
                            <p:childTnLst>
                              <p:par>
                                <p:cTn id="68" presetID="27" presetClass="emph" presetSubtype="0" fill="remove" nodeType="clickEffect">
                                  <p:stCondLst>
                                    <p:cond delay="0"/>
                                  </p:stCondLst>
                                  <p:childTnLst>
                                    <p:animClr clrSpc="rgb" dir="cw">
                                      <p:cBhvr override="childStyle">
                                        <p:cTn id="69" dur="250" autoRev="1" fill="remove"/>
                                        <p:tgtEl>
                                          <p:spTgt spid="3">
                                            <p:txEl>
                                              <p:pRg st="7" end="7"/>
                                            </p:txEl>
                                          </p:spTgt>
                                        </p:tgtEl>
                                        <p:attrNameLst>
                                          <p:attrName>style.color</p:attrName>
                                        </p:attrNameLst>
                                      </p:cBhvr>
                                      <p:to>
                                        <a:schemeClr val="bg1"/>
                                      </p:to>
                                    </p:animClr>
                                    <p:animClr clrSpc="rgb" dir="cw">
                                      <p:cBhvr>
                                        <p:cTn id="70" dur="250" autoRev="1" fill="remove"/>
                                        <p:tgtEl>
                                          <p:spTgt spid="3">
                                            <p:txEl>
                                              <p:pRg st="7" end="7"/>
                                            </p:txEl>
                                          </p:spTgt>
                                        </p:tgtEl>
                                        <p:attrNameLst>
                                          <p:attrName>fillcolor</p:attrName>
                                        </p:attrNameLst>
                                      </p:cBhvr>
                                      <p:to>
                                        <a:schemeClr val="bg1"/>
                                      </p:to>
                                    </p:animClr>
                                    <p:set>
                                      <p:cBhvr>
                                        <p:cTn id="71" dur="250" autoRev="1" fill="remove"/>
                                        <p:tgtEl>
                                          <p:spTgt spid="3">
                                            <p:txEl>
                                              <p:pRg st="7" end="7"/>
                                            </p:txEl>
                                          </p:spTgt>
                                        </p:tgtEl>
                                        <p:attrNameLst>
                                          <p:attrName>fill.type</p:attrName>
                                        </p:attrNameLst>
                                      </p:cBhvr>
                                      <p:to>
                                        <p:strVal val="solid"/>
                                      </p:to>
                                    </p:set>
                                    <p:set>
                                      <p:cBhvr>
                                        <p:cTn id="72" dur="250" autoRev="1" fill="remove"/>
                                        <p:tgtEl>
                                          <p:spTgt spid="3">
                                            <p:txEl>
                                              <p:pRg st="7" end="7"/>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Historians’ Fallacies: Close Reading:</a:t>
            </a:r>
          </a:p>
        </p:txBody>
      </p:sp>
      <p:sp>
        <p:nvSpPr>
          <p:cNvPr id="3" name="Content Placeholder 2"/>
          <p:cNvSpPr>
            <a:spLocks noGrp="1"/>
          </p:cNvSpPr>
          <p:nvPr>
            <p:ph idx="1"/>
          </p:nvPr>
        </p:nvSpPr>
        <p:spPr/>
        <p:txBody>
          <a:bodyPr>
            <a:normAutofit/>
          </a:bodyPr>
          <a:lstStyle/>
          <a:p>
            <a:pPr algn="just"/>
            <a:r>
              <a:rPr lang="en-US" sz="3200" b="1" dirty="0"/>
              <a:t>Index card---4 x 6 is the best, highlight the top portion in any color except black (text are usually printed in black), place index card on the text and move down as you read each line.  By using the index card, this forces your eyes to move across the text that you are reading—the more you do this, the faster you will be able to read.  </a:t>
            </a:r>
          </a:p>
          <a:p>
            <a:pPr lvl="1" algn="just"/>
            <a:r>
              <a:rPr lang="en-US" sz="3200" b="1" dirty="0"/>
              <a:t>The first thing I do is skim the text for terms I do not know.</a:t>
            </a:r>
          </a:p>
        </p:txBody>
      </p:sp>
    </p:spTree>
    <p:extLst>
      <p:ext uri="{BB962C8B-B14F-4D97-AF65-F5344CB8AC3E}">
        <p14:creationId xmlns:p14="http://schemas.microsoft.com/office/powerpoint/2010/main" xmlns="" val="3355952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 Inside Out:</a:t>
            </a:r>
            <a:br>
              <a:rPr lang="en-US" b="1" dirty="0"/>
            </a:br>
            <a:endParaRPr lang="en-US" dirty="0"/>
          </a:p>
        </p:txBody>
      </p:sp>
      <p:sp>
        <p:nvSpPr>
          <p:cNvPr id="3" name="Content Placeholder 2"/>
          <p:cNvSpPr>
            <a:spLocks noGrp="1"/>
          </p:cNvSpPr>
          <p:nvPr>
            <p:ph idx="1"/>
          </p:nvPr>
        </p:nvSpPr>
        <p:spPr>
          <a:xfrm>
            <a:off x="838199" y="1825625"/>
            <a:ext cx="10837985" cy="4351338"/>
          </a:xfrm>
        </p:spPr>
        <p:txBody>
          <a:bodyPr>
            <a:normAutofit/>
          </a:bodyPr>
          <a:lstStyle/>
          <a:p>
            <a:r>
              <a:rPr lang="en-US" sz="3200" b="1" dirty="0" err="1"/>
              <a:t>Blaut</a:t>
            </a:r>
            <a:r>
              <a:rPr lang="en-US" sz="3200" b="1" dirty="0"/>
              <a:t> claims that from the western or Eurocentric perspective:</a:t>
            </a:r>
          </a:p>
          <a:p>
            <a:pPr lvl="1"/>
            <a:r>
              <a:rPr lang="en-US" sz="3200" b="1" dirty="0"/>
              <a:t>The main building blocks of modernity </a:t>
            </a:r>
            <a:r>
              <a:rPr lang="en-US" sz="3200" b="1"/>
              <a:t>= European Colonialism </a:t>
            </a:r>
            <a:r>
              <a:rPr lang="en-US" sz="3200" b="1" dirty="0"/>
              <a:t>was not really important to Europe’s modernization</a:t>
            </a:r>
          </a:p>
          <a:p>
            <a:pPr lvl="1"/>
            <a:r>
              <a:rPr lang="en-US" sz="3200" b="1" dirty="0"/>
              <a:t>Colonialism for Africans, Asians, and Americans was not spoliation and cultural destruction, but rather, the receipt-by-diffusion of European civilization = modernization</a:t>
            </a:r>
          </a:p>
        </p:txBody>
      </p:sp>
    </p:spTree>
    <p:extLst>
      <p:ext uri="{BB962C8B-B14F-4D97-AF65-F5344CB8AC3E}">
        <p14:creationId xmlns:p14="http://schemas.microsoft.com/office/powerpoint/2010/main" xmlns="" val="440158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 Inside Out:</a:t>
            </a:r>
            <a:endParaRPr lang="en-US" dirty="0"/>
          </a:p>
        </p:txBody>
      </p:sp>
      <p:sp>
        <p:nvSpPr>
          <p:cNvPr id="3" name="Content Placeholder 2"/>
          <p:cNvSpPr>
            <a:spLocks noGrp="1"/>
          </p:cNvSpPr>
          <p:nvPr>
            <p:ph idx="1"/>
          </p:nvPr>
        </p:nvSpPr>
        <p:spPr/>
        <p:txBody>
          <a:bodyPr>
            <a:normAutofit/>
          </a:bodyPr>
          <a:lstStyle/>
          <a:p>
            <a:r>
              <a:rPr lang="en-US" sz="3200" b="1" dirty="0" err="1"/>
              <a:t>Blaut</a:t>
            </a:r>
            <a:r>
              <a:rPr lang="en-US" sz="3200" b="1" dirty="0"/>
              <a:t> claims that “a fundamental and rather explicit error has been made in our conventional past thinking about geography and history, and this error has distorted many fields of thought and action”.</a:t>
            </a:r>
          </a:p>
          <a:p>
            <a:r>
              <a:rPr lang="en-US" sz="3200" b="1" dirty="0" err="1"/>
              <a:t>Blaut</a:t>
            </a:r>
            <a:r>
              <a:rPr lang="en-US" sz="3200" b="1" dirty="0"/>
              <a:t> claims he will present enough evidence to show that “the belief in Eurocentric </a:t>
            </a:r>
            <a:r>
              <a:rPr lang="en-US" sz="3200" b="1" dirty="0" err="1"/>
              <a:t>diffusionism</a:t>
            </a:r>
            <a:r>
              <a:rPr lang="en-US" sz="3200" b="1" dirty="0"/>
              <a:t> and Europe’s historical superiority or priority is not convincing: not well grounded in facts of history and geography—that it is in a sense folklore”.</a:t>
            </a:r>
          </a:p>
        </p:txBody>
      </p:sp>
    </p:spTree>
    <p:extLst>
      <p:ext uri="{BB962C8B-B14F-4D97-AF65-F5344CB8AC3E}">
        <p14:creationId xmlns:p14="http://schemas.microsoft.com/office/powerpoint/2010/main" xmlns="" val="1726249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Unknown Terms in</a:t>
            </a:r>
            <a:br>
              <a:rPr lang="en-US" b="1" dirty="0"/>
            </a:br>
            <a:r>
              <a:rPr lang="en-US" b="1" dirty="0"/>
              <a:t>Historians’ Fallacies:</a:t>
            </a:r>
          </a:p>
        </p:txBody>
      </p:sp>
      <p:sp>
        <p:nvSpPr>
          <p:cNvPr id="3" name="Content Placeholder 2"/>
          <p:cNvSpPr>
            <a:spLocks noGrp="1"/>
          </p:cNvSpPr>
          <p:nvPr>
            <p:ph idx="1"/>
          </p:nvPr>
        </p:nvSpPr>
        <p:spPr/>
        <p:txBody>
          <a:bodyPr>
            <a:normAutofit lnSpcReduction="10000"/>
          </a:bodyPr>
          <a:lstStyle/>
          <a:p>
            <a:pPr marL="514350" indent="-514350" algn="just">
              <a:buFont typeface="+mj-lt"/>
              <a:buAutoNum type="arabicPeriod"/>
            </a:pPr>
            <a:r>
              <a:rPr lang="en-US" b="1" dirty="0"/>
              <a:t>Fallacy = a mistaken belief, especially one based on unsound argument; a failure in reasoning; a fault in reasoning.</a:t>
            </a:r>
          </a:p>
          <a:p>
            <a:pPr marL="514350" indent="-514350" algn="just">
              <a:buFont typeface="+mj-lt"/>
              <a:buAutoNum type="arabicPeriod"/>
            </a:pPr>
            <a:r>
              <a:rPr lang="en-US" b="1" dirty="0"/>
              <a:t>Premises = statements, arguments.</a:t>
            </a:r>
          </a:p>
          <a:p>
            <a:pPr marL="514350" indent="-514350" algn="just">
              <a:buFont typeface="+mj-lt"/>
              <a:buAutoNum type="arabicPeriod"/>
            </a:pPr>
            <a:r>
              <a:rPr lang="en-US" b="1" dirty="0"/>
              <a:t>Tacit = implied, not actually expressed.</a:t>
            </a:r>
          </a:p>
          <a:p>
            <a:pPr marL="514350" indent="-514350" algn="just">
              <a:buFont typeface="+mj-lt"/>
              <a:buAutoNum type="arabicPeriod"/>
            </a:pPr>
            <a:r>
              <a:rPr lang="en-US" b="1" dirty="0"/>
              <a:t>Logic = ability to learn, understand, reason, manipulate, abstract, comprehend.</a:t>
            </a:r>
          </a:p>
          <a:p>
            <a:pPr marL="514350" indent="-514350" algn="just">
              <a:buFont typeface="+mj-lt"/>
              <a:buAutoNum type="arabicPeriod"/>
            </a:pPr>
            <a:r>
              <a:rPr lang="en-US" b="1" dirty="0"/>
              <a:t>Refined = to improve, prune, polish.</a:t>
            </a:r>
          </a:p>
          <a:p>
            <a:pPr marL="514350" indent="-514350" algn="just">
              <a:buFont typeface="+mj-lt"/>
              <a:buAutoNum type="arabicPeriod"/>
            </a:pPr>
            <a:r>
              <a:rPr lang="en-US" b="1" dirty="0"/>
              <a:t>Analogy = a comparison between two things, typically for the purpose of explanation or clarification; a correspondence or partial similarity or a similarity.</a:t>
            </a:r>
          </a:p>
        </p:txBody>
      </p:sp>
    </p:spTree>
    <p:extLst>
      <p:ext uri="{BB962C8B-B14F-4D97-AF65-F5344CB8AC3E}">
        <p14:creationId xmlns:p14="http://schemas.microsoft.com/office/powerpoint/2010/main" xmlns="" val="367050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Unknown Terms in</a:t>
            </a:r>
            <a:br>
              <a:rPr lang="en-US" b="1" dirty="0"/>
            </a:br>
            <a:r>
              <a:rPr lang="en-US" b="1" dirty="0"/>
              <a:t>Historians’ Fallacies: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a:t>Adductive = Adduce = to offer as example, reason, or proof in discussion or analogies; also, a statement or claim of possibility---that something might have happened.</a:t>
            </a:r>
          </a:p>
          <a:p>
            <a:pPr marL="514350" indent="-514350">
              <a:buFont typeface="+mj-lt"/>
              <a:buAutoNum type="arabicPeriod"/>
            </a:pPr>
            <a:r>
              <a:rPr lang="en-US" b="1" dirty="0"/>
              <a:t>Paradigm = example, pattern, archetype, theoretical framework, school of thought.</a:t>
            </a:r>
          </a:p>
          <a:p>
            <a:pPr marL="514350" indent="-514350">
              <a:buFont typeface="+mj-lt"/>
              <a:buAutoNum type="arabicPeriod"/>
            </a:pPr>
            <a:endParaRPr lang="en-US" b="1" dirty="0"/>
          </a:p>
        </p:txBody>
      </p:sp>
    </p:spTree>
    <p:extLst>
      <p:ext uri="{BB962C8B-B14F-4D97-AF65-F5344CB8AC3E}">
        <p14:creationId xmlns:p14="http://schemas.microsoft.com/office/powerpoint/2010/main" xmlns="" val="919406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After I define terms, I look for clues in a text, usually sub-titles, but in this text I focus on quote:</a:t>
            </a:r>
          </a:p>
        </p:txBody>
      </p:sp>
      <p:sp>
        <p:nvSpPr>
          <p:cNvPr id="3" name="Content Placeholder 2"/>
          <p:cNvSpPr>
            <a:spLocks noGrp="1"/>
          </p:cNvSpPr>
          <p:nvPr>
            <p:ph idx="1"/>
          </p:nvPr>
        </p:nvSpPr>
        <p:spPr/>
        <p:txBody>
          <a:bodyPr/>
          <a:lstStyle/>
          <a:p>
            <a:pPr marL="0" indent="0">
              <a:buNone/>
            </a:pPr>
            <a:r>
              <a:rPr lang="en-US" b="1" dirty="0"/>
              <a:t>“When we run over libraries persuaded of these principles, what havoc must we make”?   - David Hume</a:t>
            </a:r>
          </a:p>
          <a:p>
            <a:pPr marL="0" indent="0">
              <a:buNone/>
            </a:pPr>
            <a:endParaRPr lang="en-US" b="1" dirty="0"/>
          </a:p>
          <a:p>
            <a:pPr lvl="1"/>
            <a:r>
              <a:rPr lang="en-US" sz="2800" b="1" dirty="0"/>
              <a:t>What does this quote say or suggest to you?</a:t>
            </a:r>
          </a:p>
          <a:p>
            <a:pPr lvl="1"/>
            <a:endParaRPr lang="en-US" sz="2800" b="1" dirty="0"/>
          </a:p>
          <a:p>
            <a:pPr lvl="1"/>
            <a:r>
              <a:rPr lang="en-US" sz="2800" b="1" dirty="0"/>
              <a:t>What does this sub-title or sub-heading say or suggest to you?</a:t>
            </a:r>
          </a:p>
        </p:txBody>
      </p:sp>
    </p:spTree>
    <p:extLst>
      <p:ext uri="{BB962C8B-B14F-4D97-AF65-F5344CB8AC3E}">
        <p14:creationId xmlns:p14="http://schemas.microsoft.com/office/powerpoint/2010/main" xmlns="" val="405113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After I look for clues, I read the text and engage in the following:</a:t>
            </a:r>
          </a:p>
        </p:txBody>
      </p:sp>
      <p:sp>
        <p:nvSpPr>
          <p:cNvPr id="3" name="Content Placeholder 2"/>
          <p:cNvSpPr>
            <a:spLocks noGrp="1"/>
          </p:cNvSpPr>
          <p:nvPr>
            <p:ph idx="1"/>
          </p:nvPr>
        </p:nvSpPr>
        <p:spPr/>
        <p:txBody>
          <a:bodyPr/>
          <a:lstStyle/>
          <a:p>
            <a:r>
              <a:rPr lang="en-US" b="1" dirty="0"/>
              <a:t>I summarize in my own words or in my primary language what each paragraph was about.  I write the summary in the margins or in a notebook.</a:t>
            </a:r>
          </a:p>
          <a:p>
            <a:r>
              <a:rPr lang="en-US" b="1" dirty="0"/>
              <a:t>What are the claims or key points of each paragraph (focus on “is”)?</a:t>
            </a:r>
          </a:p>
          <a:p>
            <a:r>
              <a:rPr lang="en-US" b="1" dirty="0"/>
              <a:t>After I have read the entire chapter or article, I re-read all of the summaries I have written for each paragraph. Based on those summaries I now write, again in my own words, what the entire chapter or article was about.  In other words, I am prepared now to summarize the text.</a:t>
            </a:r>
          </a:p>
        </p:txBody>
      </p:sp>
    </p:spTree>
    <p:extLst>
      <p:ext uri="{BB962C8B-B14F-4D97-AF65-F5344CB8AC3E}">
        <p14:creationId xmlns:p14="http://schemas.microsoft.com/office/powerpoint/2010/main" xmlns="" val="401031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511" y="398992"/>
            <a:ext cx="10515600" cy="1325563"/>
          </a:xfrm>
        </p:spPr>
        <p:txBody>
          <a:bodyPr/>
          <a:lstStyle/>
          <a:p>
            <a:r>
              <a:rPr lang="en-US" b="1" dirty="0"/>
              <a:t>Paragraph #1: Key points or claims or “is”:</a:t>
            </a:r>
          </a:p>
        </p:txBody>
      </p:sp>
      <p:sp>
        <p:nvSpPr>
          <p:cNvPr id="3" name="Content Placeholder 2"/>
          <p:cNvSpPr>
            <a:spLocks noGrp="1"/>
          </p:cNvSpPr>
          <p:nvPr>
            <p:ph idx="1"/>
          </p:nvPr>
        </p:nvSpPr>
        <p:spPr/>
        <p:txBody>
          <a:bodyPr/>
          <a:lstStyle/>
          <a:p>
            <a:pPr marL="514350" indent="-514350">
              <a:buFont typeface="+mj-lt"/>
              <a:buAutoNum type="arabicPeriod"/>
            </a:pPr>
            <a:r>
              <a:rPr lang="en-US" b="1" dirty="0"/>
              <a:t>Historical narratives have an implied logic.</a:t>
            </a:r>
          </a:p>
          <a:p>
            <a:pPr marL="514350" indent="-514350">
              <a:buFont typeface="+mj-lt"/>
              <a:buAutoNum type="arabicPeriod"/>
            </a:pPr>
            <a:endParaRPr lang="en-US" b="1" dirty="0"/>
          </a:p>
          <a:p>
            <a:pPr marL="514350" indent="-514350">
              <a:buFont typeface="+mj-lt"/>
              <a:buAutoNum type="arabicPeriod"/>
            </a:pPr>
            <a:r>
              <a:rPr lang="en-US" b="1" dirty="0"/>
              <a:t>This implied logic can be brought to the surface (awareness/conscious).</a:t>
            </a:r>
          </a:p>
          <a:p>
            <a:pPr marL="514350" indent="-514350">
              <a:buFont typeface="+mj-lt"/>
              <a:buAutoNum type="arabicPeriod"/>
            </a:pPr>
            <a:endParaRPr lang="en-US" b="1" dirty="0"/>
          </a:p>
          <a:p>
            <a:pPr marL="514350" indent="-514350">
              <a:buFont typeface="+mj-lt"/>
              <a:buAutoNum type="arabicPeriod"/>
            </a:pPr>
            <a:r>
              <a:rPr lang="en-US" b="1" dirty="0"/>
              <a:t>Historical thinking can be improved, pruned or polished by intelligent and purposeful application or use.</a:t>
            </a:r>
          </a:p>
        </p:txBody>
      </p:sp>
    </p:spTree>
    <p:extLst>
      <p:ext uri="{BB962C8B-B14F-4D97-AF65-F5344CB8AC3E}">
        <p14:creationId xmlns:p14="http://schemas.microsoft.com/office/powerpoint/2010/main" xmlns="" val="229564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Paragraph #2: Key points or claims or “is”: </a:t>
            </a:r>
          </a:p>
        </p:txBody>
      </p:sp>
      <p:sp>
        <p:nvSpPr>
          <p:cNvPr id="3" name="Content Placeholder 2"/>
          <p:cNvSpPr>
            <a:spLocks noGrp="1"/>
          </p:cNvSpPr>
          <p:nvPr>
            <p:ph idx="1"/>
          </p:nvPr>
        </p:nvSpPr>
        <p:spPr/>
        <p:txBody>
          <a:bodyPr/>
          <a:lstStyle/>
          <a:p>
            <a:pPr marL="514350" indent="-514350">
              <a:buFont typeface="+mj-lt"/>
              <a:buAutoNum type="arabicPeriod"/>
            </a:pPr>
            <a:r>
              <a:rPr lang="en-US" b="1" dirty="0"/>
              <a:t>Historical thought = Adductive Reasoning.</a:t>
            </a:r>
          </a:p>
          <a:p>
            <a:pPr marL="514350" indent="-514350">
              <a:buFont typeface="+mj-lt"/>
              <a:buAutoNum type="arabicPeriod"/>
            </a:pPr>
            <a:r>
              <a:rPr lang="en-US" b="1" dirty="0"/>
              <a:t>History = a problem-solving discipline.</a:t>
            </a:r>
          </a:p>
          <a:p>
            <a:pPr marL="514350" indent="-514350">
              <a:buFont typeface="+mj-lt"/>
              <a:buAutoNum type="arabicPeriod"/>
            </a:pPr>
            <a:r>
              <a:rPr lang="en-US" b="1" dirty="0"/>
              <a:t>Historian = a person who asks open-ended question(s) about past event(s) and answers the question(s) by selecting and arranging these facts into a narrative paradigm.</a:t>
            </a:r>
          </a:p>
          <a:p>
            <a:pPr marL="514350" indent="-514350">
              <a:buFont typeface="+mj-lt"/>
              <a:buAutoNum type="arabicPeriod"/>
            </a:pPr>
            <a:r>
              <a:rPr lang="en-US" b="1" dirty="0"/>
              <a:t>Explanatory paradigm = a narrative, statistical generalization, causal model, motivational model, collectivized-group, composition model, or an analogy.</a:t>
            </a:r>
          </a:p>
        </p:txBody>
      </p:sp>
    </p:spTree>
    <p:extLst>
      <p:ext uri="{BB962C8B-B14F-4D97-AF65-F5344CB8AC3E}">
        <p14:creationId xmlns:p14="http://schemas.microsoft.com/office/powerpoint/2010/main" xmlns="" val="105535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Paragraph #3: Key points or claims or “is”: </a:t>
            </a:r>
            <a:endParaRPr lang="en-US" dirty="0"/>
          </a:p>
        </p:txBody>
      </p:sp>
      <p:sp>
        <p:nvSpPr>
          <p:cNvPr id="3" name="Content Placeholder 2"/>
          <p:cNvSpPr>
            <a:spLocks noGrp="1"/>
          </p:cNvSpPr>
          <p:nvPr>
            <p:ph idx="1"/>
          </p:nvPr>
        </p:nvSpPr>
        <p:spPr>
          <a:xfrm>
            <a:off x="838200" y="1399822"/>
            <a:ext cx="10515600" cy="4777141"/>
          </a:xfrm>
        </p:spPr>
        <p:txBody>
          <a:bodyPr>
            <a:normAutofit lnSpcReduction="10000"/>
          </a:bodyPr>
          <a:lstStyle/>
          <a:p>
            <a:pPr marL="514350" indent="-514350" algn="just">
              <a:buFont typeface="+mj-lt"/>
              <a:buAutoNum type="arabicPeriod"/>
            </a:pPr>
            <a:r>
              <a:rPr lang="en-US" sz="3200" b="1" dirty="0"/>
              <a:t>Historical thought/narratives = a perspective, a point, an objective, a goal—each which creates, sets-up, establishes its own logic, understanding or reasoning or sequences or consequences; each which are based on purposeful (an objective) and procedural (or process) assumptions.</a:t>
            </a:r>
          </a:p>
          <a:p>
            <a:pPr marL="514350" indent="-514350" algn="just">
              <a:buFont typeface="+mj-lt"/>
              <a:buAutoNum type="arabicPeriod"/>
            </a:pPr>
            <a:r>
              <a:rPr lang="en-US" sz="3200" b="1" dirty="0"/>
              <a:t>Historians must learn to live within the limits of their chosen assumptions, and respect the limits of their assumptions.</a:t>
            </a:r>
          </a:p>
          <a:p>
            <a:pPr marL="514350" indent="-514350" algn="just">
              <a:buFont typeface="+mj-lt"/>
              <a:buAutoNum type="arabicPeriod"/>
            </a:pPr>
            <a:r>
              <a:rPr lang="en-US" sz="3200" b="1" dirty="0"/>
              <a:t>“No one is free from the logic of our own rational assumptions”.</a:t>
            </a:r>
          </a:p>
          <a:p>
            <a:pPr lvl="1" algn="just"/>
            <a:r>
              <a:rPr lang="en-US" sz="3200" b="1" dirty="0"/>
              <a:t>To reason or rationalize is to assume.</a:t>
            </a:r>
          </a:p>
        </p:txBody>
      </p:sp>
    </p:spTree>
    <p:extLst>
      <p:ext uri="{BB962C8B-B14F-4D97-AF65-F5344CB8AC3E}">
        <p14:creationId xmlns:p14="http://schemas.microsoft.com/office/powerpoint/2010/main" xmlns="" val="370798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1622</Words>
  <Application>Microsoft Office PowerPoint</Application>
  <PresentationFormat>Custom</PresentationFormat>
  <Paragraphs>115</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Historians’ Fallacies: Toward a Logic of Historical Thought</vt:lpstr>
      <vt:lpstr>Historians’ Fallacies: Close Reading:</vt:lpstr>
      <vt:lpstr>Unknown Terms in Historians’ Fallacies:</vt:lpstr>
      <vt:lpstr>Unknown Terms in Historians’ Fallacies:</vt:lpstr>
      <vt:lpstr>After I define terms, I look for clues in a text, usually sub-titles, but in this text I focus on quote:</vt:lpstr>
      <vt:lpstr>After I look for clues, I read the text and engage in the following:</vt:lpstr>
      <vt:lpstr>Paragraph #1: Key points or claims or “is”:</vt:lpstr>
      <vt:lpstr>Paragraph #2: Key points or claims or “is”: </vt:lpstr>
      <vt:lpstr>Paragraph #3: Key points or claims or “is”: </vt:lpstr>
      <vt:lpstr>Summary:</vt:lpstr>
      <vt:lpstr>Handling Ideas</vt:lpstr>
      <vt:lpstr>Handling Ideas:</vt:lpstr>
      <vt:lpstr>Handling Ideas:</vt:lpstr>
      <vt:lpstr>Handling Ideas:</vt:lpstr>
      <vt:lpstr>From the text: The Colonizer’s Model of the World by J.M. Blaut</vt:lpstr>
      <vt:lpstr>Slide 16</vt:lpstr>
      <vt:lpstr>Slide 17</vt:lpstr>
      <vt:lpstr>Inside: </vt:lpstr>
      <vt:lpstr>Outside:</vt:lpstr>
      <vt:lpstr>History Inside Out: </vt:lpstr>
      <vt:lpstr>History Inside Out: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Historians’ Fallacies: Toward a Logic of Historical Thought</dc:title>
  <dc:creator>Wendy White</dc:creator>
  <cp:lastModifiedBy>Windows User</cp:lastModifiedBy>
  <cp:revision>40</cp:revision>
  <cp:lastPrinted>2018-10-01T23:28:36Z</cp:lastPrinted>
  <dcterms:created xsi:type="dcterms:W3CDTF">2017-10-03T01:33:33Z</dcterms:created>
  <dcterms:modified xsi:type="dcterms:W3CDTF">2022-08-02T09:56:01Z</dcterms:modified>
</cp:coreProperties>
</file>