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1704638" cy="658336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720" autoAdjust="0"/>
    <p:restoredTop sz="89462" autoAdjust="0"/>
  </p:normalViewPr>
  <p:slideViewPr>
    <p:cSldViewPr>
      <p:cViewPr>
        <p:scale>
          <a:sx n="85" d="100"/>
          <a:sy n="85" d="100"/>
        </p:scale>
        <p:origin x="-576" y="-750"/>
      </p:cViewPr>
      <p:guideLst>
        <p:guide orient="horz" pos="2073"/>
        <p:guide pos="36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1416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32EC2B-AD8F-4FC3-A271-2D894E0CE6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005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8CC6D-13DA-401B-9507-34AF7F53B02A}" type="slidenum">
              <a:rPr lang="en-US"/>
              <a:pPr/>
              <a:t>1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163" y="2044438"/>
            <a:ext cx="9950313" cy="1411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6153" y="3730756"/>
            <a:ext cx="8192332" cy="168220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BA0FA-0F20-4E3D-86EA-931C4FD22B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3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1C789-3285-43F2-9AAD-48CD67E1F2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04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40354" y="585890"/>
            <a:ext cx="2487122" cy="52661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162" y="585890"/>
            <a:ext cx="7287759" cy="5266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AAD86-7F1D-4B3B-8234-75F544B49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98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522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75" y="4230203"/>
            <a:ext cx="9948485" cy="13076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675" y="2790863"/>
            <a:ext cx="9948485" cy="143933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657D1-2D07-4C72-8E85-C084133E6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326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163" y="1901739"/>
            <a:ext cx="4886526" cy="395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9122" y="1901739"/>
            <a:ext cx="4888354" cy="395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603AE-D4CA-48E8-87C7-6E95054E77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22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75" y="263444"/>
            <a:ext cx="10535088" cy="109768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776" y="1473642"/>
            <a:ext cx="5171604" cy="6147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76" y="2088345"/>
            <a:ext cx="5171604" cy="3792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6432" y="1473642"/>
            <a:ext cx="5173432" cy="6147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6432" y="2088345"/>
            <a:ext cx="5173432" cy="3792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97F75-5D34-43AB-BEF5-4BBFDB735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03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A2469-D360-4B09-85D8-159B86632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14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38D57-97C5-4EE9-AF8B-DC212F61E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75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75" y="262073"/>
            <a:ext cx="3850379" cy="1115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865" y="262073"/>
            <a:ext cx="6543998" cy="56187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775" y="1377594"/>
            <a:ext cx="3850379" cy="4503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F4ACD-7D14-470C-9C9E-4E707D4499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42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415" y="4608903"/>
            <a:ext cx="7022782" cy="5433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3415" y="588634"/>
            <a:ext cx="7022782" cy="3950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3415" y="5152257"/>
            <a:ext cx="7022782" cy="7724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E54FF-28AD-4A08-AB95-BDD8DE2F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40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7163" y="585890"/>
            <a:ext cx="9950313" cy="109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7163" y="1901739"/>
            <a:ext cx="9950313" cy="395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7163" y="5997475"/>
            <a:ext cx="2439609" cy="44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98399" y="5997475"/>
            <a:ext cx="3707840" cy="44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7867" y="5997475"/>
            <a:ext cx="2439609" cy="44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C7BB18AA-E869-4FAA-A508-7AC75F5B61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44" charset="-128"/>
        </a:defRPr>
      </a:lvl9pPr>
    </p:titleStyle>
    <p:bodyStyle>
      <a:lvl1pPr marL="381000" indent="-381000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59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68413" indent="-254000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776413" indent="-2540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828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7400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1972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6544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111625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877163" y="5532330"/>
            <a:ext cx="9950313" cy="5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471" tIns="50735" rIns="101471" bIns="50735" anchor="ctr"/>
          <a:lstStyle/>
          <a:p>
            <a:pPr algn="ctr" defTabSz="1014413" eaLnBrk="1" hangingPunct="1"/>
            <a:endParaRPr lang="en-US" sz="49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719" y="1615281"/>
            <a:ext cx="9950313" cy="1096312"/>
          </a:xfrm>
        </p:spPr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18319" y="3066719"/>
            <a:ext cx="10876815" cy="109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71" tIns="50735" rIns="101471" bIns="50735" numCol="1" anchor="ctr" anchorCtr="0" compatLnSpc="1">
            <a:prstTxWarp prst="textNoShape">
              <a:avLst/>
            </a:prstTxWarp>
          </a:bodyPr>
          <a:lstStyle>
            <a:lvl1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2pPr>
            <a:lvl3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3pPr>
            <a:lvl4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4pPr>
            <a:lvl5pPr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2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pPr eaLnBrk="1" hangingPunct="1"/>
            <a:r>
              <a:rPr lang="en-US" sz="3600" kern="0" dirty="0" smtClean="0"/>
              <a:t>Legislated Privacy Concerns</a:t>
            </a:r>
            <a:endParaRPr lang="en-US" sz="36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Constitutional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Founding fathers did not openly recognize privacy as a right</a:t>
            </a:r>
          </a:p>
          <a:p>
            <a:r>
              <a:rPr lang="en-US" sz="3200" dirty="0" smtClean="0"/>
              <a:t>Our definitions of “privacy” go beyond the scope of the Fourth Amendment</a:t>
            </a:r>
          </a:p>
          <a:p>
            <a:r>
              <a:rPr lang="en-US" sz="3200" dirty="0" smtClean="0"/>
              <a:t>Numerous laws have been passed to provide these rights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0200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Flavors of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“General” privacy legislation</a:t>
            </a:r>
          </a:p>
          <a:p>
            <a:r>
              <a:rPr lang="en-US" dirty="0" smtClean="0"/>
              <a:t>Financial privacy legislation</a:t>
            </a:r>
          </a:p>
          <a:p>
            <a:r>
              <a:rPr lang="en-US" dirty="0" smtClean="0"/>
              <a:t>Health care privacy legislation</a:t>
            </a:r>
          </a:p>
          <a:p>
            <a:r>
              <a:rPr lang="en-US" dirty="0" smtClean="0"/>
              <a:t>Education privacy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588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Privacy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163" y="1901739"/>
            <a:ext cx="10613956" cy="395029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sz="3200" dirty="0" smtClean="0"/>
              <a:t>Privacy</a:t>
            </a:r>
            <a:r>
              <a:rPr lang="en-US" dirty="0" smtClean="0"/>
              <a:t> Act of 1974</a:t>
            </a:r>
          </a:p>
          <a:p>
            <a:pPr lvl="1"/>
            <a:r>
              <a:rPr lang="en-US" sz="2800" dirty="0" smtClean="0"/>
              <a:t>Covers how the government collects, maintains, and distributes information about individuals</a:t>
            </a:r>
          </a:p>
          <a:p>
            <a:pPr lvl="1"/>
            <a:r>
              <a:rPr lang="en-US" sz="2800" dirty="0" smtClean="0"/>
              <a:t>Provides a mechanism for citizens to find out what is on file about them</a:t>
            </a:r>
          </a:p>
          <a:p>
            <a:pPr lvl="1"/>
            <a:r>
              <a:rPr lang="en-US" sz="2800" dirty="0" smtClean="0"/>
              <a:t>Provides a mechanism for errors in reporting to be corrected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xmlns="" val="161651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Privacy Legislation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Electronic Communications Privacy Act of </a:t>
            </a:r>
            <a:r>
              <a:rPr lang="en-US" sz="3200" dirty="0" smtClean="0"/>
              <a:t>1986</a:t>
            </a:r>
          </a:p>
          <a:p>
            <a:pPr lvl="1"/>
            <a:r>
              <a:rPr lang="en-US" dirty="0" smtClean="0"/>
              <a:t>Prevents the government from intercepting communications without a warrant</a:t>
            </a:r>
          </a:p>
          <a:p>
            <a:pPr lvl="1"/>
            <a:r>
              <a:rPr lang="en-US" dirty="0" smtClean="0"/>
              <a:t>Covers devices such as </a:t>
            </a:r>
            <a:r>
              <a:rPr lang="en-US" dirty="0" err="1" smtClean="0"/>
              <a:t>keyloggers</a:t>
            </a:r>
            <a:r>
              <a:rPr lang="en-US" dirty="0" smtClean="0"/>
              <a:t> and wiretaps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2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Privacy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Fair Credit Reporting Act Of 1970</a:t>
            </a:r>
          </a:p>
          <a:p>
            <a:r>
              <a:rPr lang="en-US" sz="3200" dirty="0" smtClean="0"/>
              <a:t>Right </a:t>
            </a:r>
            <a:r>
              <a:rPr lang="en-US" sz="3200" dirty="0"/>
              <a:t>to Financial Privacy Act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Gramm-Leach-Bliley Act Of 1999</a:t>
            </a:r>
          </a:p>
          <a:p>
            <a:r>
              <a:rPr lang="en-US" sz="3200" dirty="0" smtClean="0"/>
              <a:t>Fair </a:t>
            </a:r>
            <a:r>
              <a:rPr lang="en-US" sz="3200" dirty="0"/>
              <a:t>Debt Collection Practices Act of </a:t>
            </a:r>
            <a:r>
              <a:rPr lang="en-US" sz="3200" dirty="0" smtClean="0"/>
              <a:t>2006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4911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163" y="585889"/>
            <a:ext cx="9950313" cy="1410391"/>
          </a:xfrm>
        </p:spPr>
        <p:txBody>
          <a:bodyPr/>
          <a:lstStyle/>
          <a:p>
            <a:r>
              <a:rPr lang="en-US" dirty="0" smtClean="0"/>
              <a:t>Health Care </a:t>
            </a:r>
            <a:r>
              <a:rPr lang="en-US" dirty="0"/>
              <a:t>a</a:t>
            </a:r>
            <a:r>
              <a:rPr lang="en-US" dirty="0" smtClean="0"/>
              <a:t>nd Education Legislation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163" y="2377281"/>
            <a:ext cx="9950313" cy="3474751"/>
          </a:xfrm>
        </p:spPr>
        <p:txBody>
          <a:bodyPr/>
          <a:lstStyle/>
          <a:p>
            <a:r>
              <a:rPr lang="en-US" sz="3200" dirty="0"/>
              <a:t>The Health Insurance Portability and Accountability Act of </a:t>
            </a:r>
            <a:r>
              <a:rPr lang="en-US" sz="3200" dirty="0" smtClean="0"/>
              <a:t>1996</a:t>
            </a:r>
          </a:p>
          <a:p>
            <a:r>
              <a:rPr lang="en-US" sz="3200" dirty="0"/>
              <a:t>The Family Educational Rights and Privacy Act of 2008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3429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Attorney/Client Privilege</a:t>
            </a:r>
          </a:p>
          <a:p>
            <a:r>
              <a:rPr lang="en-US" sz="3200" dirty="0" smtClean="0"/>
              <a:t>Physician Patient Privilege</a:t>
            </a:r>
          </a:p>
          <a:p>
            <a:r>
              <a:rPr lang="en-US" sz="3200" dirty="0" smtClean="0"/>
              <a:t>Work Product Doctrine</a:t>
            </a:r>
          </a:p>
          <a:p>
            <a:r>
              <a:rPr lang="en-US" sz="3200" dirty="0" smtClean="0"/>
              <a:t>Protected Intellectual Property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1991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Taint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Independent team of investigators with no bets on the table</a:t>
            </a:r>
          </a:p>
          <a:p>
            <a:r>
              <a:rPr lang="en-US" sz="3200" dirty="0" smtClean="0"/>
              <a:t>Not particularly popular in all jurisdictions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30192805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_Archaelogy-CH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Digital_Archaelogy-CH1</Template>
  <TotalTime>186</TotalTime>
  <Words>220</Words>
  <Application>Microsoft Office PowerPoint</Application>
  <PresentationFormat>Custom</PresentationFormat>
  <Paragraphs>37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Digital_Archaelogy-CH1</vt:lpstr>
      <vt:lpstr>Chapter 4</vt:lpstr>
      <vt:lpstr>Where is the Constitutional Right?</vt:lpstr>
      <vt:lpstr>The Flavors of Privacy</vt:lpstr>
      <vt:lpstr>General Privacy Legislation</vt:lpstr>
      <vt:lpstr>General Privacy Legislation (cont.)</vt:lpstr>
      <vt:lpstr>Financial Privacy Legislation</vt:lpstr>
      <vt:lpstr>Health Care and Education Legislation Privacy</vt:lpstr>
      <vt:lpstr>Privileged Information </vt:lpstr>
      <vt:lpstr>Taint Teams</vt:lpstr>
    </vt:vector>
  </TitlesOfParts>
  <Company>People's United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Graves, Michael</dc:creator>
  <cp:lastModifiedBy>Windows User</cp:lastModifiedBy>
  <cp:revision>18</cp:revision>
  <dcterms:created xsi:type="dcterms:W3CDTF">2013-06-28T17:01:34Z</dcterms:created>
  <dcterms:modified xsi:type="dcterms:W3CDTF">2022-08-04T08:34:33Z</dcterms:modified>
</cp:coreProperties>
</file>