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0"/>
  </p:notesMasterIdLst>
  <p:sldIdLst>
    <p:sldId id="256" r:id="rId2"/>
    <p:sldId id="257" r:id="rId3"/>
    <p:sldId id="258" r:id="rId4"/>
    <p:sldId id="263" r:id="rId5"/>
    <p:sldId id="265" r:id="rId6"/>
    <p:sldId id="264" r:id="rId7"/>
    <p:sldId id="266"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2727" autoAdjust="0"/>
  </p:normalViewPr>
  <p:slideViewPr>
    <p:cSldViewPr>
      <p:cViewPr varScale="1">
        <p:scale>
          <a:sx n="80" d="100"/>
          <a:sy n="80" d="100"/>
        </p:scale>
        <p:origin x="-117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bolinger" userId="d3f2e4593182865b" providerId="Windows Live" clId="Web-{CFA54DC0-DD09-489B-9444-02767FE9A3C3}"/>
    <pc:docChg chg="addSld modSld modSection">
      <pc:chgData name="andrew bolinger" userId="d3f2e4593182865b" providerId="Windows Live" clId="Web-{CFA54DC0-DD09-489B-9444-02767FE9A3C3}" dt="2018-01-29T15:55:50.686" v="265"/>
      <pc:docMkLst>
        <pc:docMk/>
      </pc:docMkLst>
      <pc:sldChg chg="modSp">
        <pc:chgData name="andrew bolinger" userId="d3f2e4593182865b" providerId="Windows Live" clId="Web-{CFA54DC0-DD09-489B-9444-02767FE9A3C3}" dt="2018-01-29T15:45:07.377" v="14"/>
        <pc:sldMkLst>
          <pc:docMk/>
          <pc:sldMk cId="3325083085" sldId="256"/>
        </pc:sldMkLst>
        <pc:spChg chg="mod">
          <ac:chgData name="andrew bolinger" userId="d3f2e4593182865b" providerId="Windows Live" clId="Web-{CFA54DC0-DD09-489B-9444-02767FE9A3C3}" dt="2018-01-29T15:45:07.377" v="14"/>
          <ac:spMkLst>
            <pc:docMk/>
            <pc:sldMk cId="3325083085" sldId="256"/>
            <ac:spMk id="3" creationId="{00000000-0000-0000-0000-000000000000}"/>
          </ac:spMkLst>
        </pc:spChg>
      </pc:sldChg>
      <pc:sldChg chg="modSp new modNotes">
        <pc:chgData name="andrew bolinger" userId="d3f2e4593182865b" providerId="Windows Live" clId="Web-{CFA54DC0-DD09-489B-9444-02767FE9A3C3}" dt="2018-01-29T15:55:50.686" v="265"/>
        <pc:sldMkLst>
          <pc:docMk/>
          <pc:sldMk cId="2578153631" sldId="266"/>
        </pc:sldMkLst>
        <pc:spChg chg="mod">
          <ac:chgData name="andrew bolinger" userId="d3f2e4593182865b" providerId="Windows Live" clId="Web-{CFA54DC0-DD09-489B-9444-02767FE9A3C3}" dt="2018-01-29T15:49:01.985" v="29"/>
          <ac:spMkLst>
            <pc:docMk/>
            <pc:sldMk cId="2578153631" sldId="266"/>
            <ac:spMk id="2" creationId="{E439BF36-C4DE-471A-B080-206AFFF88501}"/>
          </ac:spMkLst>
        </pc:spChg>
        <pc:spChg chg="mod">
          <ac:chgData name="andrew bolinger" userId="d3f2e4593182865b" providerId="Windows Live" clId="Web-{CFA54DC0-DD09-489B-9444-02767FE9A3C3}" dt="2018-01-29T15:52:22.124" v="193"/>
          <ac:spMkLst>
            <pc:docMk/>
            <pc:sldMk cId="2578153631" sldId="266"/>
            <ac:spMk id="3" creationId="{CF79942C-39A6-4E9C-AD50-8C02A71DA8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90AFD1-9911-4AB3-8347-8FEEFDA9882E}" type="datetimeFigureOut">
              <a:rPr lang="en-US" smtClean="0"/>
              <a:pPr/>
              <a:t>6/16/2022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3A3FD-183E-4A18-95C6-E4C04BC57B57}" type="slidenum">
              <a:rPr lang="en-US" smtClean="0"/>
              <a:pPr/>
              <a:t>‹#›</a:t>
            </a:fld>
            <a:endParaRPr lang="en-US"/>
          </a:p>
        </p:txBody>
      </p:sp>
    </p:spTree>
    <p:extLst>
      <p:ext uri="{BB962C8B-B14F-4D97-AF65-F5344CB8AC3E}">
        <p14:creationId xmlns:p14="http://schemas.microsoft.com/office/powerpoint/2010/main" xmlns="" val="146846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could be giving them mentorship, education, employment as well as involvement in community outreach activities. A budget was also created for the program. Approximately, $5 million dollars was released to the correctional facilities so as to facilitate this program.  The program was implemented as the inmates were also trained on different skills such as carpentry and tailoring.  The program was effective since it provided the former inmates with education, housing as well as healthcare facilities. The partners also carried out awareness and offered education on the challenges that youth from incarceration centers face. With so doing, the individuals from prison were accepted back to the community. Employment opportunities were also created and this made the formerly incarcerated youth to earn a clean living and not involve in criminal activities. Following the problem-solving model had an impact on the effectiveness of the program. It ensured that resources were set aside so that the program was executed effectively. Different solutions were also proposed on how to prevent the incarcerated individuals from committing crimes again after their release. Using the model, any reentry barriers were broken down or mitigated.</a:t>
            </a:r>
          </a:p>
        </p:txBody>
      </p:sp>
      <p:sp>
        <p:nvSpPr>
          <p:cNvPr id="4" name="Slide Number Placeholder 3"/>
          <p:cNvSpPr>
            <a:spLocks noGrp="1"/>
          </p:cNvSpPr>
          <p:nvPr>
            <p:ph type="sldNum" sz="quarter" idx="10"/>
          </p:nvPr>
        </p:nvSpPr>
        <p:spPr/>
        <p:txBody>
          <a:bodyPr/>
          <a:lstStyle/>
          <a:p>
            <a:fld id="{91F3A3FD-183E-4A18-95C6-E4C04BC57B57}" type="slidenum">
              <a:rPr lang="en-US" smtClean="0"/>
              <a:pPr/>
              <a:t>3</a:t>
            </a:fld>
            <a:endParaRPr lang="en-US"/>
          </a:p>
        </p:txBody>
      </p:sp>
    </p:spTree>
    <p:extLst>
      <p:ext uri="{BB962C8B-B14F-4D97-AF65-F5344CB8AC3E}">
        <p14:creationId xmlns:p14="http://schemas.microsoft.com/office/powerpoint/2010/main" xmlns="" val="697936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Times New Roman" panose="02020603050405020304" pitchFamily="18" charset="0"/>
                <a:ea typeface="+mn-ea"/>
                <a:cs typeface="Times New Roman" panose="02020603050405020304" pitchFamily="18" charset="0"/>
              </a:rPr>
              <a:t>LEAP aligns closely with the principles driving President Obama's My Brother's Keeper initiative which seeks to address persistent opportunity gaps facing boys and young men of color and to ensure that all young people can realize their full potential.  LEAP will provide start-up capital needed by these local workforce investment boards to develop specialized centers in 20 communities in California, Connecticut, Florida, Indiana, Massachusetts, Maine, Missouri, New York, Ohio, Oregon, Pennsylvania, Virginia and Wisconsin. The centers will be extensions of existing American Job Centers nearby and will work to better integrate available community services. In total, 20 grants of approximately $500,000 each were awarded to local workforce investment boards that have demonstrated partnerships with their county or municipal governments and their county, municipal, or regional correctional facilities. </a:t>
            </a:r>
            <a:r>
              <a:rPr lang="en-US"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Projects in 14 states seek to strengthen communities and improve public safety.  This is accomplished by readying offenders for release through training to reduce recidivism</a:t>
            </a:r>
            <a:r>
              <a:rPr lang="en-US" sz="1200" b="0" i="0" u="none" strike="noStrike" kern="1200" dirty="0">
                <a:solidFill>
                  <a:schemeClr val="tx1"/>
                </a:solidFill>
                <a:effectLst/>
                <a:latin typeface="+mn-lt"/>
                <a:ea typeface="+mn-ea"/>
                <a:cs typeface="+mn-cs"/>
              </a:rPr>
              <a:t> ("U.S. Department Of Labor", 2017). </a:t>
            </a:r>
            <a:endParaRPr lang="en-US" sz="1200" b="0" i="0" kern="1200" dirty="0">
              <a:solidFill>
                <a:schemeClr val="tx1"/>
              </a:solidFill>
              <a:effectLst/>
              <a:latin typeface="Times New Roman" panose="02020603050405020304" pitchFamily="18" charset="0"/>
              <a:ea typeface="+mn-ea"/>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1F3A3FD-183E-4A18-95C6-E4C04BC57B57}" type="slidenum">
              <a:rPr lang="en-US" smtClean="0"/>
              <a:pPr/>
              <a:t>4</a:t>
            </a:fld>
            <a:endParaRPr lang="en-US"/>
          </a:p>
        </p:txBody>
      </p:sp>
    </p:spTree>
    <p:extLst>
      <p:ext uri="{BB962C8B-B14F-4D97-AF65-F5344CB8AC3E}">
        <p14:creationId xmlns:p14="http://schemas.microsoft.com/office/powerpoint/2010/main" xmlns="" val="1564299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Many of these individuals have either lost their skills that they once had due to incarceration, or they never had the skills, training or means at all in order to be a productive, working citizen for society. Without the skills and knowledge needed for a stable job, it would be likely that recidivism would be an issue, and they would end up back in jail.  This would seem like a never ending cycle unless a program was to be put in place, just as it was in June 2015 thanks to the U.S. </a:t>
            </a:r>
            <a:r>
              <a:rPr lang="en-US" sz="1200" kern="1200">
                <a:solidFill>
                  <a:schemeClr val="tx1"/>
                </a:solidFill>
                <a:effectLst/>
                <a:latin typeface="+mn-lt"/>
                <a:ea typeface="+mn-ea"/>
                <a:cs typeface="+mn-cs"/>
              </a:rPr>
              <a:t>Department of Labor granting over ten million dollars towards this effort.</a:t>
            </a:r>
            <a:r>
              <a:rPr lang="en-US">
                <a:effectLst/>
              </a:rPr>
              <a:t> </a:t>
            </a:r>
            <a:endParaRPr lang="en-US"/>
          </a:p>
        </p:txBody>
      </p:sp>
      <p:sp>
        <p:nvSpPr>
          <p:cNvPr id="4" name="Slide Number Placeholder 3"/>
          <p:cNvSpPr>
            <a:spLocks noGrp="1"/>
          </p:cNvSpPr>
          <p:nvPr>
            <p:ph type="sldNum" sz="quarter" idx="10"/>
          </p:nvPr>
        </p:nvSpPr>
        <p:spPr/>
        <p:txBody>
          <a:bodyPr/>
          <a:lstStyle/>
          <a:p>
            <a:fld id="{91F3A3FD-183E-4A18-95C6-E4C04BC57B57}" type="slidenum">
              <a:rPr lang="en-US" smtClean="0"/>
              <a:pPr/>
              <a:t>5</a:t>
            </a:fld>
            <a:endParaRPr lang="en-US"/>
          </a:p>
        </p:txBody>
      </p:sp>
    </p:spTree>
    <p:extLst>
      <p:ext uri="{BB962C8B-B14F-4D97-AF65-F5344CB8AC3E}">
        <p14:creationId xmlns:p14="http://schemas.microsoft.com/office/powerpoint/2010/main" xmlns="" val="119545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way this program was implemented relies on much coordination between correctional facilities, local workforce programs, and other services that prepare an incarcerated individual for a job prior to their release from jail. Not only are they prepped before they are released, but the program follows up with these individuals and continued support in order to ensure they are on the right path.</a:t>
            </a:r>
            <a:endParaRPr lang="en-US" dirty="0"/>
          </a:p>
        </p:txBody>
      </p:sp>
      <p:sp>
        <p:nvSpPr>
          <p:cNvPr id="4" name="Slide Number Placeholder 3"/>
          <p:cNvSpPr>
            <a:spLocks noGrp="1"/>
          </p:cNvSpPr>
          <p:nvPr>
            <p:ph type="sldNum" sz="quarter" idx="10"/>
          </p:nvPr>
        </p:nvSpPr>
        <p:spPr/>
        <p:txBody>
          <a:bodyPr/>
          <a:lstStyle/>
          <a:p>
            <a:fld id="{91F3A3FD-183E-4A18-95C6-E4C04BC57B57}" type="slidenum">
              <a:rPr lang="en-US" smtClean="0"/>
              <a:pPr/>
              <a:t>6</a:t>
            </a:fld>
            <a:endParaRPr lang="en-US"/>
          </a:p>
        </p:txBody>
      </p:sp>
    </p:spTree>
    <p:extLst>
      <p:ext uri="{BB962C8B-B14F-4D97-AF65-F5344CB8AC3E}">
        <p14:creationId xmlns:p14="http://schemas.microsoft.com/office/powerpoint/2010/main" xmlns="" val="2031491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Leap goes hand to hand with other programs but it does way more than just reentry programs. Leap helps with schooling and helps get skills for the outside jobs. They have programs to even help with offenders to get a job once they get out of prison. </a:t>
            </a:r>
          </a:p>
        </p:txBody>
      </p:sp>
      <p:sp>
        <p:nvSpPr>
          <p:cNvPr id="4" name="Slide Number Placeholder 3"/>
          <p:cNvSpPr>
            <a:spLocks noGrp="1"/>
          </p:cNvSpPr>
          <p:nvPr>
            <p:ph type="sldNum" sz="quarter" idx="10"/>
          </p:nvPr>
        </p:nvSpPr>
        <p:spPr/>
        <p:txBody>
          <a:bodyPr/>
          <a:lstStyle/>
          <a:p>
            <a:fld id="{91F3A3FD-183E-4A18-95C6-E4C04BC57B57}" type="slidenum">
              <a:rPr lang="en-US" smtClean="0"/>
              <a:pPr/>
              <a:t>7</a:t>
            </a:fld>
            <a:endParaRPr lang="en-US"/>
          </a:p>
        </p:txBody>
      </p:sp>
    </p:spTree>
    <p:extLst>
      <p:ext uri="{BB962C8B-B14F-4D97-AF65-F5344CB8AC3E}">
        <p14:creationId xmlns:p14="http://schemas.microsoft.com/office/powerpoint/2010/main" xmlns="" val="3479460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11EBCB01-AFA9-46CC-A847-0989232F0915}"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xmlns="" val="88539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B64A0AF-B91B-4BDA-82FD-FB3EA4C2ABC7}" type="datetimeFigureOut">
              <a:rPr lang="en-US" smtClean="0"/>
              <a:pPr/>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063362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2618109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285718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2122531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399841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2310862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73804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3912619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319458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64A0AF-B91B-4BDA-82FD-FB3EA4C2ABC7}" type="datetimeFigureOut">
              <a:rPr lang="en-US" smtClean="0"/>
              <a:pPr/>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79773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64A0AF-B91B-4BDA-82FD-FB3EA4C2ABC7}" type="datetimeFigureOut">
              <a:rPr lang="en-US" smtClean="0"/>
              <a:pPr/>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83961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64A0AF-B91B-4BDA-82FD-FB3EA4C2ABC7}" type="datetimeFigureOut">
              <a:rPr lang="en-US" smtClean="0"/>
              <a:pPr/>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4048219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64A0AF-B91B-4BDA-82FD-FB3EA4C2ABC7}" type="datetimeFigureOut">
              <a:rPr lang="en-US" smtClean="0"/>
              <a:pPr/>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52203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4A0AF-B91B-4BDA-82FD-FB3EA4C2ABC7}" type="datetimeFigureOut">
              <a:rPr lang="en-US" smtClean="0"/>
              <a:pPr/>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436108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B64A0AF-B91B-4BDA-82FD-FB3EA4C2ABC7}" type="datetimeFigureOut">
              <a:rPr lang="en-US" smtClean="0"/>
              <a:pPr/>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4209798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B64A0AF-B91B-4BDA-82FD-FB3EA4C2ABC7}" type="datetimeFigureOut">
              <a:rPr lang="en-US" smtClean="0"/>
              <a:pPr/>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253890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B64A0AF-B91B-4BDA-82FD-FB3EA4C2ABC7}" type="datetimeFigureOut">
              <a:rPr lang="en-US" smtClean="0"/>
              <a:pPr/>
              <a:t>6/16/2022</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1EBCB01-AFA9-46CC-A847-0989232F0915}" type="slidenum">
              <a:rPr lang="en-US" smtClean="0"/>
              <a:pPr/>
              <a:t>‹#›</a:t>
            </a:fld>
            <a:endParaRPr lang="en-US"/>
          </a:p>
        </p:txBody>
      </p:sp>
    </p:spTree>
    <p:extLst>
      <p:ext uri="{BB962C8B-B14F-4D97-AF65-F5344CB8AC3E}">
        <p14:creationId xmlns:p14="http://schemas.microsoft.com/office/powerpoint/2010/main" xmlns="" val="164888945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9673" y="914401"/>
            <a:ext cx="6947127" cy="990599"/>
          </a:xfrm>
        </p:spPr>
        <p:txBody>
          <a:bodyPr/>
          <a:lstStyle/>
          <a:p>
            <a:r>
              <a:rPr lang="en-US" dirty="0"/>
              <a:t>LEAP initiative</a:t>
            </a:r>
          </a:p>
        </p:txBody>
      </p:sp>
      <p:sp>
        <p:nvSpPr>
          <p:cNvPr id="3" name="Subtitle 2"/>
          <p:cNvSpPr>
            <a:spLocks noGrp="1"/>
          </p:cNvSpPr>
          <p:nvPr>
            <p:ph type="subTitle" idx="1"/>
          </p:nvPr>
        </p:nvSpPr>
        <p:spPr>
          <a:xfrm>
            <a:off x="2924238" y="2362200"/>
            <a:ext cx="5762563" cy="3404997"/>
          </a:xfrm>
        </p:spPr>
        <p:txBody>
          <a:bodyPr>
            <a:normAutofit/>
          </a:bodyPr>
          <a:lstStyle/>
          <a:p>
            <a:r>
              <a:rPr lang="en-US" dirty="0"/>
              <a:t>Hannah Cooper</a:t>
            </a:r>
          </a:p>
          <a:p>
            <a:r>
              <a:rPr lang="en-US" dirty="0"/>
              <a:t>Shelly McKee</a:t>
            </a:r>
          </a:p>
          <a:p>
            <a:r>
              <a:rPr lang="en-US" dirty="0"/>
              <a:t>Tammy Ayres</a:t>
            </a:r>
          </a:p>
          <a:p>
            <a:r>
              <a:rPr lang="en-US" dirty="0"/>
              <a:t>Andrew Bolinger</a:t>
            </a:r>
          </a:p>
          <a:p>
            <a:r>
              <a:rPr lang="en-US" dirty="0"/>
              <a:t>CJA/355</a:t>
            </a:r>
          </a:p>
          <a:p>
            <a:r>
              <a:rPr lang="en-US" dirty="0"/>
              <a:t>MARY ELLEN DE FRIAS</a:t>
            </a:r>
          </a:p>
          <a:p>
            <a:r>
              <a:rPr lang="en-US" dirty="0"/>
              <a:t>01/29/2018</a:t>
            </a:r>
          </a:p>
          <a:p>
            <a:endParaRPr lang="en-US" dirty="0"/>
          </a:p>
        </p:txBody>
      </p:sp>
    </p:spTree>
    <p:extLst>
      <p:ext uri="{BB962C8B-B14F-4D97-AF65-F5344CB8AC3E}">
        <p14:creationId xmlns:p14="http://schemas.microsoft.com/office/powerpoint/2010/main" xmlns="" val="3325083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LEAP initiative</a:t>
            </a:r>
          </a:p>
        </p:txBody>
      </p:sp>
      <p:sp>
        <p:nvSpPr>
          <p:cNvPr id="3" name="Content Placeholder 2"/>
          <p:cNvSpPr>
            <a:spLocks noGrp="1"/>
          </p:cNvSpPr>
          <p:nvPr>
            <p:ph idx="1"/>
          </p:nvPr>
        </p:nvSpPr>
        <p:spPr/>
        <p:txBody>
          <a:bodyPr>
            <a:normAutofit fontScale="85000" lnSpcReduction="10000"/>
          </a:bodyPr>
          <a:lstStyle/>
          <a:p>
            <a:r>
              <a:rPr lang="en-US" dirty="0"/>
              <a:t>The LEAP initiative was an ambitious program that was meant to establish ties which are effective in strengthening public workforce systems ties with local correctional facilities.</a:t>
            </a:r>
          </a:p>
          <a:p>
            <a:r>
              <a:rPr lang="en-US" dirty="0"/>
              <a:t>This was done mainly by establishing job centers in jails and ensuring that the incarcerated individuals continue offering services to the community after their release.</a:t>
            </a:r>
          </a:p>
          <a:p>
            <a:r>
              <a:rPr lang="en-US" dirty="0"/>
              <a:t>One of the program which was used in this initiative is the reentry program.</a:t>
            </a:r>
          </a:p>
          <a:p>
            <a:r>
              <a:rPr lang="en-US" dirty="0"/>
              <a:t>The program was aimed at desistance from crime as well as recidivism.</a:t>
            </a:r>
          </a:p>
          <a:p>
            <a:endParaRPr lang="en-US" dirty="0"/>
          </a:p>
        </p:txBody>
      </p:sp>
    </p:spTree>
    <p:extLst>
      <p:ext uri="{BB962C8B-B14F-4D97-AF65-F5344CB8AC3E}">
        <p14:creationId xmlns:p14="http://schemas.microsoft.com/office/powerpoint/2010/main" xmlns="" val="319951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Reentry program</a:t>
            </a:r>
          </a:p>
        </p:txBody>
      </p:sp>
      <p:sp>
        <p:nvSpPr>
          <p:cNvPr id="3" name="Content Placeholder 2"/>
          <p:cNvSpPr>
            <a:spLocks noGrp="1"/>
          </p:cNvSpPr>
          <p:nvPr>
            <p:ph idx="1"/>
          </p:nvPr>
        </p:nvSpPr>
        <p:spPr/>
        <p:txBody>
          <a:bodyPr>
            <a:normAutofit fontScale="92500" lnSpcReduction="10000"/>
          </a:bodyPr>
          <a:lstStyle/>
          <a:p>
            <a:r>
              <a:rPr lang="en-US" dirty="0"/>
              <a:t>The program aimed  at minimizing recidivism after the release of incarcerated individuals.</a:t>
            </a:r>
          </a:p>
          <a:p>
            <a:r>
              <a:rPr lang="en-US" dirty="0"/>
              <a:t>This was done through preparing them for jobs as well as treatment on substance use.</a:t>
            </a:r>
          </a:p>
          <a:p>
            <a:r>
              <a:rPr lang="en-US" dirty="0"/>
              <a:t>The program met the elements of the problem solvi9ng model. </a:t>
            </a:r>
          </a:p>
          <a:p>
            <a:r>
              <a:rPr lang="en-US" dirty="0"/>
              <a:t>Different stakeholders came together and identified different ways of making individuals released from prison beneficial to the society and make them acceptable to the community.</a:t>
            </a:r>
          </a:p>
          <a:p>
            <a:endParaRPr lang="en-US" dirty="0"/>
          </a:p>
        </p:txBody>
      </p:sp>
    </p:spTree>
    <p:extLst>
      <p:ext uri="{BB962C8B-B14F-4D97-AF65-F5344CB8AC3E}">
        <p14:creationId xmlns:p14="http://schemas.microsoft.com/office/powerpoint/2010/main" xmlns="" val="410798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4B7D3A-9B4A-41DC-B754-768E2AE09733}"/>
              </a:ext>
            </a:extLst>
          </p:cNvPr>
          <p:cNvSpPr>
            <a:spLocks noGrp="1"/>
          </p:cNvSpPr>
          <p:nvPr>
            <p:ph type="title"/>
          </p:nvPr>
        </p:nvSpPr>
        <p:spPr/>
        <p:txBody>
          <a:bodyPr/>
          <a:lstStyle/>
          <a:p>
            <a:r>
              <a:rPr lang="en-US" dirty="0"/>
              <a:t>Effectiveness</a:t>
            </a:r>
          </a:p>
        </p:txBody>
      </p:sp>
      <p:pic>
        <p:nvPicPr>
          <p:cNvPr id="7" name="Content Placeholder 6">
            <a:extLst>
              <a:ext uri="{FF2B5EF4-FFF2-40B4-BE49-F238E27FC236}">
                <a16:creationId xmlns:a16="http://schemas.microsoft.com/office/drawing/2014/main" xmlns="" id="{7FC25954-DA31-4FA3-955C-770F37AF8F3E}"/>
              </a:ext>
            </a:extLst>
          </p:cNvPr>
          <p:cNvPicPr>
            <a:picLocks noGrp="1" noChangeAspect="1"/>
          </p:cNvPicPr>
          <p:nvPr>
            <p:ph sz="half" idx="1"/>
          </p:nvPr>
        </p:nvPicPr>
        <p:blipFill>
          <a:blip r:embed="rId3">
            <a:extLst>
              <a:ext uri="{28A0092B-C50C-407E-A947-70E740481C1C}">
                <a14:useLocalDpi xmlns:a14="http://schemas.microsoft.com/office/drawing/2010/main" xmlns="" val="0"/>
              </a:ext>
            </a:extLst>
          </a:blip>
          <a:stretch>
            <a:fillRect/>
          </a:stretch>
        </p:blipFill>
        <p:spPr>
          <a:xfrm>
            <a:off x="1295400" y="2667000"/>
            <a:ext cx="3651504" cy="3346824"/>
          </a:xfrm>
        </p:spPr>
      </p:pic>
      <p:sp>
        <p:nvSpPr>
          <p:cNvPr id="5" name="Content Placeholder 4">
            <a:extLst>
              <a:ext uri="{FF2B5EF4-FFF2-40B4-BE49-F238E27FC236}">
                <a16:creationId xmlns:a16="http://schemas.microsoft.com/office/drawing/2014/main" xmlns="" id="{32CC07D1-F619-4201-99B3-EE93A682F7AC}"/>
              </a:ext>
            </a:extLst>
          </p:cNvPr>
          <p:cNvSpPr>
            <a:spLocks noGrp="1"/>
          </p:cNvSpPr>
          <p:nvPr>
            <p:ph sz="half" idx="2"/>
          </p:nvPr>
        </p:nvSpPr>
        <p:spPr/>
        <p:txBody>
          <a:bodyPr>
            <a:normAutofit/>
          </a:bodyPr>
          <a:lstStyle/>
          <a:p>
            <a:r>
              <a:rPr lang="en-US" sz="3200" dirty="0"/>
              <a:t>My Brother’s Keeper</a:t>
            </a:r>
          </a:p>
          <a:p>
            <a:r>
              <a:rPr lang="en-US" sz="3200" dirty="0"/>
              <a:t>Workforce Investment Boards</a:t>
            </a:r>
          </a:p>
          <a:p>
            <a:r>
              <a:rPr lang="en-US" sz="3200" dirty="0"/>
              <a:t>Partnership</a:t>
            </a:r>
          </a:p>
        </p:txBody>
      </p:sp>
    </p:spTree>
    <p:extLst>
      <p:ext uri="{BB962C8B-B14F-4D97-AF65-F5344CB8AC3E}">
        <p14:creationId xmlns:p14="http://schemas.microsoft.com/office/powerpoint/2010/main" xmlns="" val="45664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AEB89A1-1613-47BF-A984-EA17049B811F}"/>
              </a:ext>
            </a:extLst>
          </p:cNvPr>
          <p:cNvSpPr>
            <a:spLocks noGrp="1"/>
          </p:cNvSpPr>
          <p:nvPr>
            <p:ph type="title"/>
          </p:nvPr>
        </p:nvSpPr>
        <p:spPr/>
        <p:txBody>
          <a:bodyPr/>
          <a:lstStyle/>
          <a:p>
            <a:r>
              <a:rPr lang="en-US" dirty="0"/>
              <a:t>Advantages of the Program</a:t>
            </a:r>
          </a:p>
        </p:txBody>
      </p:sp>
      <p:sp>
        <p:nvSpPr>
          <p:cNvPr id="6" name="Content Placeholder 5">
            <a:extLst>
              <a:ext uri="{FF2B5EF4-FFF2-40B4-BE49-F238E27FC236}">
                <a16:creationId xmlns:a16="http://schemas.microsoft.com/office/drawing/2014/main" xmlns="" id="{E1983BEB-FB7B-4605-BFA5-E2C498F9DF7F}"/>
              </a:ext>
            </a:extLst>
          </p:cNvPr>
          <p:cNvSpPr>
            <a:spLocks noGrp="1"/>
          </p:cNvSpPr>
          <p:nvPr>
            <p:ph idx="1"/>
          </p:nvPr>
        </p:nvSpPr>
        <p:spPr/>
        <p:txBody>
          <a:bodyPr/>
          <a:lstStyle/>
          <a:p>
            <a:r>
              <a:rPr lang="en-US" dirty="0"/>
              <a:t>These individuals have lost their skills due to incarceration or never had any</a:t>
            </a:r>
          </a:p>
          <a:p>
            <a:endParaRPr lang="en-US" dirty="0"/>
          </a:p>
          <a:p>
            <a:r>
              <a:rPr lang="en-US" dirty="0"/>
              <a:t>Gain skills, training and knowledge for a stable job</a:t>
            </a:r>
          </a:p>
          <a:p>
            <a:endParaRPr lang="en-US" dirty="0"/>
          </a:p>
          <a:p>
            <a:r>
              <a:rPr lang="en-US" dirty="0"/>
              <a:t>Reduces recidivism</a:t>
            </a:r>
          </a:p>
        </p:txBody>
      </p:sp>
    </p:spTree>
    <p:extLst>
      <p:ext uri="{BB962C8B-B14F-4D97-AF65-F5344CB8AC3E}">
        <p14:creationId xmlns:p14="http://schemas.microsoft.com/office/powerpoint/2010/main" xmlns="" val="2621893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B65FA08-2041-4923-97EF-05CFEEF5B374}"/>
              </a:ext>
            </a:extLst>
          </p:cNvPr>
          <p:cNvSpPr>
            <a:spLocks noGrp="1"/>
          </p:cNvSpPr>
          <p:nvPr>
            <p:ph type="title"/>
          </p:nvPr>
        </p:nvSpPr>
        <p:spPr/>
        <p:txBody>
          <a:bodyPr/>
          <a:lstStyle/>
          <a:p>
            <a:r>
              <a:rPr lang="en-US" dirty="0"/>
              <a:t>The Process of the Program</a:t>
            </a:r>
          </a:p>
        </p:txBody>
      </p:sp>
      <p:sp>
        <p:nvSpPr>
          <p:cNvPr id="6" name="Content Placeholder 5">
            <a:extLst>
              <a:ext uri="{FF2B5EF4-FFF2-40B4-BE49-F238E27FC236}">
                <a16:creationId xmlns:a16="http://schemas.microsoft.com/office/drawing/2014/main" xmlns="" id="{E8A37518-EE5E-4715-96A1-93625724A3BF}"/>
              </a:ext>
            </a:extLst>
          </p:cNvPr>
          <p:cNvSpPr>
            <a:spLocks noGrp="1"/>
          </p:cNvSpPr>
          <p:nvPr>
            <p:ph idx="1"/>
          </p:nvPr>
        </p:nvSpPr>
        <p:spPr/>
        <p:txBody>
          <a:bodyPr/>
          <a:lstStyle/>
          <a:p>
            <a:r>
              <a:rPr lang="en-US" dirty="0"/>
              <a:t>Correctional facilities coordinate with local workforce programs</a:t>
            </a:r>
          </a:p>
          <a:p>
            <a:endParaRPr lang="en-US" dirty="0"/>
          </a:p>
          <a:p>
            <a:r>
              <a:rPr lang="en-US" dirty="0"/>
              <a:t>Prior to release from jail</a:t>
            </a:r>
          </a:p>
          <a:p>
            <a:endParaRPr lang="en-US" dirty="0"/>
          </a:p>
          <a:p>
            <a:r>
              <a:rPr lang="en-US" dirty="0"/>
              <a:t>Follow up</a:t>
            </a:r>
          </a:p>
        </p:txBody>
      </p:sp>
    </p:spTree>
    <p:extLst>
      <p:ext uri="{BB962C8B-B14F-4D97-AF65-F5344CB8AC3E}">
        <p14:creationId xmlns:p14="http://schemas.microsoft.com/office/powerpoint/2010/main" xmlns="" val="2791188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39BF36-C4DE-471A-B080-206AFFF88501}"/>
              </a:ext>
            </a:extLst>
          </p:cNvPr>
          <p:cNvSpPr>
            <a:spLocks noGrp="1"/>
          </p:cNvSpPr>
          <p:nvPr>
            <p:ph type="title"/>
          </p:nvPr>
        </p:nvSpPr>
        <p:spPr/>
        <p:txBody>
          <a:bodyPr/>
          <a:lstStyle/>
          <a:p>
            <a:r>
              <a:rPr lang="en-US" dirty="0"/>
              <a:t>LEAP Program</a:t>
            </a:r>
          </a:p>
        </p:txBody>
      </p:sp>
      <p:sp>
        <p:nvSpPr>
          <p:cNvPr id="3" name="Content Placeholder 2">
            <a:extLst>
              <a:ext uri="{FF2B5EF4-FFF2-40B4-BE49-F238E27FC236}">
                <a16:creationId xmlns:a16="http://schemas.microsoft.com/office/drawing/2014/main" xmlns="" id="{CF79942C-39A6-4E9C-AD50-8C02A71DA802}"/>
              </a:ext>
            </a:extLst>
          </p:cNvPr>
          <p:cNvSpPr>
            <a:spLocks noGrp="1"/>
          </p:cNvSpPr>
          <p:nvPr>
            <p:ph idx="1"/>
          </p:nvPr>
        </p:nvSpPr>
        <p:spPr/>
        <p:txBody>
          <a:bodyPr/>
          <a:lstStyle/>
          <a:p>
            <a:pPr>
              <a:buClr>
                <a:srgbClr val="1287C3"/>
              </a:buClr>
            </a:pPr>
            <a:r>
              <a:rPr lang="en-US" dirty="0"/>
              <a:t>Focus on both juveniles and adults</a:t>
            </a:r>
          </a:p>
          <a:p>
            <a:pPr>
              <a:buClr>
                <a:srgbClr val="1287C3"/>
              </a:buClr>
            </a:pPr>
            <a:r>
              <a:rPr lang="en-US" dirty="0"/>
              <a:t>Does go hand to hand with the reentry program</a:t>
            </a:r>
          </a:p>
          <a:p>
            <a:pPr>
              <a:buClr>
                <a:srgbClr val="1287C3"/>
              </a:buClr>
            </a:pPr>
            <a:r>
              <a:rPr lang="en-US" dirty="0"/>
              <a:t>LEAP helps adults with getting schooling and even knowledge on jobs. </a:t>
            </a:r>
          </a:p>
          <a:p>
            <a:pPr>
              <a:buClr>
                <a:srgbClr val="1287C3"/>
              </a:buClr>
            </a:pPr>
            <a:r>
              <a:rPr lang="en-US" dirty="0"/>
              <a:t>Can get training  for jobs that require special skills</a:t>
            </a:r>
          </a:p>
        </p:txBody>
      </p:sp>
    </p:spTree>
    <p:extLst>
      <p:ext uri="{BB962C8B-B14F-4D97-AF65-F5344CB8AC3E}">
        <p14:creationId xmlns:p14="http://schemas.microsoft.com/office/powerpoint/2010/main" xmlns="" val="2578153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19199"/>
          </a:xfrm>
        </p:spPr>
        <p:txBody>
          <a:bodyPr/>
          <a:lstStyle/>
          <a:p>
            <a:r>
              <a:rPr lang="en-US" dirty="0"/>
              <a:t>References </a:t>
            </a:r>
          </a:p>
        </p:txBody>
      </p:sp>
      <p:sp>
        <p:nvSpPr>
          <p:cNvPr id="3" name="Content Placeholder 2"/>
          <p:cNvSpPr>
            <a:spLocks noGrp="1"/>
          </p:cNvSpPr>
          <p:nvPr>
            <p:ph idx="1"/>
          </p:nvPr>
        </p:nvSpPr>
        <p:spPr>
          <a:xfrm>
            <a:off x="982133" y="1762592"/>
            <a:ext cx="7704667" cy="3800008"/>
          </a:xfrm>
        </p:spPr>
        <p:txBody>
          <a:bodyPr>
            <a:normAutofit fontScale="92500" lnSpcReduction="20000"/>
          </a:bodyPr>
          <a:lstStyle/>
          <a:p>
            <a:r>
              <a:rPr lang="en-US" dirty="0"/>
              <a:t>Aukerman, M. J. (2003). Barrier to reentry: Legal strategy to reduce recidivisms and promote success of the ex-offenders. Mich. Crim. L. Ann. J., 2, 4.</a:t>
            </a:r>
          </a:p>
          <a:p>
            <a:r>
              <a:rPr lang="en-US" dirty="0"/>
              <a:t>Bloom, D. (2006). Employment-Focused Program for Ex-Prisoner: What Have We Learned, What Are We Learning, and Where Should We Go from Here?. MDRC.</a:t>
            </a:r>
          </a:p>
          <a:p>
            <a:r>
              <a:rPr lang="en-US" dirty="0" err="1"/>
              <a:t>Veysey</a:t>
            </a:r>
            <a:r>
              <a:rPr lang="en-US" dirty="0"/>
              <a:t>, B. M., Martinez, D. J., &amp; Christian, J. (2009). Identity transformations and offender changes. How offender transform their life, 1-11.</a:t>
            </a:r>
          </a:p>
          <a:p>
            <a:r>
              <a:rPr lang="en-US" dirty="0"/>
              <a:t>U.S. Department of Labor. (2017). Retrieved from https://www.dol.gov/newsroom/releases/eta/eta20151117 </a:t>
            </a:r>
          </a:p>
        </p:txBody>
      </p:sp>
    </p:spTree>
    <p:extLst>
      <p:ext uri="{BB962C8B-B14F-4D97-AF65-F5344CB8AC3E}">
        <p14:creationId xmlns:p14="http://schemas.microsoft.com/office/powerpoint/2010/main" xmlns="" val="2293146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101</TotalTime>
  <Words>944</Words>
  <Application>Microsoft Office PowerPoint</Application>
  <PresentationFormat>On-screen Show (4:3)</PresentationFormat>
  <Paragraphs>54</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Parallax</vt:lpstr>
      <vt:lpstr>LEAP initiative</vt:lpstr>
      <vt:lpstr>LEAP initiative</vt:lpstr>
      <vt:lpstr>Reentry program</vt:lpstr>
      <vt:lpstr>Effectiveness</vt:lpstr>
      <vt:lpstr>Advantages of the Program</vt:lpstr>
      <vt:lpstr>The Process of the Program</vt:lpstr>
      <vt:lpstr>LEAP Program</vt:lpstr>
      <vt:lpstr>References </vt:lpstr>
    </vt:vector>
  </TitlesOfParts>
  <Company>Sky123.Org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LEAP initiative</dc:title>
  <dc:creator>afeimop</dc:creator>
  <cp:lastModifiedBy>Windows User</cp:lastModifiedBy>
  <cp:revision>38</cp:revision>
  <dcterms:created xsi:type="dcterms:W3CDTF">2018-01-26T21:22:44Z</dcterms:created>
  <dcterms:modified xsi:type="dcterms:W3CDTF">2022-06-16T12:12:40Z</dcterms:modified>
</cp:coreProperties>
</file>