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59" r:id="rId4"/>
    <p:sldId id="258" r:id="rId5"/>
    <p:sldId id="260" r:id="rId6"/>
    <p:sldId id="261" r:id="rId7"/>
    <p:sldId id="262" r:id="rId8"/>
    <p:sldId id="263" r:id="rId9"/>
    <p:sldId id="264" r:id="rId10"/>
    <p:sldId id="272" r:id="rId11"/>
    <p:sldId id="266" r:id="rId12"/>
    <p:sldId id="267" r:id="rId13"/>
    <p:sldId id="269"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4" autoAdjust="0"/>
    <p:restoredTop sz="82765" autoAdjust="0"/>
  </p:normalViewPr>
  <p:slideViewPr>
    <p:cSldViewPr snapToGrid="0">
      <p:cViewPr varScale="1">
        <p:scale>
          <a:sx n="89" d="100"/>
          <a:sy n="89" d="100"/>
        </p:scale>
        <p:origin x="-108" y="-168"/>
      </p:cViewPr>
      <p:guideLst>
        <p:guide orient="horz" pos="2160"/>
        <p:guide pos="3840"/>
      </p:guideLst>
    </p:cSldViewPr>
  </p:slideViewPr>
  <p:outlineViewPr>
    <p:cViewPr>
      <p:scale>
        <a:sx n="33" d="100"/>
        <a:sy n="33" d="100"/>
      </p:scale>
      <p:origin x="0" y="-12618"/>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E37D4-94D9-4AE4-B247-69A063D6C9BF}" type="datetimeFigureOut">
              <a:rPr lang="en-US" smtClean="0"/>
              <a:pPr/>
              <a:t>4/27/2022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01D7D6-C09D-4B96-B09D-27C64FACC8DA}" type="slidenum">
              <a:rPr lang="en-US" smtClean="0"/>
              <a:pPr/>
              <a:t>‹#›</a:t>
            </a:fld>
            <a:endParaRPr lang="en-US" dirty="0"/>
          </a:p>
        </p:txBody>
      </p:sp>
    </p:spTree>
    <p:extLst>
      <p:ext uri="{BB962C8B-B14F-4D97-AF65-F5344CB8AC3E}">
        <p14:creationId xmlns:p14="http://schemas.microsoft.com/office/powerpoint/2010/main" xmlns="" val="2334013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Notably, when setting up the disaster recovery plan, having the recovery site options is critical for the IT operations. Different exclusive sites options include hot, warm, cold and mobile sites. The hot site is a duplicate of the primary IT operation that comprises of complete computer systems and real time backups for the systems, data and applications </a:t>
            </a:r>
            <a:r>
              <a:rPr lang="en-US" sz="1200" cap="none" dirty="0"/>
              <a:t>(Willis, 2016)</a:t>
            </a:r>
            <a:r>
              <a:rPr lang="en-US" sz="1200" kern="1200" dirty="0">
                <a:solidFill>
                  <a:schemeClr val="tx1"/>
                </a:solidFill>
                <a:effectLst/>
                <a:latin typeface="+mn-lt"/>
                <a:ea typeface="+mn-ea"/>
                <a:cs typeface="+mn-cs"/>
              </a:rPr>
              <a:t>. Often a mirroring software is used to keep the backup site synchronized. This type of site is used when the organization can tolerate little downtime. The switchover time is typically two hours or more. These sites makes sense for organizations when the ongoing operations are important or where costs of downtime exceed the costs for hot site acquisition </a:t>
            </a:r>
            <a:r>
              <a:rPr lang="en-US" sz="1200" cap="none" dirty="0"/>
              <a:t>(Willis, 2016)</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E01D7D6-C09D-4B96-B09D-27C64FACC8DA}" type="slidenum">
              <a:rPr lang="en-US" smtClean="0"/>
              <a:pPr/>
              <a:t>2</a:t>
            </a:fld>
            <a:endParaRPr lang="en-US" dirty="0"/>
          </a:p>
        </p:txBody>
      </p:sp>
    </p:spTree>
    <p:extLst>
      <p:ext uri="{BB962C8B-B14F-4D97-AF65-F5344CB8AC3E}">
        <p14:creationId xmlns:p14="http://schemas.microsoft.com/office/powerpoint/2010/main" xmlns="" val="29324921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remediation phase entails different activities that are of importance to resuming business operations. The main activities include post-incident repair of the affected systems, instructions to the affected parties, communication, and an assessment to establish if the cyber-attack has been adequately contained. Considerably, the determination on whether there are regulatory requirements for communicating the breach will be determined during this phase in cooperation of the OGC (Office of General Council). This comprises of the communication plan to the outside parties such as news rooms. Besides, the post-mortem will be completed in this stage as this may affect the interpretation and remediation of the breach</a:t>
            </a:r>
            <a:r>
              <a:rPr lang="en-US" sz="1200" kern="1200" baseline="0" dirty="0">
                <a:solidFill>
                  <a:schemeClr val="tx1"/>
                </a:solidFill>
                <a:effectLst/>
                <a:latin typeface="+mn-lt"/>
                <a:ea typeface="+mn-ea"/>
                <a:cs typeface="+mn-cs"/>
              </a:rPr>
              <a:t> </a:t>
            </a:r>
            <a:r>
              <a:rPr lang="en-US" sz="1200" cap="none" dirty="0"/>
              <a:t>(Cichonski, Millar, Grance &amp; Scarfone, 2013)</a:t>
            </a:r>
            <a:r>
              <a:rPr lang="en-US" sz="1200" kern="1200" dirty="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E01D7D6-C09D-4B96-B09D-27C64FACC8DA}" type="slidenum">
              <a:rPr lang="en-US" smtClean="0"/>
              <a:pPr/>
              <a:t>11</a:t>
            </a:fld>
            <a:endParaRPr lang="en-US" dirty="0"/>
          </a:p>
        </p:txBody>
      </p:sp>
    </p:spTree>
    <p:extLst>
      <p:ext uri="{BB962C8B-B14F-4D97-AF65-F5344CB8AC3E}">
        <p14:creationId xmlns:p14="http://schemas.microsoft.com/office/powerpoint/2010/main" xmlns="" val="1508551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recovery phase entails conducting analysis of the breach as it is associated with policy implications. Primarily, this comprises of gathering the metrics and integrating the ‘lesson learned” for use in future training and activities </a:t>
            </a:r>
            <a:r>
              <a:rPr lang="en-US" sz="1200" cap="none" dirty="0"/>
              <a:t>(Cichonski, Millar, Grance &amp; Scarfone, 2013)</a:t>
            </a:r>
            <a:r>
              <a:rPr lang="en-US" sz="1200" kern="1200" dirty="0">
                <a:solidFill>
                  <a:schemeClr val="tx1"/>
                </a:solidFill>
                <a:effectLst/>
                <a:latin typeface="+mn-lt"/>
                <a:ea typeface="+mn-ea"/>
                <a:cs typeface="+mn-cs"/>
              </a:rPr>
              <a:t>. The specific procedures regarding the recovery plan is detailed at the ISO’s policies. Typically, this phase ensures that any insider or outsider threats are minimized whereby the employees are provided with adequate training to prevent similar incidents in the future. Significantly, the ISO will implement new policies to prevent such occurrences in the future.</a:t>
            </a:r>
            <a:r>
              <a:rPr lang="en-US" sz="1200" kern="1200" baseline="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E01D7D6-C09D-4B96-B09D-27C64FACC8DA}" type="slidenum">
              <a:rPr lang="en-US" smtClean="0"/>
              <a:pPr/>
              <a:t>12</a:t>
            </a:fld>
            <a:endParaRPr lang="en-US" dirty="0"/>
          </a:p>
        </p:txBody>
      </p:sp>
    </p:spTree>
    <p:extLst>
      <p:ext uri="{BB962C8B-B14F-4D97-AF65-F5344CB8AC3E}">
        <p14:creationId xmlns:p14="http://schemas.microsoft.com/office/powerpoint/2010/main" xmlns="" val="773263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E01D7D6-C09D-4B96-B09D-27C64FACC8DA}" type="slidenum">
              <a:rPr lang="en-US" smtClean="0"/>
              <a:pPr/>
              <a:t>13</a:t>
            </a:fld>
            <a:endParaRPr lang="en-US" dirty="0"/>
          </a:p>
        </p:txBody>
      </p:sp>
    </p:spTree>
    <p:extLst>
      <p:ext uri="{BB962C8B-B14F-4D97-AF65-F5344CB8AC3E}">
        <p14:creationId xmlns:p14="http://schemas.microsoft.com/office/powerpoint/2010/main" xmlns="" val="3063835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warm sites are often referred to as a hot site without data replication. This implies that the warm site offers access to space, equipment and utilities, but still requires the installation of current backups and restoration of the systems online to become operational. While the warm site can be regarded as duplicate of the original site, it typically provides a subset of mission critical, services, equipment and data </a:t>
            </a:r>
            <a:r>
              <a:rPr lang="en-US" sz="1200" cap="none" dirty="0"/>
              <a:t>(Willis, 2016)</a:t>
            </a:r>
            <a:r>
              <a:rPr lang="en-US" sz="1200" kern="1200" dirty="0">
                <a:solidFill>
                  <a:schemeClr val="tx1"/>
                </a:solidFill>
                <a:effectLst/>
                <a:latin typeface="+mn-lt"/>
                <a:ea typeface="+mn-ea"/>
                <a:cs typeface="+mn-cs"/>
              </a:rPr>
              <a:t>. These sites works for organizations or businesses that can tolerate one or two days of downtime. This is a representation of the delay between when the primary site goes down and the recovery site comes up. Considerably, costs are lower compared to hot sites. </a:t>
            </a:r>
          </a:p>
        </p:txBody>
      </p:sp>
      <p:sp>
        <p:nvSpPr>
          <p:cNvPr id="4" name="Slide Number Placeholder 3"/>
          <p:cNvSpPr>
            <a:spLocks noGrp="1"/>
          </p:cNvSpPr>
          <p:nvPr>
            <p:ph type="sldNum" sz="quarter" idx="10"/>
          </p:nvPr>
        </p:nvSpPr>
        <p:spPr/>
        <p:txBody>
          <a:bodyPr/>
          <a:lstStyle/>
          <a:p>
            <a:fld id="{4E01D7D6-C09D-4B96-B09D-27C64FACC8DA}" type="slidenum">
              <a:rPr lang="en-US" smtClean="0"/>
              <a:pPr/>
              <a:t>3</a:t>
            </a:fld>
            <a:endParaRPr lang="en-US" dirty="0"/>
          </a:p>
        </p:txBody>
      </p:sp>
    </p:spTree>
    <p:extLst>
      <p:ext uri="{BB962C8B-B14F-4D97-AF65-F5344CB8AC3E}">
        <p14:creationId xmlns:p14="http://schemas.microsoft.com/office/powerpoint/2010/main" xmlns="" val="1780314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is a disaster recovery plan that is enacted whenever it is deemed necessary. An organization or a business makes arrangements for access to the recovery site that is fitted with the necessary utilities and services. Besides, purchases can be made for necessary equipment to mount and restore the critical IT operations. This sites do not require substantial up-front outlays as they only need costs for planning an arranging for the DR. Additional costs include access to sufficient capital necessary to cover equipment acquisition </a:t>
            </a:r>
            <a:r>
              <a:rPr lang="en-US" sz="1200" cap="none" dirty="0"/>
              <a:t>(Willis, 2016)</a:t>
            </a:r>
            <a:r>
              <a:rPr lang="en-US" sz="1200" kern="1200" dirty="0">
                <a:solidFill>
                  <a:schemeClr val="tx1"/>
                </a:solidFill>
                <a:effectLst/>
                <a:latin typeface="+mn-lt"/>
                <a:ea typeface="+mn-ea"/>
                <a:cs typeface="+mn-cs"/>
              </a:rPr>
              <a:t>. Bringing this site up requires one to two weeks and is often used after the strike of a natural disaster. Thus, it is mostly used by small-sized businesses. </a:t>
            </a:r>
          </a:p>
        </p:txBody>
      </p:sp>
      <p:sp>
        <p:nvSpPr>
          <p:cNvPr id="4" name="Slide Number Placeholder 3"/>
          <p:cNvSpPr>
            <a:spLocks noGrp="1"/>
          </p:cNvSpPr>
          <p:nvPr>
            <p:ph type="sldNum" sz="quarter" idx="10"/>
          </p:nvPr>
        </p:nvSpPr>
        <p:spPr/>
        <p:txBody>
          <a:bodyPr/>
          <a:lstStyle/>
          <a:p>
            <a:fld id="{4E01D7D6-C09D-4B96-B09D-27C64FACC8DA}" type="slidenum">
              <a:rPr lang="en-US" smtClean="0"/>
              <a:pPr/>
              <a:t>4</a:t>
            </a:fld>
            <a:endParaRPr lang="en-US" dirty="0"/>
          </a:p>
        </p:txBody>
      </p:sp>
    </p:spTree>
    <p:extLst>
      <p:ext uri="{BB962C8B-B14F-4D97-AF65-F5344CB8AC3E}">
        <p14:creationId xmlns:p14="http://schemas.microsoft.com/office/powerpoint/2010/main" xmlns="" val="3070946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sites sit somewhere between the cold and the warm sites. Notably, the site operator creates portable structures that are equipped with computing equipment that are made available to customers. The degree to which the computing environment is decided is influenced by varying factors including the advance funding relative to the “temperature’ of the site </a:t>
            </a:r>
            <a:r>
              <a:rPr lang="en-US" sz="1200" cap="none" dirty="0"/>
              <a:t>(Willis, 2016)</a:t>
            </a:r>
            <a:r>
              <a:rPr lang="en-US" sz="1200" kern="1200" dirty="0">
                <a:solidFill>
                  <a:schemeClr val="tx1"/>
                </a:solidFill>
                <a:effectLst/>
                <a:latin typeface="+mn-lt"/>
                <a:ea typeface="+mn-ea"/>
                <a:cs typeface="+mn-cs"/>
              </a:rPr>
              <a:t>.  Often, more funding and preparation is considered warmers while less is noted as cold. Brining up a mobile site is determined by how fast it can be delivered to the desired location and how quickly the backups can be restored to enhance normal operations. Therefore, they make sense for organizations with less tolerance for resuming their IT operations.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E01D7D6-C09D-4B96-B09D-27C64FACC8DA}" type="slidenum">
              <a:rPr lang="en-US" smtClean="0"/>
              <a:pPr/>
              <a:t>5</a:t>
            </a:fld>
            <a:endParaRPr lang="en-US" dirty="0"/>
          </a:p>
        </p:txBody>
      </p:sp>
    </p:spTree>
    <p:extLst>
      <p:ext uri="{BB962C8B-B14F-4D97-AF65-F5344CB8AC3E}">
        <p14:creationId xmlns:p14="http://schemas.microsoft.com/office/powerpoint/2010/main" xmlns="" val="404414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Shared sites refers to when an organization is sharing the site for a moment in time or has an agreement with another business to share the resources. Unlike the hosted sites, shared sites are less expensive as the DR equipment are shared by different customers. The DR Service providers rely on the perception that disaster cannot strike at the same time thus the shared equipment is a virtualized environment whereby each customer have their guest account and dedicated storage. Despite this, shared sites is associated with significant drawbacks including limited equipment for disaster recovery </a:t>
            </a:r>
            <a:r>
              <a:rPr lang="en-US" sz="1200" cap="none" dirty="0"/>
              <a:t>(Willis, 2016)</a:t>
            </a:r>
            <a:r>
              <a:rPr lang="en-US" sz="1200" kern="1200" dirty="0">
                <a:solidFill>
                  <a:schemeClr val="tx1"/>
                </a:solidFill>
                <a:effectLst/>
                <a:latin typeface="+mn-lt"/>
                <a:ea typeface="+mn-ea"/>
                <a:cs typeface="+mn-cs"/>
              </a:rPr>
              <a:t>. This results in the loss of functionality that may affect the business operations. Besides, this sites have limitation for use that ranges between 30-90 days thereby posing additional challenges for organizations.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E01D7D6-C09D-4B96-B09D-27C64FACC8DA}" type="slidenum">
              <a:rPr lang="en-US" smtClean="0"/>
              <a:pPr/>
              <a:t>6</a:t>
            </a:fld>
            <a:endParaRPr lang="en-US" dirty="0"/>
          </a:p>
        </p:txBody>
      </p:sp>
    </p:spTree>
    <p:extLst>
      <p:ext uri="{BB962C8B-B14F-4D97-AF65-F5344CB8AC3E}">
        <p14:creationId xmlns:p14="http://schemas.microsoft.com/office/powerpoint/2010/main" xmlns="" val="777205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preparation phase comprises of those activities that will enable the ISO (Incident Response Coordinator) to respond to the cyber-attack incident. This entails the formulation of policies, acquisition of tools, stipulation of procedures, effective governance and communication plans to facilitate the response</a:t>
            </a:r>
            <a:r>
              <a:rPr lang="en-US" sz="1200" kern="1200" baseline="0" dirty="0">
                <a:solidFill>
                  <a:schemeClr val="tx1"/>
                </a:solidFill>
                <a:effectLst/>
                <a:latin typeface="+mn-lt"/>
                <a:ea typeface="+mn-ea"/>
                <a:cs typeface="+mn-cs"/>
              </a:rPr>
              <a:t> </a:t>
            </a:r>
            <a:r>
              <a:rPr lang="en-US" sz="1200" cap="none" dirty="0"/>
              <a:t>(Cichonski, Millar, Grance &amp; Scarfone, 2013)</a:t>
            </a:r>
            <a:r>
              <a:rPr lang="en-US" sz="1200" kern="1200" dirty="0">
                <a:solidFill>
                  <a:schemeClr val="tx1"/>
                </a:solidFill>
                <a:effectLst/>
                <a:latin typeface="+mn-lt"/>
                <a:ea typeface="+mn-ea"/>
                <a:cs typeface="+mn-cs"/>
              </a:rPr>
              <a:t>.  The preparation phase also implies that the affected organizations institutes the necessary controls for recovery and continuity of the organizational processes. The acquisition of a hot site will be integrate in this phase to provide the organization ample time of reverting its operations</a:t>
            </a:r>
            <a:r>
              <a:rPr lang="en-US" sz="1200" kern="1200" baseline="0" dirty="0">
                <a:solidFill>
                  <a:schemeClr val="tx1"/>
                </a:solidFill>
                <a:effectLst/>
                <a:latin typeface="+mn-lt"/>
                <a:ea typeface="+mn-ea"/>
                <a:cs typeface="+mn-cs"/>
              </a:rPr>
              <a:t> </a:t>
            </a:r>
            <a:r>
              <a:rPr lang="en-US" sz="1200" cap="none" dirty="0"/>
              <a:t>(Cichonski, Millar, Grance &amp; Scarfone, 2013)</a:t>
            </a:r>
            <a:r>
              <a:rPr lang="en-US" sz="1200" kern="1200" dirty="0">
                <a:solidFill>
                  <a:schemeClr val="tx1"/>
                </a:solidFill>
                <a:effectLst/>
                <a:latin typeface="+mn-lt"/>
                <a:ea typeface="+mn-ea"/>
                <a:cs typeface="+mn-cs"/>
              </a:rPr>
              <a:t>.  With a downtime of two or more hours, the organization can tolerate the little downtime before resuming its operations. </a:t>
            </a:r>
          </a:p>
        </p:txBody>
      </p:sp>
      <p:sp>
        <p:nvSpPr>
          <p:cNvPr id="4" name="Slide Number Placeholder 3"/>
          <p:cNvSpPr>
            <a:spLocks noGrp="1"/>
          </p:cNvSpPr>
          <p:nvPr>
            <p:ph type="sldNum" sz="quarter" idx="10"/>
          </p:nvPr>
        </p:nvSpPr>
        <p:spPr/>
        <p:txBody>
          <a:bodyPr/>
          <a:lstStyle/>
          <a:p>
            <a:fld id="{4E01D7D6-C09D-4B96-B09D-27C64FACC8DA}" type="slidenum">
              <a:rPr lang="en-US" smtClean="0"/>
              <a:pPr/>
              <a:t>7</a:t>
            </a:fld>
            <a:endParaRPr lang="en-US" dirty="0"/>
          </a:p>
        </p:txBody>
      </p:sp>
    </p:spTree>
    <p:extLst>
      <p:ext uri="{BB962C8B-B14F-4D97-AF65-F5344CB8AC3E}">
        <p14:creationId xmlns:p14="http://schemas.microsoft.com/office/powerpoint/2010/main" xmlns="" val="3774546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detection phase is the discovery of the cyber-attack through the use of the defined security tools or after the notification from an outside party. This step entails the initial classification of the incident. Notably, one of the major problems for completing this task is failure to accurately ascertaining the nature of the attack faced by the organization</a:t>
            </a:r>
            <a:r>
              <a:rPr lang="en-US" sz="1200" kern="1200" baseline="0" dirty="0">
                <a:solidFill>
                  <a:schemeClr val="tx1"/>
                </a:solidFill>
                <a:effectLst/>
                <a:latin typeface="+mn-lt"/>
                <a:ea typeface="+mn-ea"/>
                <a:cs typeface="+mn-cs"/>
              </a:rPr>
              <a:t> </a:t>
            </a:r>
            <a:r>
              <a:rPr lang="en-US" sz="1200" cap="none" dirty="0"/>
              <a:t>(Cichonski, Millar, Grance &amp; Scarfone, 2013)</a:t>
            </a:r>
            <a:r>
              <a:rPr lang="en-US" sz="1200" kern="1200" dirty="0">
                <a:solidFill>
                  <a:schemeClr val="tx1"/>
                </a:solidFill>
                <a:effectLst/>
                <a:latin typeface="+mn-lt"/>
                <a:ea typeface="+mn-ea"/>
                <a:cs typeface="+mn-cs"/>
              </a:rPr>
              <a:t>.  While the staff members are provided with adequate training and periodic exercises, the detection exercise should involve every member of the DR team to detect the breach. Through this, running of periodic assessments will enable the DR team to ascertain the nature of the breach and its implication on the organization operations</a:t>
            </a:r>
            <a:r>
              <a:rPr lang="en-US" sz="1200" kern="1200" baseline="0" dirty="0">
                <a:solidFill>
                  <a:schemeClr val="tx1"/>
                </a:solidFill>
                <a:effectLst/>
                <a:latin typeface="+mn-lt"/>
                <a:ea typeface="+mn-ea"/>
                <a:cs typeface="+mn-cs"/>
              </a:rPr>
              <a:t> </a:t>
            </a:r>
            <a:r>
              <a:rPr lang="en-US" sz="1200" cap="none" dirty="0"/>
              <a:t>(Cichonski, Millar, Grance &amp; Scarfone, 2013)</a:t>
            </a:r>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4E01D7D6-C09D-4B96-B09D-27C64FACC8DA}" type="slidenum">
              <a:rPr lang="en-US" smtClean="0"/>
              <a:pPr/>
              <a:t>8</a:t>
            </a:fld>
            <a:endParaRPr lang="en-US" dirty="0"/>
          </a:p>
        </p:txBody>
      </p:sp>
    </p:spTree>
    <p:extLst>
      <p:ext uri="{BB962C8B-B14F-4D97-AF65-F5344CB8AC3E}">
        <p14:creationId xmlns:p14="http://schemas.microsoft.com/office/powerpoint/2010/main" xmlns="" val="1031088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Containment is the phase in which the affected the affected system is identified, Isolated or mitigated. This will occur after the affected parties are notified and the investigative status is established. The main activities in this phase will include seizure and evidence handling, and communication</a:t>
            </a:r>
            <a:r>
              <a:rPr lang="en-US" sz="1200" kern="1200" baseline="0" dirty="0">
                <a:solidFill>
                  <a:schemeClr val="tx1"/>
                </a:solidFill>
                <a:effectLst/>
                <a:latin typeface="+mn-lt"/>
                <a:ea typeface="+mn-ea"/>
                <a:cs typeface="+mn-cs"/>
              </a:rPr>
              <a:t> </a:t>
            </a:r>
            <a:r>
              <a:rPr lang="en-US" sz="1200" cap="none" dirty="0"/>
              <a:t>(Cichonski, Millar, Grance &amp; Scarfone, 2013)</a:t>
            </a:r>
            <a:r>
              <a:rPr lang="en-US" sz="1200" kern="1200" dirty="0">
                <a:solidFill>
                  <a:schemeClr val="tx1"/>
                </a:solidFill>
                <a:effectLst/>
                <a:latin typeface="+mn-lt"/>
                <a:ea typeface="+mn-ea"/>
                <a:cs typeface="+mn-cs"/>
              </a:rPr>
              <a:t>. The ISO is required to maintain sufficient staffing to facilitate the investigation of the breach to its end. This will enhance the communication of the current status to other parties while using the available tools for detecting new events. Insufficient staff will impact the organization’s ability to contain the attack and prevent its escalation. </a:t>
            </a:r>
          </a:p>
        </p:txBody>
      </p:sp>
      <p:sp>
        <p:nvSpPr>
          <p:cNvPr id="4" name="Slide Number Placeholder 3"/>
          <p:cNvSpPr>
            <a:spLocks noGrp="1"/>
          </p:cNvSpPr>
          <p:nvPr>
            <p:ph type="sldNum" sz="quarter" idx="10"/>
          </p:nvPr>
        </p:nvSpPr>
        <p:spPr/>
        <p:txBody>
          <a:bodyPr/>
          <a:lstStyle/>
          <a:p>
            <a:fld id="{4E01D7D6-C09D-4B96-B09D-27C64FACC8DA}" type="slidenum">
              <a:rPr lang="en-US" smtClean="0"/>
              <a:pPr/>
              <a:t>9</a:t>
            </a:fld>
            <a:endParaRPr lang="en-US" dirty="0"/>
          </a:p>
        </p:txBody>
      </p:sp>
    </p:spTree>
    <p:extLst>
      <p:ext uri="{BB962C8B-B14F-4D97-AF65-F5344CB8AC3E}">
        <p14:creationId xmlns:p14="http://schemas.microsoft.com/office/powerpoint/2010/main" xmlns="" val="3410995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this phase, the ISO together with the DR team will determine the scope, priority and the main cause of the cyber-attack. The computing groups managed by the ISO have to conduct timely investigation to ensure that the downtime is limited and the organization can resume its normal operations</a:t>
            </a:r>
            <a:r>
              <a:rPr lang="en-US" sz="1200" kern="1200" baseline="0" dirty="0">
                <a:solidFill>
                  <a:schemeClr val="tx1"/>
                </a:solidFill>
                <a:effectLst/>
                <a:latin typeface="+mn-lt"/>
                <a:ea typeface="+mn-ea"/>
                <a:cs typeface="+mn-cs"/>
              </a:rPr>
              <a:t> </a:t>
            </a:r>
            <a:r>
              <a:rPr lang="en-US" sz="1200" cap="none" dirty="0"/>
              <a:t>(Cichonski, Millar, Grance &amp; Scarfone, 2013)</a:t>
            </a:r>
            <a:r>
              <a:rPr lang="en-US" sz="1200" kern="1200" dirty="0">
                <a:solidFill>
                  <a:schemeClr val="tx1"/>
                </a:solidFill>
                <a:effectLst/>
                <a:latin typeface="+mn-lt"/>
                <a:ea typeface="+mn-ea"/>
                <a:cs typeface="+mn-cs"/>
              </a:rPr>
              <a:t>.  The management by the ISO supports the investigation activities to ascertain the significance of the risk as this might result in temporary interruptions. While the breach might have been contained, it is essential to highlight that the investigation phase determines the extent of the attack and risks for its reoccurrence that might impact the organizational operations.</a:t>
            </a:r>
            <a:r>
              <a:rPr lang="en-US" sz="1200" kern="1200" baseline="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E01D7D6-C09D-4B96-B09D-27C64FACC8DA}" type="slidenum">
              <a:rPr lang="en-US" smtClean="0"/>
              <a:pPr/>
              <a:t>10</a:t>
            </a:fld>
            <a:endParaRPr lang="en-US" dirty="0"/>
          </a:p>
        </p:txBody>
      </p:sp>
    </p:spTree>
    <p:extLst>
      <p:ext uri="{BB962C8B-B14F-4D97-AF65-F5344CB8AC3E}">
        <p14:creationId xmlns:p14="http://schemas.microsoft.com/office/powerpoint/2010/main" xmlns="" val="28281728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4/27/2022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4/27/2022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3775" y="618517"/>
            <a:ext cx="10364452" cy="1210283"/>
          </a:xfrm>
        </p:spPr>
        <p:txBody>
          <a:bodyPr/>
          <a:lstStyle/>
          <a:p>
            <a:r>
              <a:rPr lang="en-US" b="1" dirty="0"/>
              <a:t>Disaster Recovery dealing with sites and Incident response plan</a:t>
            </a:r>
          </a:p>
        </p:txBody>
      </p:sp>
      <p:sp>
        <p:nvSpPr>
          <p:cNvPr id="5" name="Content Placeholder 4"/>
          <p:cNvSpPr>
            <a:spLocks noGrp="1"/>
          </p:cNvSpPr>
          <p:nvPr>
            <p:ph sz="quarter" idx="13"/>
          </p:nvPr>
        </p:nvSpPr>
        <p:spPr>
          <a:xfrm>
            <a:off x="913774" y="1828800"/>
            <a:ext cx="10363825" cy="3962399"/>
          </a:xfrm>
        </p:spPr>
        <p:txBody>
          <a:bodyPr/>
          <a:lstStyle/>
          <a:p>
            <a:pPr algn="ctr"/>
            <a:endParaRPr lang="en-US" dirty="0"/>
          </a:p>
          <a:p>
            <a:pPr algn="ctr"/>
            <a:r>
              <a:rPr lang="en-US" sz="3000" cap="none" dirty="0"/>
              <a:t>Shawn Williams</a:t>
            </a:r>
          </a:p>
          <a:p>
            <a:pPr algn="ctr"/>
            <a:r>
              <a:rPr lang="en-US" sz="3000" cap="none" dirty="0"/>
              <a:t>Unit 3 </a:t>
            </a:r>
            <a:r>
              <a:rPr lang="en-US" sz="3000" cap="none"/>
              <a:t>Individual Project</a:t>
            </a:r>
            <a:endParaRPr lang="en-US" sz="3000" cap="none" dirty="0"/>
          </a:p>
        </p:txBody>
      </p:sp>
    </p:spTree>
    <p:extLst>
      <p:ext uri="{BB962C8B-B14F-4D97-AF65-F5344CB8AC3E}">
        <p14:creationId xmlns:p14="http://schemas.microsoft.com/office/powerpoint/2010/main" xmlns="" val="210177164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2" cy="1038832"/>
          </a:xfrm>
        </p:spPr>
        <p:txBody>
          <a:bodyPr>
            <a:normAutofit/>
          </a:bodyPr>
          <a:lstStyle/>
          <a:p>
            <a:r>
              <a:rPr lang="en-US" b="1" cap="none" dirty="0"/>
              <a:t>Investigation</a:t>
            </a:r>
          </a:p>
        </p:txBody>
      </p:sp>
      <p:sp>
        <p:nvSpPr>
          <p:cNvPr id="3" name="Content Placeholder 2"/>
          <p:cNvSpPr>
            <a:spLocks noGrp="1"/>
          </p:cNvSpPr>
          <p:nvPr>
            <p:ph sz="quarter" idx="13"/>
          </p:nvPr>
        </p:nvSpPr>
        <p:spPr>
          <a:xfrm>
            <a:off x="913775" y="1657350"/>
            <a:ext cx="10363824" cy="4133849"/>
          </a:xfrm>
        </p:spPr>
        <p:txBody>
          <a:bodyPr>
            <a:normAutofit/>
          </a:bodyPr>
          <a:lstStyle/>
          <a:p>
            <a:endParaRPr lang="en-US" sz="3000" cap="none" dirty="0"/>
          </a:p>
          <a:p>
            <a:r>
              <a:rPr lang="en-US" sz="3000" cap="none" dirty="0"/>
              <a:t>The ISO together with the DR team will determine the scope, priority and the main cause of the cyber-attack.</a:t>
            </a:r>
          </a:p>
          <a:p>
            <a:r>
              <a:rPr lang="en-US" sz="3000" cap="none" dirty="0"/>
              <a:t>Timely investigation to ensure that the downtime is limited</a:t>
            </a:r>
          </a:p>
          <a:p>
            <a:r>
              <a:rPr lang="en-US" sz="3000" cap="none" dirty="0"/>
              <a:t>Determines the extent of the attack</a:t>
            </a:r>
          </a:p>
        </p:txBody>
      </p:sp>
    </p:spTree>
    <p:extLst>
      <p:ext uri="{BB962C8B-B14F-4D97-AF65-F5344CB8AC3E}">
        <p14:creationId xmlns:p14="http://schemas.microsoft.com/office/powerpoint/2010/main" xmlns="" val="2961001654"/>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3774" y="511837"/>
            <a:ext cx="10363826" cy="814043"/>
          </a:xfrm>
        </p:spPr>
        <p:txBody>
          <a:bodyPr>
            <a:normAutofit/>
          </a:bodyPr>
          <a:lstStyle/>
          <a:p>
            <a:r>
              <a:rPr lang="en-US" b="1" cap="none" dirty="0"/>
              <a:t>Remediation</a:t>
            </a:r>
          </a:p>
        </p:txBody>
      </p:sp>
      <p:sp>
        <p:nvSpPr>
          <p:cNvPr id="5" name="Content Placeholder 4"/>
          <p:cNvSpPr>
            <a:spLocks noGrp="1"/>
          </p:cNvSpPr>
          <p:nvPr>
            <p:ph sz="quarter" idx="13"/>
          </p:nvPr>
        </p:nvSpPr>
        <p:spPr>
          <a:xfrm>
            <a:off x="913774" y="1600200"/>
            <a:ext cx="10363826" cy="4907279"/>
          </a:xfrm>
        </p:spPr>
        <p:txBody>
          <a:bodyPr>
            <a:normAutofit/>
          </a:bodyPr>
          <a:lstStyle/>
          <a:p>
            <a:r>
              <a:rPr lang="en-US" sz="3000" cap="none" dirty="0"/>
              <a:t>Enacting activities that are of importance to resuming business operations. </a:t>
            </a:r>
          </a:p>
          <a:p>
            <a:r>
              <a:rPr lang="en-US" sz="3000" cap="none" dirty="0"/>
              <a:t>Main activities;</a:t>
            </a:r>
          </a:p>
          <a:p>
            <a:pPr lvl="1"/>
            <a:r>
              <a:rPr lang="en-US" sz="2800" cap="none" dirty="0"/>
              <a:t>Post-incident repair of the affected systems</a:t>
            </a:r>
          </a:p>
          <a:p>
            <a:pPr lvl="1"/>
            <a:r>
              <a:rPr lang="en-US" sz="2800" cap="none" dirty="0"/>
              <a:t> Instructions to the affected parties</a:t>
            </a:r>
          </a:p>
          <a:p>
            <a:pPr lvl="1"/>
            <a:r>
              <a:rPr lang="en-US" sz="2800" cap="none" dirty="0"/>
              <a:t> Communication</a:t>
            </a:r>
          </a:p>
          <a:p>
            <a:pPr lvl="1"/>
            <a:r>
              <a:rPr lang="en-US" sz="2800" cap="none" dirty="0"/>
              <a:t>Assessment to establish if the cyber-attack has been adequately contained.</a:t>
            </a:r>
          </a:p>
        </p:txBody>
      </p:sp>
    </p:spTree>
    <p:extLst>
      <p:ext uri="{BB962C8B-B14F-4D97-AF65-F5344CB8AC3E}">
        <p14:creationId xmlns:p14="http://schemas.microsoft.com/office/powerpoint/2010/main" xmlns="" val="110042851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prestig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179" y="630620"/>
            <a:ext cx="10411422" cy="969580"/>
          </a:xfrm>
        </p:spPr>
        <p:txBody>
          <a:bodyPr/>
          <a:lstStyle/>
          <a:p>
            <a:r>
              <a:rPr lang="en-US" b="1" cap="none" dirty="0"/>
              <a:t>Recovery</a:t>
            </a:r>
          </a:p>
        </p:txBody>
      </p:sp>
      <p:sp>
        <p:nvSpPr>
          <p:cNvPr id="3" name="Content Placeholder 2"/>
          <p:cNvSpPr>
            <a:spLocks noGrp="1"/>
          </p:cNvSpPr>
          <p:nvPr>
            <p:ph sz="quarter" idx="13"/>
          </p:nvPr>
        </p:nvSpPr>
        <p:spPr>
          <a:xfrm>
            <a:off x="866179" y="1920240"/>
            <a:ext cx="10411422" cy="4328160"/>
          </a:xfrm>
        </p:spPr>
        <p:txBody>
          <a:bodyPr>
            <a:noAutofit/>
          </a:bodyPr>
          <a:lstStyle/>
          <a:p>
            <a:endParaRPr lang="en-US" sz="3000" cap="none" dirty="0"/>
          </a:p>
          <a:p>
            <a:r>
              <a:rPr lang="en-US" sz="3000" cap="none" dirty="0"/>
              <a:t>Conducting analysis of the breach</a:t>
            </a:r>
          </a:p>
          <a:p>
            <a:r>
              <a:rPr lang="en-US" sz="3000" cap="none" dirty="0"/>
              <a:t>Gathering the metrics and integrating the ‘lesson learned” for use in future training and activities.</a:t>
            </a:r>
          </a:p>
          <a:p>
            <a:r>
              <a:rPr lang="en-US" sz="3000" cap="none" dirty="0"/>
              <a:t>Insider or outsider threats are minimized</a:t>
            </a:r>
          </a:p>
          <a:p>
            <a:endParaRPr lang="en-US" sz="3000" cap="none" dirty="0"/>
          </a:p>
          <a:p>
            <a:endParaRPr lang="en-US" sz="3000" cap="none" dirty="0"/>
          </a:p>
        </p:txBody>
      </p:sp>
    </p:spTree>
    <p:extLst>
      <p:ext uri="{BB962C8B-B14F-4D97-AF65-F5344CB8AC3E}">
        <p14:creationId xmlns:p14="http://schemas.microsoft.com/office/powerpoint/2010/main" xmlns="" val="2533790813"/>
      </p:ext>
    </p:extLst>
  </p:cSld>
  <p:clrMapOvr>
    <a:masterClrMapping/>
  </p:clrMapOvr>
  <mc:AlternateContent xmlns:mc="http://schemas.openxmlformats.org/markup-compatibility/2006">
    <mc:Choice xmlns:p14="http://schemas.microsoft.com/office/powerpoint/2010/main" xmlns="" Requires="p14">
      <p:transition spd="slow" p14:dur="2000">
        <p14:ferris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496598"/>
            <a:ext cx="10585282" cy="1134082"/>
          </a:xfrm>
        </p:spPr>
        <p:txBody>
          <a:bodyPr/>
          <a:lstStyle/>
          <a:p>
            <a:r>
              <a:rPr lang="en-US" b="1" cap="none" dirty="0"/>
              <a:t>Conclusion</a:t>
            </a:r>
          </a:p>
        </p:txBody>
      </p:sp>
      <p:sp>
        <p:nvSpPr>
          <p:cNvPr id="3" name="Content Placeholder 2"/>
          <p:cNvSpPr>
            <a:spLocks noGrp="1"/>
          </p:cNvSpPr>
          <p:nvPr>
            <p:ph sz="quarter" idx="13"/>
          </p:nvPr>
        </p:nvSpPr>
        <p:spPr>
          <a:xfrm>
            <a:off x="913775" y="1981200"/>
            <a:ext cx="10585282" cy="4602480"/>
          </a:xfrm>
        </p:spPr>
        <p:txBody>
          <a:bodyPr>
            <a:normAutofit lnSpcReduction="10000"/>
          </a:bodyPr>
          <a:lstStyle/>
          <a:p>
            <a:r>
              <a:rPr lang="en-US" sz="3200" cap="none" dirty="0"/>
              <a:t>The disaster recovery site are critical to the organisation as this enables them to resume their operations. The different exclusive sites options provides businesses the opportunity to prepare for such attacks and limit their impact on the organization’s activities. Considerably, the disaster recovery plan details on the specific phases and procedures to be adopted after a system breach to restore the organization’s normal processes.</a:t>
            </a:r>
          </a:p>
          <a:p>
            <a:endParaRPr lang="en-US" sz="3000" cap="none" dirty="0"/>
          </a:p>
        </p:txBody>
      </p:sp>
    </p:spTree>
    <p:extLst>
      <p:ext uri="{BB962C8B-B14F-4D97-AF65-F5344CB8AC3E}">
        <p14:creationId xmlns:p14="http://schemas.microsoft.com/office/powerpoint/2010/main" xmlns="" val="2172381799"/>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076" y="614363"/>
            <a:ext cx="10678151" cy="642937"/>
          </a:xfrm>
        </p:spPr>
        <p:txBody>
          <a:bodyPr/>
          <a:lstStyle/>
          <a:p>
            <a:r>
              <a:rPr lang="en-US" b="1" cap="none" dirty="0"/>
              <a:t>References</a:t>
            </a:r>
          </a:p>
        </p:txBody>
      </p:sp>
      <p:sp>
        <p:nvSpPr>
          <p:cNvPr id="3" name="Content Placeholder 2"/>
          <p:cNvSpPr>
            <a:spLocks noGrp="1"/>
          </p:cNvSpPr>
          <p:nvPr>
            <p:ph sz="quarter" idx="13"/>
          </p:nvPr>
        </p:nvSpPr>
        <p:spPr>
          <a:xfrm>
            <a:off x="-1" y="1257300"/>
            <a:ext cx="12026685" cy="5600700"/>
          </a:xfrm>
        </p:spPr>
        <p:txBody>
          <a:bodyPr>
            <a:normAutofit/>
          </a:bodyPr>
          <a:lstStyle/>
          <a:p>
            <a:r>
              <a:rPr lang="en-US" sz="2800" cap="none" dirty="0"/>
              <a:t>Cichonski, P., Millar, T., Grance, T., &amp; Scarfone, K. (2013). Computer security 	incident handling guide. </a:t>
            </a:r>
            <a:r>
              <a:rPr lang="en-US" sz="2800" i="1" cap="none" dirty="0"/>
              <a:t>International journal of computer research</a:t>
            </a:r>
            <a:r>
              <a:rPr lang="en-US" sz="2800" cap="none" dirty="0"/>
              <a:t>, </a:t>
            </a:r>
            <a:r>
              <a:rPr lang="en-US" sz="2800" i="1" cap="none" dirty="0"/>
              <a:t>20</a:t>
            </a:r>
            <a:r>
              <a:rPr lang="en-US" sz="2800" cap="none" dirty="0"/>
              <a:t>(4), 	459. </a:t>
            </a:r>
          </a:p>
          <a:p>
            <a:r>
              <a:rPr lang="en-US" sz="2800" cap="none" dirty="0"/>
              <a:t>Willis, J. (2016). </a:t>
            </a:r>
            <a:r>
              <a:rPr lang="en-US" sz="3000" cap="none" dirty="0"/>
              <a:t>Disaster recovery site considerations. MIS science 	cooperation. Accessed From http://www.mis-	sciences.com/docs/DRSiteConsiderations.pdf</a:t>
            </a:r>
          </a:p>
        </p:txBody>
      </p:sp>
    </p:spTree>
    <p:extLst>
      <p:ext uri="{BB962C8B-B14F-4D97-AF65-F5344CB8AC3E}">
        <p14:creationId xmlns:p14="http://schemas.microsoft.com/office/powerpoint/2010/main" xmlns="" val="1934613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262" y="783582"/>
            <a:ext cx="10364452" cy="772401"/>
          </a:xfrm>
        </p:spPr>
        <p:txBody>
          <a:bodyPr/>
          <a:lstStyle/>
          <a:p>
            <a:r>
              <a:rPr lang="en-US" b="1" cap="none" dirty="0"/>
              <a:t>Disaster Recovery Sites Options </a:t>
            </a:r>
          </a:p>
        </p:txBody>
      </p:sp>
      <p:sp>
        <p:nvSpPr>
          <p:cNvPr id="3" name="Content Placeholder 2"/>
          <p:cNvSpPr>
            <a:spLocks noGrp="1"/>
          </p:cNvSpPr>
          <p:nvPr>
            <p:ph sz="quarter" idx="13"/>
          </p:nvPr>
        </p:nvSpPr>
        <p:spPr>
          <a:xfrm>
            <a:off x="957262" y="1555983"/>
            <a:ext cx="10155371" cy="4387617"/>
          </a:xfrm>
        </p:spPr>
        <p:txBody>
          <a:bodyPr>
            <a:normAutofit/>
          </a:bodyPr>
          <a:lstStyle/>
          <a:p>
            <a:r>
              <a:rPr lang="en-US" sz="3000" cap="none" dirty="0"/>
              <a:t>Alternative sites for IT operations are important</a:t>
            </a:r>
          </a:p>
          <a:p>
            <a:r>
              <a:rPr lang="en-US" sz="3000" cap="none" dirty="0"/>
              <a:t>Exclusive site options </a:t>
            </a:r>
          </a:p>
          <a:p>
            <a:pPr lvl="1"/>
            <a:r>
              <a:rPr lang="en-US" sz="2800" cap="none" dirty="0"/>
              <a:t>Hot Sites</a:t>
            </a:r>
          </a:p>
          <a:p>
            <a:pPr lvl="1"/>
            <a:r>
              <a:rPr lang="en-US" sz="2800" cap="none" dirty="0"/>
              <a:t>Cold Sites</a:t>
            </a:r>
          </a:p>
          <a:p>
            <a:pPr lvl="1"/>
            <a:r>
              <a:rPr lang="en-US" sz="2800" cap="none" dirty="0"/>
              <a:t>Warm sites</a:t>
            </a:r>
          </a:p>
          <a:p>
            <a:pPr lvl="1"/>
            <a:r>
              <a:rPr lang="en-US" sz="2800" cap="none" dirty="0"/>
              <a:t>Mobile sites</a:t>
            </a:r>
          </a:p>
        </p:txBody>
      </p:sp>
    </p:spTree>
    <p:extLst>
      <p:ext uri="{BB962C8B-B14F-4D97-AF65-F5344CB8AC3E}">
        <p14:creationId xmlns:p14="http://schemas.microsoft.com/office/powerpoint/2010/main" xmlns="" val="145100713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ractur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480" y="670560"/>
            <a:ext cx="10485747" cy="868680"/>
          </a:xfrm>
        </p:spPr>
        <p:txBody>
          <a:bodyPr>
            <a:normAutofit/>
          </a:bodyPr>
          <a:lstStyle/>
          <a:p>
            <a:r>
              <a:rPr lang="en-US" b="1" cap="none" dirty="0"/>
              <a:t>Warm Sites and Its Purpose</a:t>
            </a:r>
          </a:p>
        </p:txBody>
      </p:sp>
      <p:sp>
        <p:nvSpPr>
          <p:cNvPr id="3" name="Content Placeholder 2"/>
          <p:cNvSpPr>
            <a:spLocks noGrp="1"/>
          </p:cNvSpPr>
          <p:nvPr>
            <p:ph sz="quarter" idx="13"/>
          </p:nvPr>
        </p:nvSpPr>
        <p:spPr>
          <a:xfrm>
            <a:off x="792480" y="1767840"/>
            <a:ext cx="10485120" cy="4023359"/>
          </a:xfrm>
        </p:spPr>
        <p:txBody>
          <a:bodyPr>
            <a:normAutofit/>
          </a:bodyPr>
          <a:lstStyle/>
          <a:p>
            <a:r>
              <a:rPr lang="en-US" sz="3000" cap="none" dirty="0"/>
              <a:t>Hot site without data replication</a:t>
            </a:r>
          </a:p>
          <a:p>
            <a:r>
              <a:rPr lang="en-US" sz="3000" cap="none" dirty="0"/>
              <a:t>Offers access to space, equipment and utilities</a:t>
            </a:r>
          </a:p>
          <a:p>
            <a:r>
              <a:rPr lang="en-US" sz="3000" cap="none" dirty="0"/>
              <a:t>Requires the installation of current backups and restoration of the systems online to become operational</a:t>
            </a:r>
          </a:p>
          <a:p>
            <a:r>
              <a:rPr lang="en-US" sz="3000" cap="none" dirty="0"/>
              <a:t>These sites works for organizations or businesses that can tolerate one or two days of downtime</a:t>
            </a:r>
          </a:p>
        </p:txBody>
      </p:sp>
    </p:spTree>
    <p:extLst>
      <p:ext uri="{BB962C8B-B14F-4D97-AF65-F5344CB8AC3E}">
        <p14:creationId xmlns:p14="http://schemas.microsoft.com/office/powerpoint/2010/main" xmlns="" val="263763988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3250">
        <p15:prstTrans prst="origami"/>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16280"/>
            <a:ext cx="10516227" cy="868680"/>
          </a:xfrm>
        </p:spPr>
        <p:txBody>
          <a:bodyPr>
            <a:normAutofit/>
          </a:bodyPr>
          <a:lstStyle/>
          <a:p>
            <a:r>
              <a:rPr lang="en-US" b="1" cap="none" dirty="0"/>
              <a:t>Cold Sites and Its Purpose</a:t>
            </a:r>
          </a:p>
        </p:txBody>
      </p:sp>
      <p:sp>
        <p:nvSpPr>
          <p:cNvPr id="3" name="Content Placeholder 2"/>
          <p:cNvSpPr>
            <a:spLocks noGrp="1"/>
          </p:cNvSpPr>
          <p:nvPr>
            <p:ph sz="quarter" idx="13"/>
          </p:nvPr>
        </p:nvSpPr>
        <p:spPr>
          <a:xfrm>
            <a:off x="762000" y="1813560"/>
            <a:ext cx="10515600" cy="4461116"/>
          </a:xfrm>
        </p:spPr>
        <p:txBody>
          <a:bodyPr>
            <a:normAutofit/>
          </a:bodyPr>
          <a:lstStyle/>
          <a:p>
            <a:r>
              <a:rPr lang="en-US" sz="3000" cap="none" dirty="0"/>
              <a:t>Arrangements for access to the recovery site that is fitted with the necessary utilities and services.</a:t>
            </a:r>
          </a:p>
          <a:p>
            <a:r>
              <a:rPr lang="en-US" sz="3000" cap="none" dirty="0"/>
              <a:t>Sites do not require substantial up-front outlays</a:t>
            </a:r>
          </a:p>
          <a:p>
            <a:r>
              <a:rPr lang="en-US" sz="3000" cap="none" dirty="0"/>
              <a:t>Access to sufficient capital necessary to cover equipment acquisition</a:t>
            </a:r>
          </a:p>
          <a:p>
            <a:r>
              <a:rPr lang="en-US" sz="3000" cap="none" dirty="0"/>
              <a:t>Bringing this site up requires one to two weeks</a:t>
            </a:r>
          </a:p>
        </p:txBody>
      </p:sp>
    </p:spTree>
    <p:extLst>
      <p:ext uri="{BB962C8B-B14F-4D97-AF65-F5344CB8AC3E}">
        <p14:creationId xmlns:p14="http://schemas.microsoft.com/office/powerpoint/2010/main" xmlns="" val="248795779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cru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815340"/>
            <a:ext cx="10516227" cy="899160"/>
          </a:xfrm>
        </p:spPr>
        <p:txBody>
          <a:bodyPr/>
          <a:lstStyle/>
          <a:p>
            <a:r>
              <a:rPr lang="en-US" b="1" cap="none" dirty="0"/>
              <a:t>Mobile Sites and Its Purpose</a:t>
            </a:r>
          </a:p>
        </p:txBody>
      </p:sp>
      <p:sp>
        <p:nvSpPr>
          <p:cNvPr id="5" name="Content Placeholder 4"/>
          <p:cNvSpPr>
            <a:spLocks noGrp="1"/>
          </p:cNvSpPr>
          <p:nvPr>
            <p:ph sz="quarter" idx="13"/>
          </p:nvPr>
        </p:nvSpPr>
        <p:spPr>
          <a:xfrm>
            <a:off x="762000" y="1785938"/>
            <a:ext cx="10516227" cy="4686300"/>
          </a:xfrm>
        </p:spPr>
        <p:txBody>
          <a:bodyPr>
            <a:normAutofit/>
          </a:bodyPr>
          <a:lstStyle/>
          <a:p>
            <a:r>
              <a:rPr lang="en-US" sz="3000" cap="none" dirty="0"/>
              <a:t>Site operator creates portable structures that are equipped with computing equipment</a:t>
            </a:r>
          </a:p>
          <a:p>
            <a:r>
              <a:rPr lang="en-US" sz="3000" cap="none" dirty="0"/>
              <a:t>Degree to which the computing environment is decided is influenced by varying factors </a:t>
            </a:r>
          </a:p>
          <a:p>
            <a:r>
              <a:rPr lang="en-US" sz="3000" cap="none" dirty="0"/>
              <a:t>Make sense for organizations with less tolerance for resuming their IT operations. </a:t>
            </a:r>
          </a:p>
          <a:p>
            <a:endParaRPr lang="en-US" sz="3000" cap="none" dirty="0"/>
          </a:p>
        </p:txBody>
      </p:sp>
    </p:spTree>
    <p:extLst>
      <p:ext uri="{BB962C8B-B14F-4D97-AF65-F5344CB8AC3E}">
        <p14:creationId xmlns:p14="http://schemas.microsoft.com/office/powerpoint/2010/main" xmlns="" val="4215966559"/>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480" y="762000"/>
            <a:ext cx="10485747" cy="822960"/>
          </a:xfrm>
        </p:spPr>
        <p:txBody>
          <a:bodyPr/>
          <a:lstStyle/>
          <a:p>
            <a:r>
              <a:rPr lang="en-US" b="1" cap="none" dirty="0"/>
              <a:t>Shared Sites and Its Purpose</a:t>
            </a:r>
          </a:p>
        </p:txBody>
      </p:sp>
      <p:sp>
        <p:nvSpPr>
          <p:cNvPr id="3" name="Content Placeholder 2"/>
          <p:cNvSpPr>
            <a:spLocks noGrp="1"/>
          </p:cNvSpPr>
          <p:nvPr>
            <p:ph sz="quarter" idx="13"/>
          </p:nvPr>
        </p:nvSpPr>
        <p:spPr>
          <a:xfrm>
            <a:off x="792480" y="1737360"/>
            <a:ext cx="10485120" cy="4053839"/>
          </a:xfrm>
        </p:spPr>
        <p:txBody>
          <a:bodyPr>
            <a:normAutofit/>
          </a:bodyPr>
          <a:lstStyle/>
          <a:p>
            <a:r>
              <a:rPr lang="en-US" sz="3000" cap="none" dirty="0"/>
              <a:t>Shared sites are less expensive</a:t>
            </a:r>
          </a:p>
          <a:p>
            <a:r>
              <a:rPr lang="en-US" sz="3000" cap="none" dirty="0"/>
              <a:t>DR service providers rely on the perception that disaster cannot strike at the same time</a:t>
            </a:r>
          </a:p>
          <a:p>
            <a:r>
              <a:rPr lang="en-US" sz="3000" cap="none" dirty="0"/>
              <a:t>Shared sites is associated with significant drawbacks</a:t>
            </a:r>
          </a:p>
        </p:txBody>
      </p:sp>
    </p:spTree>
    <p:extLst>
      <p:ext uri="{BB962C8B-B14F-4D97-AF65-F5344CB8AC3E}">
        <p14:creationId xmlns:p14="http://schemas.microsoft.com/office/powerpoint/2010/main" xmlns="" val="315790558"/>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1" y="449451"/>
            <a:ext cx="10485747" cy="1165731"/>
          </a:xfrm>
        </p:spPr>
        <p:txBody>
          <a:bodyPr>
            <a:normAutofit/>
          </a:bodyPr>
          <a:lstStyle/>
          <a:p>
            <a:r>
              <a:rPr lang="en-US" b="1" cap="none" dirty="0"/>
              <a:t>Computer Security Incident Response Plan: Preparation</a:t>
            </a:r>
          </a:p>
        </p:txBody>
      </p:sp>
      <p:sp>
        <p:nvSpPr>
          <p:cNvPr id="3" name="Content Placeholder 2"/>
          <p:cNvSpPr>
            <a:spLocks noGrp="1"/>
          </p:cNvSpPr>
          <p:nvPr>
            <p:ph sz="quarter" idx="13"/>
          </p:nvPr>
        </p:nvSpPr>
        <p:spPr>
          <a:xfrm>
            <a:off x="628651" y="1813560"/>
            <a:ext cx="10648950" cy="4401503"/>
          </a:xfrm>
        </p:spPr>
        <p:txBody>
          <a:bodyPr>
            <a:normAutofit/>
          </a:bodyPr>
          <a:lstStyle/>
          <a:p>
            <a:r>
              <a:rPr lang="en-US" sz="3000" cap="none" dirty="0"/>
              <a:t>Activities that will enable the ISO to respond to the cyber-attack incident</a:t>
            </a:r>
          </a:p>
          <a:p>
            <a:r>
              <a:rPr lang="en-US" sz="3000" cap="none" dirty="0"/>
              <a:t>Formulation of policies, acquisition of tools, stipulation of procedures, effective governance and communication plans to facilitate the response.</a:t>
            </a:r>
          </a:p>
          <a:p>
            <a:r>
              <a:rPr lang="en-US" sz="3000" cap="none" dirty="0"/>
              <a:t>Instituting necessary controls</a:t>
            </a:r>
          </a:p>
        </p:txBody>
      </p:sp>
    </p:spTree>
    <p:extLst>
      <p:ext uri="{BB962C8B-B14F-4D97-AF65-F5344CB8AC3E}">
        <p14:creationId xmlns:p14="http://schemas.microsoft.com/office/powerpoint/2010/main" xmlns="" val="163513493"/>
      </p:ext>
    </p:extLst>
  </p:cSld>
  <p:clrMapOvr>
    <a:masterClrMapping/>
  </p:clrMapOvr>
  <p:transition spd="slow">
    <p:comb/>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2" y="418455"/>
            <a:ext cx="10363825" cy="996008"/>
          </a:xfrm>
        </p:spPr>
        <p:txBody>
          <a:bodyPr>
            <a:normAutofit/>
          </a:bodyPr>
          <a:lstStyle/>
          <a:p>
            <a:r>
              <a:rPr lang="en-US" b="1" cap="none" dirty="0"/>
              <a:t>Detection</a:t>
            </a:r>
          </a:p>
        </p:txBody>
      </p:sp>
      <p:sp>
        <p:nvSpPr>
          <p:cNvPr id="3" name="Content Placeholder 2"/>
          <p:cNvSpPr>
            <a:spLocks noGrp="1"/>
          </p:cNvSpPr>
          <p:nvPr>
            <p:ph sz="quarter" idx="13"/>
          </p:nvPr>
        </p:nvSpPr>
        <p:spPr>
          <a:xfrm>
            <a:off x="1158242" y="1599248"/>
            <a:ext cx="10363825" cy="4206239"/>
          </a:xfrm>
        </p:spPr>
        <p:txBody>
          <a:bodyPr>
            <a:normAutofit/>
          </a:bodyPr>
          <a:lstStyle/>
          <a:p>
            <a:pPr marL="228600" lvl="1">
              <a:spcBef>
                <a:spcPts val="1000"/>
              </a:spcBef>
            </a:pPr>
            <a:endParaRPr lang="en-US" sz="3000" cap="none" dirty="0"/>
          </a:p>
          <a:p>
            <a:pPr marL="228600" lvl="1">
              <a:spcBef>
                <a:spcPts val="1000"/>
              </a:spcBef>
            </a:pPr>
            <a:r>
              <a:rPr lang="en-US" sz="3000" cap="none" dirty="0"/>
              <a:t>Discovery of the cyber-attack</a:t>
            </a:r>
          </a:p>
          <a:p>
            <a:pPr marL="228600" lvl="1">
              <a:spcBef>
                <a:spcPts val="1000"/>
              </a:spcBef>
            </a:pPr>
            <a:r>
              <a:rPr lang="en-US" sz="3000" cap="none" dirty="0"/>
              <a:t>The use of the defined security tools</a:t>
            </a:r>
          </a:p>
          <a:p>
            <a:pPr marL="228600" lvl="1">
              <a:spcBef>
                <a:spcPts val="1000"/>
              </a:spcBef>
            </a:pPr>
            <a:r>
              <a:rPr lang="en-US" sz="3000" cap="none" dirty="0"/>
              <a:t>Accurately ascertaining the nature of the attack</a:t>
            </a:r>
          </a:p>
          <a:p>
            <a:pPr marL="228600" lvl="1">
              <a:spcBef>
                <a:spcPts val="1000"/>
              </a:spcBef>
            </a:pPr>
            <a:r>
              <a:rPr lang="en-US" sz="3000" cap="none" dirty="0"/>
              <a:t>Running of periodic assessments</a:t>
            </a:r>
          </a:p>
        </p:txBody>
      </p:sp>
    </p:spTree>
    <p:extLst>
      <p:ext uri="{BB962C8B-B14F-4D97-AF65-F5344CB8AC3E}">
        <p14:creationId xmlns:p14="http://schemas.microsoft.com/office/powerpoint/2010/main" xmlns="" val="389924175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594360"/>
            <a:ext cx="10364453" cy="838200"/>
          </a:xfrm>
        </p:spPr>
        <p:txBody>
          <a:bodyPr>
            <a:normAutofit/>
          </a:bodyPr>
          <a:lstStyle/>
          <a:p>
            <a:r>
              <a:rPr lang="en-US" b="1" cap="none" dirty="0"/>
              <a:t>Containment</a:t>
            </a:r>
          </a:p>
        </p:txBody>
      </p:sp>
      <p:sp>
        <p:nvSpPr>
          <p:cNvPr id="3" name="Content Placeholder 2"/>
          <p:cNvSpPr>
            <a:spLocks noGrp="1"/>
          </p:cNvSpPr>
          <p:nvPr>
            <p:ph sz="quarter" idx="13"/>
          </p:nvPr>
        </p:nvSpPr>
        <p:spPr>
          <a:xfrm>
            <a:off x="913774" y="1645920"/>
            <a:ext cx="10363826" cy="4145279"/>
          </a:xfrm>
        </p:spPr>
        <p:txBody>
          <a:bodyPr>
            <a:normAutofit/>
          </a:bodyPr>
          <a:lstStyle/>
          <a:p>
            <a:endParaRPr lang="en-US" sz="3000" cap="none" dirty="0"/>
          </a:p>
          <a:p>
            <a:r>
              <a:rPr lang="en-US" sz="3000" cap="none" dirty="0"/>
              <a:t>The affected the affected system is identified</a:t>
            </a:r>
          </a:p>
          <a:p>
            <a:r>
              <a:rPr lang="en-US" sz="3000" cap="none" dirty="0"/>
              <a:t>Parties are notified and the investigative status is established</a:t>
            </a:r>
          </a:p>
          <a:p>
            <a:r>
              <a:rPr lang="en-US" sz="3000" cap="none" dirty="0"/>
              <a:t>The ISO is required to maintain sufficient staffing</a:t>
            </a:r>
          </a:p>
          <a:p>
            <a:r>
              <a:rPr lang="en-US" sz="3000" cap="none" dirty="0"/>
              <a:t>Use of the available tools for detecting new events</a:t>
            </a:r>
          </a:p>
        </p:txBody>
      </p:sp>
    </p:spTree>
    <p:extLst>
      <p:ext uri="{BB962C8B-B14F-4D97-AF65-F5344CB8AC3E}">
        <p14:creationId xmlns:p14="http://schemas.microsoft.com/office/powerpoint/2010/main" xmlns="" val="398181135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1588</TotalTime>
  <Words>1920</Words>
  <Application>Microsoft Office PowerPoint</Application>
  <PresentationFormat>Custom</PresentationFormat>
  <Paragraphs>90</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Droplet</vt:lpstr>
      <vt:lpstr>Disaster Recovery dealing with sites and Incident response plan</vt:lpstr>
      <vt:lpstr>Disaster Recovery Sites Options </vt:lpstr>
      <vt:lpstr>Warm Sites and Its Purpose</vt:lpstr>
      <vt:lpstr>Cold Sites and Its Purpose</vt:lpstr>
      <vt:lpstr>Mobile Sites and Its Purpose</vt:lpstr>
      <vt:lpstr>Shared Sites and Its Purpose</vt:lpstr>
      <vt:lpstr>Computer Security Incident Response Plan: Preparation</vt:lpstr>
      <vt:lpstr>Detection</vt:lpstr>
      <vt:lpstr>Containment</vt:lpstr>
      <vt:lpstr>Investigation</vt:lpstr>
      <vt:lpstr>Remediation</vt:lpstr>
      <vt:lpstr>Recovery</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Channel</dc:title>
  <dc:creator>Joji</dc:creator>
  <cp:lastModifiedBy>Windows User</cp:lastModifiedBy>
  <cp:revision>507</cp:revision>
  <dcterms:created xsi:type="dcterms:W3CDTF">2016-11-28T18:18:14Z</dcterms:created>
  <dcterms:modified xsi:type="dcterms:W3CDTF">2022-04-27T12:25:27Z</dcterms:modified>
</cp:coreProperties>
</file>