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layout1.xml" ContentType="application/vnd.openxmlformats-officedocument.drawingml.diagramLayout+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84"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68"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2683C6"/>
    <a:srgbClr val="206778"/>
    <a:srgbClr val="3E536D"/>
    <a:srgbClr val="641204"/>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010" autoAdjust="0"/>
    <p:restoredTop sz="64642" autoAdjust="0"/>
  </p:normalViewPr>
  <p:slideViewPr>
    <p:cSldViewPr snapToGrid="0">
      <p:cViewPr varScale="1">
        <p:scale>
          <a:sx n="71" d="100"/>
          <a:sy n="71" d="100"/>
        </p:scale>
        <p:origin x="-786" y="-96"/>
      </p:cViewPr>
      <p:guideLst>
        <p:guide orient="horz" pos="2160"/>
        <p:guide pos="3840"/>
      </p:guideLst>
    </p:cSldViewPr>
  </p:slideViewPr>
  <p:outlineViewPr>
    <p:cViewPr>
      <p:scale>
        <a:sx n="33" d="100"/>
        <a:sy n="33" d="100"/>
      </p:scale>
      <p:origin x="0" y="-7308"/>
    </p:cViewPr>
  </p:outlineViewPr>
  <p:notesTextViewPr>
    <p:cViewPr>
      <p:scale>
        <a:sx n="1" d="1"/>
        <a:sy n="1" d="1"/>
      </p:scale>
      <p:origin x="0" y="0"/>
    </p:cViewPr>
  </p:notesTextViewPr>
  <p:sorterViewPr>
    <p:cViewPr>
      <p:scale>
        <a:sx n="100" d="100"/>
        <a:sy n="100" d="100"/>
      </p:scale>
      <p:origin x="0" y="-3355"/>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4957F21-E539-47B8-B800-C190F652194E}" type="doc">
      <dgm:prSet loTypeId="urn:microsoft.com/office/officeart/2005/8/layout/list1" loCatId="list" qsTypeId="urn:microsoft.com/office/officeart/2005/8/quickstyle/simple4" qsCatId="simple" csTypeId="urn:microsoft.com/office/officeart/2005/8/colors/accent2_2" csCatId="accent2" phldr="1"/>
      <dgm:spPr/>
      <dgm:t>
        <a:bodyPr/>
        <a:lstStyle/>
        <a:p>
          <a:endParaRPr lang="en-US"/>
        </a:p>
      </dgm:t>
    </dgm:pt>
    <dgm:pt modelId="{AE88F129-B58F-418E-8FF1-8091CD3816E0}">
      <dgm:prSet/>
      <dgm:spPr/>
      <dgm:t>
        <a:bodyPr/>
        <a:lstStyle/>
        <a:p>
          <a:r>
            <a:rPr lang="en-US"/>
            <a:t>Reduce downtime of faulty equipment</a:t>
          </a:r>
        </a:p>
      </dgm:t>
    </dgm:pt>
    <dgm:pt modelId="{889C6FC4-DF70-429A-B9F1-06AD5EFBF0DE}" type="parTrans" cxnId="{F8D35D00-C804-4F93-B4CC-2D26B61EB960}">
      <dgm:prSet/>
      <dgm:spPr/>
      <dgm:t>
        <a:bodyPr/>
        <a:lstStyle/>
        <a:p>
          <a:endParaRPr lang="en-US"/>
        </a:p>
      </dgm:t>
    </dgm:pt>
    <dgm:pt modelId="{7D210942-1ADF-415A-BD6D-06F8A54D64FD}" type="sibTrans" cxnId="{F8D35D00-C804-4F93-B4CC-2D26B61EB960}">
      <dgm:prSet/>
      <dgm:spPr/>
      <dgm:t>
        <a:bodyPr/>
        <a:lstStyle/>
        <a:p>
          <a:endParaRPr lang="en-US"/>
        </a:p>
      </dgm:t>
    </dgm:pt>
    <dgm:pt modelId="{DED78ADA-8925-42B9-9D99-738348F30450}">
      <dgm:prSet/>
      <dgm:spPr/>
      <dgm:t>
        <a:bodyPr/>
        <a:lstStyle/>
        <a:p>
          <a:r>
            <a:rPr lang="en-US" dirty="0"/>
            <a:t>Prevent repeat visits for the same problem</a:t>
          </a:r>
        </a:p>
      </dgm:t>
    </dgm:pt>
    <dgm:pt modelId="{5CA65429-D55D-48CD-AB79-B80DA59D5B4B}" type="parTrans" cxnId="{D853243B-CE19-4A98-9CB2-D14336F23A43}">
      <dgm:prSet/>
      <dgm:spPr/>
      <dgm:t>
        <a:bodyPr/>
        <a:lstStyle/>
        <a:p>
          <a:endParaRPr lang="en-US"/>
        </a:p>
      </dgm:t>
    </dgm:pt>
    <dgm:pt modelId="{1B4E51FF-3F89-4590-94A8-2094EB97B184}" type="sibTrans" cxnId="{D853243B-CE19-4A98-9CB2-D14336F23A43}">
      <dgm:prSet/>
      <dgm:spPr/>
      <dgm:t>
        <a:bodyPr/>
        <a:lstStyle/>
        <a:p>
          <a:endParaRPr lang="en-US"/>
        </a:p>
      </dgm:t>
    </dgm:pt>
    <dgm:pt modelId="{D068E03F-15CC-4A8C-A6F0-2503712BBFE5}">
      <dgm:prSet/>
      <dgm:spPr/>
      <dgm:t>
        <a:bodyPr/>
        <a:lstStyle/>
        <a:p>
          <a:r>
            <a:rPr lang="en-US"/>
            <a:t>Improve technician’s knowledge of ongoing problem before getting to the customer</a:t>
          </a:r>
        </a:p>
      </dgm:t>
    </dgm:pt>
    <dgm:pt modelId="{B47D744B-AA91-401D-8137-4D9968876DC7}" type="parTrans" cxnId="{BFEA669C-508C-4249-8B2A-F607F1FD2BE9}">
      <dgm:prSet/>
      <dgm:spPr/>
      <dgm:t>
        <a:bodyPr/>
        <a:lstStyle/>
        <a:p>
          <a:endParaRPr lang="en-US"/>
        </a:p>
      </dgm:t>
    </dgm:pt>
    <dgm:pt modelId="{5AF32E30-3049-48D1-9D26-D89A14B6C534}" type="sibTrans" cxnId="{BFEA669C-508C-4249-8B2A-F607F1FD2BE9}">
      <dgm:prSet/>
      <dgm:spPr/>
      <dgm:t>
        <a:bodyPr/>
        <a:lstStyle/>
        <a:p>
          <a:endParaRPr lang="en-US"/>
        </a:p>
      </dgm:t>
    </dgm:pt>
    <dgm:pt modelId="{7AAE8E3A-F47C-4532-BD9B-406F1BFFA053}">
      <dgm:prSet/>
      <dgm:spPr/>
      <dgm:t>
        <a:bodyPr/>
        <a:lstStyle/>
        <a:p>
          <a:r>
            <a:rPr lang="en-US" dirty="0"/>
            <a:t>Build upon the existing ProConnect Remote Monitoring System</a:t>
          </a:r>
        </a:p>
      </dgm:t>
    </dgm:pt>
    <dgm:pt modelId="{FC4A2E62-8579-49E8-B5E9-E21863E7A5C6}" type="parTrans" cxnId="{38A227FA-AACA-47A3-8465-73E7BA14C520}">
      <dgm:prSet/>
      <dgm:spPr/>
      <dgm:t>
        <a:bodyPr/>
        <a:lstStyle/>
        <a:p>
          <a:endParaRPr lang="en-US"/>
        </a:p>
      </dgm:t>
    </dgm:pt>
    <dgm:pt modelId="{E94F9D57-1AA7-4259-9255-0E4B69BCCC72}" type="sibTrans" cxnId="{38A227FA-AACA-47A3-8465-73E7BA14C520}">
      <dgm:prSet/>
      <dgm:spPr/>
      <dgm:t>
        <a:bodyPr/>
        <a:lstStyle/>
        <a:p>
          <a:endParaRPr lang="en-US"/>
        </a:p>
      </dgm:t>
    </dgm:pt>
    <dgm:pt modelId="{4257A0E5-402F-479D-A0D8-FD5F72C3A709}">
      <dgm:prSet/>
      <dgm:spPr/>
      <dgm:t>
        <a:bodyPr/>
        <a:lstStyle/>
        <a:p>
          <a:r>
            <a:rPr lang="en-US" dirty="0"/>
            <a:t>Automatically provide a detailed description of equipment malfunction</a:t>
          </a:r>
        </a:p>
      </dgm:t>
    </dgm:pt>
    <dgm:pt modelId="{6C7FD089-2648-4F20-A78E-8E31061002F8}" type="parTrans" cxnId="{BE5434EE-5BD1-4DE3-BC85-AECB01581047}">
      <dgm:prSet/>
      <dgm:spPr/>
      <dgm:t>
        <a:bodyPr/>
        <a:lstStyle/>
        <a:p>
          <a:endParaRPr lang="en-US"/>
        </a:p>
      </dgm:t>
    </dgm:pt>
    <dgm:pt modelId="{A03DE430-DA22-4BCF-BE45-73D985AAE2A0}" type="sibTrans" cxnId="{BE5434EE-5BD1-4DE3-BC85-AECB01581047}">
      <dgm:prSet/>
      <dgm:spPr/>
      <dgm:t>
        <a:bodyPr/>
        <a:lstStyle/>
        <a:p>
          <a:endParaRPr lang="en-US"/>
        </a:p>
      </dgm:t>
    </dgm:pt>
    <dgm:pt modelId="{C9856607-8708-41C0-9A15-7AFD27AF212A}">
      <dgm:prSet/>
      <dgm:spPr/>
      <dgm:t>
        <a:bodyPr/>
        <a:lstStyle/>
        <a:p>
          <a:r>
            <a:rPr lang="en-US" dirty="0"/>
            <a:t>Automatically request necessary parts for repair</a:t>
          </a:r>
        </a:p>
      </dgm:t>
    </dgm:pt>
    <dgm:pt modelId="{5D0C3AA7-2B3A-46E3-A025-73626CAA9150}" type="parTrans" cxnId="{16CD8E94-3BF5-4043-86EA-D68BB2EA84F9}">
      <dgm:prSet/>
      <dgm:spPr/>
      <dgm:t>
        <a:bodyPr/>
        <a:lstStyle/>
        <a:p>
          <a:endParaRPr lang="en-US"/>
        </a:p>
      </dgm:t>
    </dgm:pt>
    <dgm:pt modelId="{4A6872B7-6159-4687-8161-A9F3E4BAC874}" type="sibTrans" cxnId="{16CD8E94-3BF5-4043-86EA-D68BB2EA84F9}">
      <dgm:prSet/>
      <dgm:spPr/>
      <dgm:t>
        <a:bodyPr/>
        <a:lstStyle/>
        <a:p>
          <a:endParaRPr lang="en-US"/>
        </a:p>
      </dgm:t>
    </dgm:pt>
    <dgm:pt modelId="{83B8CDAA-365D-4044-BAB9-1AC184915A23}">
      <dgm:prSet/>
      <dgm:spPr/>
      <dgm:t>
        <a:bodyPr/>
        <a:lstStyle/>
        <a:p>
          <a:r>
            <a:rPr lang="en-US" dirty="0"/>
            <a:t>Provide a mobile application for technicians in the field </a:t>
          </a:r>
        </a:p>
      </dgm:t>
    </dgm:pt>
    <dgm:pt modelId="{D2EFE232-918A-4A7D-B482-192E85C2E7CC}" type="parTrans" cxnId="{6559F334-7E0A-41D7-B8C1-78E531E5E9FE}">
      <dgm:prSet/>
      <dgm:spPr/>
      <dgm:t>
        <a:bodyPr/>
        <a:lstStyle/>
        <a:p>
          <a:endParaRPr lang="en-US"/>
        </a:p>
      </dgm:t>
    </dgm:pt>
    <dgm:pt modelId="{A7E5BCAE-208B-4D85-AFB6-953CBC367D6A}" type="sibTrans" cxnId="{6559F334-7E0A-41D7-B8C1-78E531E5E9FE}">
      <dgm:prSet/>
      <dgm:spPr/>
      <dgm:t>
        <a:bodyPr/>
        <a:lstStyle/>
        <a:p>
          <a:endParaRPr lang="en-US"/>
        </a:p>
      </dgm:t>
    </dgm:pt>
    <dgm:pt modelId="{617E49B1-7B20-4B54-9C90-C3EFFB4017D0}" type="pres">
      <dgm:prSet presAssocID="{54957F21-E539-47B8-B800-C190F652194E}" presName="linear" presStyleCnt="0">
        <dgm:presLayoutVars>
          <dgm:dir/>
          <dgm:animLvl val="lvl"/>
          <dgm:resizeHandles val="exact"/>
        </dgm:presLayoutVars>
      </dgm:prSet>
      <dgm:spPr/>
      <dgm:t>
        <a:bodyPr/>
        <a:lstStyle/>
        <a:p>
          <a:endParaRPr lang="en-US"/>
        </a:p>
      </dgm:t>
    </dgm:pt>
    <dgm:pt modelId="{A455C61E-2113-44A9-B7E1-E782EB8C4830}" type="pres">
      <dgm:prSet presAssocID="{AE88F129-B58F-418E-8FF1-8091CD3816E0}" presName="parentLin" presStyleCnt="0"/>
      <dgm:spPr/>
    </dgm:pt>
    <dgm:pt modelId="{A992B5C6-C4AA-4FFA-B0F3-F69206461752}" type="pres">
      <dgm:prSet presAssocID="{AE88F129-B58F-418E-8FF1-8091CD3816E0}" presName="parentLeftMargin" presStyleLbl="node1" presStyleIdx="0" presStyleCnt="2"/>
      <dgm:spPr/>
      <dgm:t>
        <a:bodyPr/>
        <a:lstStyle/>
        <a:p>
          <a:endParaRPr lang="en-US"/>
        </a:p>
      </dgm:t>
    </dgm:pt>
    <dgm:pt modelId="{05D62510-DCCA-441F-8E2B-55A14D50BC83}" type="pres">
      <dgm:prSet presAssocID="{AE88F129-B58F-418E-8FF1-8091CD3816E0}" presName="parentText" presStyleLbl="node1" presStyleIdx="0" presStyleCnt="2">
        <dgm:presLayoutVars>
          <dgm:chMax val="0"/>
          <dgm:bulletEnabled val="1"/>
        </dgm:presLayoutVars>
      </dgm:prSet>
      <dgm:spPr/>
      <dgm:t>
        <a:bodyPr/>
        <a:lstStyle/>
        <a:p>
          <a:endParaRPr lang="en-US"/>
        </a:p>
      </dgm:t>
    </dgm:pt>
    <dgm:pt modelId="{9B0A25BB-E1E0-4284-A353-59FAC97AD039}" type="pres">
      <dgm:prSet presAssocID="{AE88F129-B58F-418E-8FF1-8091CD3816E0}" presName="negativeSpace" presStyleCnt="0"/>
      <dgm:spPr/>
    </dgm:pt>
    <dgm:pt modelId="{080D371D-87B0-4774-A53C-7DE41DB36794}" type="pres">
      <dgm:prSet presAssocID="{AE88F129-B58F-418E-8FF1-8091CD3816E0}" presName="childText" presStyleLbl="conFgAcc1" presStyleIdx="0" presStyleCnt="2">
        <dgm:presLayoutVars>
          <dgm:bulletEnabled val="1"/>
        </dgm:presLayoutVars>
      </dgm:prSet>
      <dgm:spPr/>
      <dgm:t>
        <a:bodyPr/>
        <a:lstStyle/>
        <a:p>
          <a:endParaRPr lang="en-US"/>
        </a:p>
      </dgm:t>
    </dgm:pt>
    <dgm:pt modelId="{3265C0D2-C520-490B-844E-A4BF8E51CE23}" type="pres">
      <dgm:prSet presAssocID="{7D210942-1ADF-415A-BD6D-06F8A54D64FD}" presName="spaceBetweenRectangles" presStyleCnt="0"/>
      <dgm:spPr/>
    </dgm:pt>
    <dgm:pt modelId="{2266188A-4915-4D81-BEB9-514DD90FB160}" type="pres">
      <dgm:prSet presAssocID="{7AAE8E3A-F47C-4532-BD9B-406F1BFFA053}" presName="parentLin" presStyleCnt="0"/>
      <dgm:spPr/>
    </dgm:pt>
    <dgm:pt modelId="{82FC6804-B6FF-4BF2-AC3A-B5BF584E90C4}" type="pres">
      <dgm:prSet presAssocID="{7AAE8E3A-F47C-4532-BD9B-406F1BFFA053}" presName="parentLeftMargin" presStyleLbl="node1" presStyleIdx="0" presStyleCnt="2"/>
      <dgm:spPr/>
      <dgm:t>
        <a:bodyPr/>
        <a:lstStyle/>
        <a:p>
          <a:endParaRPr lang="en-US"/>
        </a:p>
      </dgm:t>
    </dgm:pt>
    <dgm:pt modelId="{4056F71F-8E98-4CE5-859D-4396829637B0}" type="pres">
      <dgm:prSet presAssocID="{7AAE8E3A-F47C-4532-BD9B-406F1BFFA053}" presName="parentText" presStyleLbl="node1" presStyleIdx="1" presStyleCnt="2">
        <dgm:presLayoutVars>
          <dgm:chMax val="0"/>
          <dgm:bulletEnabled val="1"/>
        </dgm:presLayoutVars>
      </dgm:prSet>
      <dgm:spPr/>
      <dgm:t>
        <a:bodyPr/>
        <a:lstStyle/>
        <a:p>
          <a:endParaRPr lang="en-US"/>
        </a:p>
      </dgm:t>
    </dgm:pt>
    <dgm:pt modelId="{3926B30B-DFB9-46B7-ACDC-FE944A2E48BE}" type="pres">
      <dgm:prSet presAssocID="{7AAE8E3A-F47C-4532-BD9B-406F1BFFA053}" presName="negativeSpace" presStyleCnt="0"/>
      <dgm:spPr/>
    </dgm:pt>
    <dgm:pt modelId="{93AB2E5A-BE57-40C9-9B29-D4DBA5C2420A}" type="pres">
      <dgm:prSet presAssocID="{7AAE8E3A-F47C-4532-BD9B-406F1BFFA053}" presName="childText" presStyleLbl="conFgAcc1" presStyleIdx="1" presStyleCnt="2">
        <dgm:presLayoutVars>
          <dgm:bulletEnabled val="1"/>
        </dgm:presLayoutVars>
      </dgm:prSet>
      <dgm:spPr/>
      <dgm:t>
        <a:bodyPr/>
        <a:lstStyle/>
        <a:p>
          <a:endParaRPr lang="en-US"/>
        </a:p>
      </dgm:t>
    </dgm:pt>
  </dgm:ptLst>
  <dgm:cxnLst>
    <dgm:cxn modelId="{6559F334-7E0A-41D7-B8C1-78E531E5E9FE}" srcId="{7AAE8E3A-F47C-4532-BD9B-406F1BFFA053}" destId="{83B8CDAA-365D-4044-BAB9-1AC184915A23}" srcOrd="2" destOrd="0" parTransId="{D2EFE232-918A-4A7D-B482-192E85C2E7CC}" sibTransId="{A7E5BCAE-208B-4D85-AFB6-953CBC367D6A}"/>
    <dgm:cxn modelId="{F8D35D00-C804-4F93-B4CC-2D26B61EB960}" srcId="{54957F21-E539-47B8-B800-C190F652194E}" destId="{AE88F129-B58F-418E-8FF1-8091CD3816E0}" srcOrd="0" destOrd="0" parTransId="{889C6FC4-DF70-429A-B9F1-06AD5EFBF0DE}" sibTransId="{7D210942-1ADF-415A-BD6D-06F8A54D64FD}"/>
    <dgm:cxn modelId="{495728A1-6B43-4539-B367-F17726087D12}" type="presOf" srcId="{4257A0E5-402F-479D-A0D8-FD5F72C3A709}" destId="{93AB2E5A-BE57-40C9-9B29-D4DBA5C2420A}" srcOrd="0" destOrd="0" presId="urn:microsoft.com/office/officeart/2005/8/layout/list1"/>
    <dgm:cxn modelId="{BE5434EE-5BD1-4DE3-BC85-AECB01581047}" srcId="{7AAE8E3A-F47C-4532-BD9B-406F1BFFA053}" destId="{4257A0E5-402F-479D-A0D8-FD5F72C3A709}" srcOrd="0" destOrd="0" parTransId="{6C7FD089-2648-4F20-A78E-8E31061002F8}" sibTransId="{A03DE430-DA22-4BCF-BE45-73D985AAE2A0}"/>
    <dgm:cxn modelId="{688A441F-5540-4CF2-A3BB-002816A0A42B}" type="presOf" srcId="{83B8CDAA-365D-4044-BAB9-1AC184915A23}" destId="{93AB2E5A-BE57-40C9-9B29-D4DBA5C2420A}" srcOrd="0" destOrd="2" presId="urn:microsoft.com/office/officeart/2005/8/layout/list1"/>
    <dgm:cxn modelId="{38A227FA-AACA-47A3-8465-73E7BA14C520}" srcId="{54957F21-E539-47B8-B800-C190F652194E}" destId="{7AAE8E3A-F47C-4532-BD9B-406F1BFFA053}" srcOrd="1" destOrd="0" parTransId="{FC4A2E62-8579-49E8-B5E9-E21863E7A5C6}" sibTransId="{E94F9D57-1AA7-4259-9255-0E4B69BCCC72}"/>
    <dgm:cxn modelId="{8DBC1F66-BDA4-4F97-B003-8D81CB3F0517}" type="presOf" srcId="{54957F21-E539-47B8-B800-C190F652194E}" destId="{617E49B1-7B20-4B54-9C90-C3EFFB4017D0}" srcOrd="0" destOrd="0" presId="urn:microsoft.com/office/officeart/2005/8/layout/list1"/>
    <dgm:cxn modelId="{85C87257-8E6C-4E19-A0E8-E4DC133B4553}" type="presOf" srcId="{DED78ADA-8925-42B9-9D99-738348F30450}" destId="{080D371D-87B0-4774-A53C-7DE41DB36794}" srcOrd="0" destOrd="0" presId="urn:microsoft.com/office/officeart/2005/8/layout/list1"/>
    <dgm:cxn modelId="{80928E27-D3B0-4C7B-8075-DB5F6669DE6C}" type="presOf" srcId="{C9856607-8708-41C0-9A15-7AFD27AF212A}" destId="{93AB2E5A-BE57-40C9-9B29-D4DBA5C2420A}" srcOrd="0" destOrd="1" presId="urn:microsoft.com/office/officeart/2005/8/layout/list1"/>
    <dgm:cxn modelId="{61D3F966-6CDB-4379-9518-ADFF5D301E9B}" type="presOf" srcId="{7AAE8E3A-F47C-4532-BD9B-406F1BFFA053}" destId="{4056F71F-8E98-4CE5-859D-4396829637B0}" srcOrd="1" destOrd="0" presId="urn:microsoft.com/office/officeart/2005/8/layout/list1"/>
    <dgm:cxn modelId="{80EFE4AE-0111-4F3F-BE5B-4D6B088A65C4}" type="presOf" srcId="{7AAE8E3A-F47C-4532-BD9B-406F1BFFA053}" destId="{82FC6804-B6FF-4BF2-AC3A-B5BF584E90C4}" srcOrd="0" destOrd="0" presId="urn:microsoft.com/office/officeart/2005/8/layout/list1"/>
    <dgm:cxn modelId="{16CD8E94-3BF5-4043-86EA-D68BB2EA84F9}" srcId="{7AAE8E3A-F47C-4532-BD9B-406F1BFFA053}" destId="{C9856607-8708-41C0-9A15-7AFD27AF212A}" srcOrd="1" destOrd="0" parTransId="{5D0C3AA7-2B3A-46E3-A025-73626CAA9150}" sibTransId="{4A6872B7-6159-4687-8161-A9F3E4BAC874}"/>
    <dgm:cxn modelId="{E7B3FE32-5452-442B-8429-BB2BE278A778}" type="presOf" srcId="{D068E03F-15CC-4A8C-A6F0-2503712BBFE5}" destId="{080D371D-87B0-4774-A53C-7DE41DB36794}" srcOrd="0" destOrd="1" presId="urn:microsoft.com/office/officeart/2005/8/layout/list1"/>
    <dgm:cxn modelId="{984AB3B7-64BA-4D10-8889-9BBDC565471F}" type="presOf" srcId="{AE88F129-B58F-418E-8FF1-8091CD3816E0}" destId="{05D62510-DCCA-441F-8E2B-55A14D50BC83}" srcOrd="1" destOrd="0" presId="urn:microsoft.com/office/officeart/2005/8/layout/list1"/>
    <dgm:cxn modelId="{6E26EB53-8FFF-4DFD-B6D2-A5DE192A839A}" type="presOf" srcId="{AE88F129-B58F-418E-8FF1-8091CD3816E0}" destId="{A992B5C6-C4AA-4FFA-B0F3-F69206461752}" srcOrd="0" destOrd="0" presId="urn:microsoft.com/office/officeart/2005/8/layout/list1"/>
    <dgm:cxn modelId="{BFEA669C-508C-4249-8B2A-F607F1FD2BE9}" srcId="{AE88F129-B58F-418E-8FF1-8091CD3816E0}" destId="{D068E03F-15CC-4A8C-A6F0-2503712BBFE5}" srcOrd="1" destOrd="0" parTransId="{B47D744B-AA91-401D-8137-4D9968876DC7}" sibTransId="{5AF32E30-3049-48D1-9D26-D89A14B6C534}"/>
    <dgm:cxn modelId="{D853243B-CE19-4A98-9CB2-D14336F23A43}" srcId="{AE88F129-B58F-418E-8FF1-8091CD3816E0}" destId="{DED78ADA-8925-42B9-9D99-738348F30450}" srcOrd="0" destOrd="0" parTransId="{5CA65429-D55D-48CD-AB79-B80DA59D5B4B}" sibTransId="{1B4E51FF-3F89-4590-94A8-2094EB97B184}"/>
    <dgm:cxn modelId="{8A041794-C337-44DE-9066-28C5787A24CD}" type="presParOf" srcId="{617E49B1-7B20-4B54-9C90-C3EFFB4017D0}" destId="{A455C61E-2113-44A9-B7E1-E782EB8C4830}" srcOrd="0" destOrd="0" presId="urn:microsoft.com/office/officeart/2005/8/layout/list1"/>
    <dgm:cxn modelId="{F3E919D7-1E73-49A5-87A6-050232BB2294}" type="presParOf" srcId="{A455C61E-2113-44A9-B7E1-E782EB8C4830}" destId="{A992B5C6-C4AA-4FFA-B0F3-F69206461752}" srcOrd="0" destOrd="0" presId="urn:microsoft.com/office/officeart/2005/8/layout/list1"/>
    <dgm:cxn modelId="{96D007D6-CC0B-473E-A107-3500DC33370D}" type="presParOf" srcId="{A455C61E-2113-44A9-B7E1-E782EB8C4830}" destId="{05D62510-DCCA-441F-8E2B-55A14D50BC83}" srcOrd="1" destOrd="0" presId="urn:microsoft.com/office/officeart/2005/8/layout/list1"/>
    <dgm:cxn modelId="{07C4CD25-8CE0-43A2-8265-09D9288606DC}" type="presParOf" srcId="{617E49B1-7B20-4B54-9C90-C3EFFB4017D0}" destId="{9B0A25BB-E1E0-4284-A353-59FAC97AD039}" srcOrd="1" destOrd="0" presId="urn:microsoft.com/office/officeart/2005/8/layout/list1"/>
    <dgm:cxn modelId="{3995A289-86AC-43CA-B7F2-8D84E2445F80}" type="presParOf" srcId="{617E49B1-7B20-4B54-9C90-C3EFFB4017D0}" destId="{080D371D-87B0-4774-A53C-7DE41DB36794}" srcOrd="2" destOrd="0" presId="urn:microsoft.com/office/officeart/2005/8/layout/list1"/>
    <dgm:cxn modelId="{20181875-947C-4C31-A12A-7BFF5048624B}" type="presParOf" srcId="{617E49B1-7B20-4B54-9C90-C3EFFB4017D0}" destId="{3265C0D2-C520-490B-844E-A4BF8E51CE23}" srcOrd="3" destOrd="0" presId="urn:microsoft.com/office/officeart/2005/8/layout/list1"/>
    <dgm:cxn modelId="{36917CEA-6C8E-4020-B771-ABE8E1DEFFFC}" type="presParOf" srcId="{617E49B1-7B20-4B54-9C90-C3EFFB4017D0}" destId="{2266188A-4915-4D81-BEB9-514DD90FB160}" srcOrd="4" destOrd="0" presId="urn:microsoft.com/office/officeart/2005/8/layout/list1"/>
    <dgm:cxn modelId="{C08FAC7E-438F-45D7-9547-49DB86D6189A}" type="presParOf" srcId="{2266188A-4915-4D81-BEB9-514DD90FB160}" destId="{82FC6804-B6FF-4BF2-AC3A-B5BF584E90C4}" srcOrd="0" destOrd="0" presId="urn:microsoft.com/office/officeart/2005/8/layout/list1"/>
    <dgm:cxn modelId="{C53F5EA3-3740-407D-92C2-C32F0B45967A}" type="presParOf" srcId="{2266188A-4915-4D81-BEB9-514DD90FB160}" destId="{4056F71F-8E98-4CE5-859D-4396829637B0}" srcOrd="1" destOrd="0" presId="urn:microsoft.com/office/officeart/2005/8/layout/list1"/>
    <dgm:cxn modelId="{0EE7E96B-4F59-4EF5-BFB2-3ED687A38D49}" type="presParOf" srcId="{617E49B1-7B20-4B54-9C90-C3EFFB4017D0}" destId="{3926B30B-DFB9-46B7-ACDC-FE944A2E48BE}" srcOrd="5" destOrd="0" presId="urn:microsoft.com/office/officeart/2005/8/layout/list1"/>
    <dgm:cxn modelId="{86728308-03DC-4290-9808-5F3F75A8EA24}" type="presParOf" srcId="{617E49B1-7B20-4B54-9C90-C3EFFB4017D0}" destId="{93AB2E5A-BE57-40C9-9B29-D4DBA5C2420A}" srcOrd="6" destOrd="0" presId="urn:microsoft.com/office/officeart/2005/8/layout/lis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0D371D-87B0-4774-A53C-7DE41DB36794}">
      <dsp:nvSpPr>
        <dsp:cNvPr id="0" name=""/>
        <dsp:cNvSpPr/>
      </dsp:nvSpPr>
      <dsp:spPr>
        <a:xfrm>
          <a:off x="0" y="569927"/>
          <a:ext cx="10058399" cy="1107225"/>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80644" tIns="395732" rIns="780644" bIns="135128" numCol="1" spcCol="1270" anchor="t" anchorCtr="0">
          <a:noAutofit/>
        </a:bodyPr>
        <a:lstStyle/>
        <a:p>
          <a:pPr marL="171450" lvl="1" indent="-171450" algn="l" defTabSz="844550">
            <a:lnSpc>
              <a:spcPct val="90000"/>
            </a:lnSpc>
            <a:spcBef>
              <a:spcPct val="0"/>
            </a:spcBef>
            <a:spcAft>
              <a:spcPct val="15000"/>
            </a:spcAft>
            <a:buChar char="•"/>
          </a:pPr>
          <a:r>
            <a:rPr lang="en-US" sz="1900" kern="1200" dirty="0"/>
            <a:t>Prevent repeat visits for the same problem</a:t>
          </a:r>
        </a:p>
        <a:p>
          <a:pPr marL="171450" lvl="1" indent="-171450" algn="l" defTabSz="844550">
            <a:lnSpc>
              <a:spcPct val="90000"/>
            </a:lnSpc>
            <a:spcBef>
              <a:spcPct val="0"/>
            </a:spcBef>
            <a:spcAft>
              <a:spcPct val="15000"/>
            </a:spcAft>
            <a:buChar char="•"/>
          </a:pPr>
          <a:r>
            <a:rPr lang="en-US" sz="1900" kern="1200"/>
            <a:t>Improve technician’s knowledge of ongoing problem before getting to the customer</a:t>
          </a:r>
        </a:p>
      </dsp:txBody>
      <dsp:txXfrm>
        <a:off x="0" y="569927"/>
        <a:ext cx="10058399" cy="1107225"/>
      </dsp:txXfrm>
    </dsp:sp>
    <dsp:sp modelId="{05D62510-DCCA-441F-8E2B-55A14D50BC83}">
      <dsp:nvSpPr>
        <dsp:cNvPr id="0" name=""/>
        <dsp:cNvSpPr/>
      </dsp:nvSpPr>
      <dsp:spPr>
        <a:xfrm>
          <a:off x="502920" y="289487"/>
          <a:ext cx="7040880" cy="560880"/>
        </a:xfrm>
        <a:prstGeom prst="roundRect">
          <a:avLst/>
        </a:prstGeom>
        <a:gradFill rotWithShape="0">
          <a:gsLst>
            <a:gs pos="0">
              <a:schemeClr val="accent2">
                <a:hueOff val="0"/>
                <a:satOff val="0"/>
                <a:lumOff val="0"/>
                <a:alphaOff val="0"/>
                <a:shade val="85000"/>
                <a:satMod val="130000"/>
              </a:schemeClr>
            </a:gs>
            <a:gs pos="34000">
              <a:schemeClr val="accent2">
                <a:hueOff val="0"/>
                <a:satOff val="0"/>
                <a:lumOff val="0"/>
                <a:alphaOff val="0"/>
                <a:shade val="87000"/>
                <a:satMod val="125000"/>
              </a:schemeClr>
            </a:gs>
            <a:gs pos="70000">
              <a:schemeClr val="accent2">
                <a:hueOff val="0"/>
                <a:satOff val="0"/>
                <a:lumOff val="0"/>
                <a:alphaOff val="0"/>
                <a:tint val="100000"/>
                <a:shade val="90000"/>
                <a:satMod val="130000"/>
              </a:schemeClr>
            </a:gs>
            <a:gs pos="100000">
              <a:schemeClr val="accent2">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66129" tIns="0" rIns="266129" bIns="0" numCol="1" spcCol="1270" anchor="ctr" anchorCtr="0">
          <a:noAutofit/>
        </a:bodyPr>
        <a:lstStyle/>
        <a:p>
          <a:pPr marL="0" lvl="0" indent="0" algn="l" defTabSz="844550">
            <a:lnSpc>
              <a:spcPct val="90000"/>
            </a:lnSpc>
            <a:spcBef>
              <a:spcPct val="0"/>
            </a:spcBef>
            <a:spcAft>
              <a:spcPct val="35000"/>
            </a:spcAft>
            <a:buNone/>
          </a:pPr>
          <a:r>
            <a:rPr lang="en-US" sz="1900" kern="1200"/>
            <a:t>Reduce downtime of faulty equipment</a:t>
          </a:r>
        </a:p>
      </dsp:txBody>
      <dsp:txXfrm>
        <a:off x="530300" y="316867"/>
        <a:ext cx="6986120" cy="506120"/>
      </dsp:txXfrm>
    </dsp:sp>
    <dsp:sp modelId="{93AB2E5A-BE57-40C9-9B29-D4DBA5C2420A}">
      <dsp:nvSpPr>
        <dsp:cNvPr id="0" name=""/>
        <dsp:cNvSpPr/>
      </dsp:nvSpPr>
      <dsp:spPr>
        <a:xfrm>
          <a:off x="0" y="2060192"/>
          <a:ext cx="10058399" cy="1436400"/>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80644" tIns="395732" rIns="780644" bIns="135128" numCol="1" spcCol="1270" anchor="t" anchorCtr="0">
          <a:noAutofit/>
        </a:bodyPr>
        <a:lstStyle/>
        <a:p>
          <a:pPr marL="171450" lvl="1" indent="-171450" algn="l" defTabSz="844550">
            <a:lnSpc>
              <a:spcPct val="90000"/>
            </a:lnSpc>
            <a:spcBef>
              <a:spcPct val="0"/>
            </a:spcBef>
            <a:spcAft>
              <a:spcPct val="15000"/>
            </a:spcAft>
            <a:buChar char="•"/>
          </a:pPr>
          <a:r>
            <a:rPr lang="en-US" sz="1900" kern="1200" dirty="0"/>
            <a:t>Automatically provide a detailed description of equipment malfunction</a:t>
          </a:r>
        </a:p>
        <a:p>
          <a:pPr marL="171450" lvl="1" indent="-171450" algn="l" defTabSz="844550">
            <a:lnSpc>
              <a:spcPct val="90000"/>
            </a:lnSpc>
            <a:spcBef>
              <a:spcPct val="0"/>
            </a:spcBef>
            <a:spcAft>
              <a:spcPct val="15000"/>
            </a:spcAft>
            <a:buChar char="•"/>
          </a:pPr>
          <a:r>
            <a:rPr lang="en-US" sz="1900" kern="1200" dirty="0"/>
            <a:t>Automatically request necessary parts for repair</a:t>
          </a:r>
        </a:p>
        <a:p>
          <a:pPr marL="171450" lvl="1" indent="-171450" algn="l" defTabSz="844550">
            <a:lnSpc>
              <a:spcPct val="90000"/>
            </a:lnSpc>
            <a:spcBef>
              <a:spcPct val="0"/>
            </a:spcBef>
            <a:spcAft>
              <a:spcPct val="15000"/>
            </a:spcAft>
            <a:buChar char="•"/>
          </a:pPr>
          <a:r>
            <a:rPr lang="en-US" sz="1900" kern="1200" dirty="0"/>
            <a:t>Provide a mobile application for technicians in the field </a:t>
          </a:r>
        </a:p>
      </dsp:txBody>
      <dsp:txXfrm>
        <a:off x="0" y="2060192"/>
        <a:ext cx="10058399" cy="1436400"/>
      </dsp:txXfrm>
    </dsp:sp>
    <dsp:sp modelId="{4056F71F-8E98-4CE5-859D-4396829637B0}">
      <dsp:nvSpPr>
        <dsp:cNvPr id="0" name=""/>
        <dsp:cNvSpPr/>
      </dsp:nvSpPr>
      <dsp:spPr>
        <a:xfrm>
          <a:off x="502920" y="1779752"/>
          <a:ext cx="7040880" cy="560880"/>
        </a:xfrm>
        <a:prstGeom prst="roundRect">
          <a:avLst/>
        </a:prstGeom>
        <a:gradFill rotWithShape="0">
          <a:gsLst>
            <a:gs pos="0">
              <a:schemeClr val="accent2">
                <a:hueOff val="0"/>
                <a:satOff val="0"/>
                <a:lumOff val="0"/>
                <a:alphaOff val="0"/>
                <a:shade val="85000"/>
                <a:satMod val="130000"/>
              </a:schemeClr>
            </a:gs>
            <a:gs pos="34000">
              <a:schemeClr val="accent2">
                <a:hueOff val="0"/>
                <a:satOff val="0"/>
                <a:lumOff val="0"/>
                <a:alphaOff val="0"/>
                <a:shade val="87000"/>
                <a:satMod val="125000"/>
              </a:schemeClr>
            </a:gs>
            <a:gs pos="70000">
              <a:schemeClr val="accent2">
                <a:hueOff val="0"/>
                <a:satOff val="0"/>
                <a:lumOff val="0"/>
                <a:alphaOff val="0"/>
                <a:tint val="100000"/>
                <a:shade val="90000"/>
                <a:satMod val="130000"/>
              </a:schemeClr>
            </a:gs>
            <a:gs pos="100000">
              <a:schemeClr val="accent2">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66129" tIns="0" rIns="266129" bIns="0" numCol="1" spcCol="1270" anchor="ctr" anchorCtr="0">
          <a:noAutofit/>
        </a:bodyPr>
        <a:lstStyle/>
        <a:p>
          <a:pPr marL="0" lvl="0" indent="0" algn="l" defTabSz="844550">
            <a:lnSpc>
              <a:spcPct val="90000"/>
            </a:lnSpc>
            <a:spcBef>
              <a:spcPct val="0"/>
            </a:spcBef>
            <a:spcAft>
              <a:spcPct val="35000"/>
            </a:spcAft>
            <a:buNone/>
          </a:pPr>
          <a:r>
            <a:rPr lang="en-US" sz="1900" kern="1200" dirty="0"/>
            <a:t>Build upon the existing ProConnect Remote Monitoring System</a:t>
          </a:r>
        </a:p>
      </dsp:txBody>
      <dsp:txXfrm>
        <a:off x="530300" y="1807132"/>
        <a:ext cx="6986120" cy="506120"/>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D9BB9E3-8196-4159-957C-6BC8C51CB685}" type="datetimeFigureOut">
              <a:rPr lang="en-US" smtClean="0"/>
              <a:pPr/>
              <a:t>4/6/2022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7A8ACB5-F13F-427E-9816-681C99AF773A}" type="slidenum">
              <a:rPr lang="en-US" smtClean="0"/>
              <a:pPr/>
              <a:t>‹#›</a:t>
            </a:fld>
            <a:endParaRPr lang="en-US"/>
          </a:p>
        </p:txBody>
      </p:sp>
    </p:spTree>
    <p:extLst>
      <p:ext uri="{BB962C8B-B14F-4D97-AF65-F5344CB8AC3E}">
        <p14:creationId xmlns:p14="http://schemas.microsoft.com/office/powerpoint/2010/main" xmlns="" val="4830958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7A8ACB5-F13F-427E-9816-681C99AF773A}" type="slidenum">
              <a:rPr lang="en-US" smtClean="0"/>
              <a:pPr/>
              <a:t>2</a:t>
            </a:fld>
            <a:endParaRPr lang="en-US"/>
          </a:p>
        </p:txBody>
      </p:sp>
    </p:spTree>
    <p:extLst>
      <p:ext uri="{BB962C8B-B14F-4D97-AF65-F5344CB8AC3E}">
        <p14:creationId xmlns:p14="http://schemas.microsoft.com/office/powerpoint/2010/main" xmlns="" val="8397541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Key internal processes are internal processes that influence our CTQs (Critical-to-Quality Characteristics)</a:t>
            </a:r>
          </a:p>
          <a:p>
            <a:pPr marL="171450" indent="-171450">
              <a:buFontTx/>
              <a:buChar char="-"/>
            </a:pPr>
            <a:r>
              <a:rPr lang="en-US" dirty="0"/>
              <a:t>We have a number of internal process that greatly affect our Mean Time to Repair that do not even involve our technicians.</a:t>
            </a:r>
          </a:p>
          <a:p>
            <a:pPr marL="171450" indent="-171450">
              <a:buFontTx/>
              <a:buChar char="-"/>
            </a:pPr>
            <a:r>
              <a:rPr lang="en-US" dirty="0"/>
              <a:t>Our sole warehouse is in Ohio, runs off EST, and utilizes FedEx twice a day, which has shown great success, but the times of pickup greatly affect the west coast state teams.</a:t>
            </a:r>
          </a:p>
          <a:p>
            <a:pPr marL="171450" indent="-171450">
              <a:buFontTx/>
              <a:buChar char="-"/>
            </a:pPr>
            <a:r>
              <a:rPr lang="en-US" dirty="0"/>
              <a:t>Techs cannot receive parts overnight if order is placed after 3:45pm, and that is perceived as early to our customers. If a tech is working at an account and they are paying the overtime rate, it can be two full workdays before a needed part is received due to the order being placed after 3:45pm.</a:t>
            </a:r>
          </a:p>
          <a:p>
            <a:pPr marL="171450" indent="-171450">
              <a:buFontTx/>
              <a:buChar char="-"/>
            </a:pPr>
            <a:r>
              <a:rPr lang="en-US" dirty="0"/>
              <a:t>Planning and Procuring could be stocking the incorrect parts if there is not historical data to have our planning based upon (Jacobs &amp; Chase, 2014).</a:t>
            </a:r>
          </a:p>
        </p:txBody>
      </p:sp>
      <p:sp>
        <p:nvSpPr>
          <p:cNvPr id="4" name="Slide Number Placeholder 3"/>
          <p:cNvSpPr>
            <a:spLocks noGrp="1"/>
          </p:cNvSpPr>
          <p:nvPr>
            <p:ph type="sldNum" sz="quarter" idx="10"/>
          </p:nvPr>
        </p:nvSpPr>
        <p:spPr/>
        <p:txBody>
          <a:bodyPr/>
          <a:lstStyle/>
          <a:p>
            <a:fld id="{27A8ACB5-F13F-427E-9816-681C99AF773A}" type="slidenum">
              <a:rPr lang="en-US" smtClean="0"/>
              <a:pPr/>
              <a:t>11</a:t>
            </a:fld>
            <a:endParaRPr lang="en-US"/>
          </a:p>
        </p:txBody>
      </p:sp>
    </p:spTree>
    <p:extLst>
      <p:ext uri="{BB962C8B-B14F-4D97-AF65-F5344CB8AC3E}">
        <p14:creationId xmlns:p14="http://schemas.microsoft.com/office/powerpoint/2010/main" xmlns="" val="31491476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are asking our west coast and further west customers to be okay that we refuse to address our EST limitations. We need to enhance the customer experience by increasing the time that FedEx picks up our evening shipments. Even if the delivery of the part may be at noon or later, it’s still perceived as a 1-day fix by the metric and also the customer. </a:t>
            </a:r>
          </a:p>
        </p:txBody>
      </p:sp>
      <p:sp>
        <p:nvSpPr>
          <p:cNvPr id="4" name="Slide Number Placeholder 3"/>
          <p:cNvSpPr>
            <a:spLocks noGrp="1"/>
          </p:cNvSpPr>
          <p:nvPr>
            <p:ph type="sldNum" sz="quarter" idx="10"/>
          </p:nvPr>
        </p:nvSpPr>
        <p:spPr/>
        <p:txBody>
          <a:bodyPr/>
          <a:lstStyle/>
          <a:p>
            <a:fld id="{27A8ACB5-F13F-427E-9816-681C99AF773A}" type="slidenum">
              <a:rPr lang="en-US" smtClean="0"/>
              <a:pPr/>
              <a:t>12</a:t>
            </a:fld>
            <a:endParaRPr lang="en-US"/>
          </a:p>
        </p:txBody>
      </p:sp>
    </p:spTree>
    <p:extLst>
      <p:ext uri="{BB962C8B-B14F-4D97-AF65-F5344CB8AC3E}">
        <p14:creationId xmlns:p14="http://schemas.microsoft.com/office/powerpoint/2010/main" xmlns="" val="39430003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Steris</a:t>
            </a:r>
            <a:r>
              <a:rPr lang="en-US" baseline="0" dirty="0"/>
              <a:t> is the industry leader for sterilization and infection prevention products and services. It provides products and services for hospitals and surgery facilities all over the world. Other Steris Customers include pharmaceutical and research facilities that require sterile environments. Laboratories and research facilities make up a major part of Steris clientele as well.</a:t>
            </a:r>
          </a:p>
          <a:p>
            <a:pPr marL="171450" indent="-171450">
              <a:buFont typeface="Arial" panose="020B0604020202020204" pitchFamily="34" charset="0"/>
              <a:buChar char="•"/>
            </a:pPr>
            <a:r>
              <a:rPr lang="en-US" baseline="0" dirty="0"/>
              <a:t>Steris takes pride in its unparalleled products. Their equipment is different from other providers because of the unmatched quality. From sterilizers and washing equipment to the cleaners and detergents, Steris products ensure that its customers facilities and equipment remain sterile.</a:t>
            </a:r>
          </a:p>
          <a:p>
            <a:pPr marL="171450" indent="-171450">
              <a:buFont typeface="Arial" panose="020B0604020202020204" pitchFamily="34" charset="0"/>
              <a:buChar char="•"/>
            </a:pPr>
            <a:r>
              <a:rPr lang="en-US" baseline="0" dirty="0"/>
              <a:t>What sets Steris apart from its competitors is the quality of service it provides to every client. When a customer purchases a piece of equipment from Steris they expect a high quality product as well as timely and professional maintenance and service. </a:t>
            </a:r>
          </a:p>
        </p:txBody>
      </p:sp>
      <p:sp>
        <p:nvSpPr>
          <p:cNvPr id="4" name="Slide Number Placeholder 3"/>
          <p:cNvSpPr>
            <a:spLocks noGrp="1"/>
          </p:cNvSpPr>
          <p:nvPr>
            <p:ph type="sldNum" sz="quarter" idx="10"/>
          </p:nvPr>
        </p:nvSpPr>
        <p:spPr/>
        <p:txBody>
          <a:bodyPr/>
          <a:lstStyle/>
          <a:p>
            <a:fld id="{27A8ACB5-F13F-427E-9816-681C99AF773A}" type="slidenum">
              <a:rPr lang="en-US" smtClean="0"/>
              <a:pPr/>
              <a:t>3</a:t>
            </a:fld>
            <a:endParaRPr lang="en-US"/>
          </a:p>
        </p:txBody>
      </p:sp>
    </p:spTree>
    <p:extLst>
      <p:ext uri="{BB962C8B-B14F-4D97-AF65-F5344CB8AC3E}">
        <p14:creationId xmlns:p14="http://schemas.microsoft.com/office/powerpoint/2010/main" xmlns="" val="25454881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suitable</a:t>
            </a:r>
            <a:r>
              <a:rPr lang="en-US" baseline="0" dirty="0"/>
              <a:t> process for the six sigma quality improvement process would be the service request process. While Steris is known for its quality service, there is much room for improvement. Using six sigma, the time it takes to respond to and repair any discrepancy can be reduced if properly evaluated and implemented. It is important to break the process down piece by piece in order to identify shortfalls and address them accordingly. The process can be broken down into multiple steps:</a:t>
            </a:r>
          </a:p>
          <a:p>
            <a:pPr marL="228600" indent="-228600">
              <a:buFont typeface="+mj-lt"/>
              <a:buAutoNum type="arabicPeriod"/>
            </a:pPr>
            <a:r>
              <a:rPr lang="en-US" baseline="0" dirty="0"/>
              <a:t>Response time – How long does it take Steris to reply to a service call?</a:t>
            </a:r>
          </a:p>
          <a:p>
            <a:pPr marL="228600" indent="-228600">
              <a:buFont typeface="+mj-lt"/>
              <a:buAutoNum type="arabicPeriod"/>
            </a:pPr>
            <a:r>
              <a:rPr lang="en-US" baseline="0" dirty="0"/>
              <a:t>Technician maintenance/troubleshooting time – How long does it take service technicians to arrive on site and identify the problem?</a:t>
            </a:r>
          </a:p>
          <a:p>
            <a:pPr marL="228600" indent="-228600">
              <a:buFont typeface="+mj-lt"/>
              <a:buAutoNum type="arabicPeriod"/>
            </a:pPr>
            <a:r>
              <a:rPr lang="en-US" baseline="0" dirty="0"/>
              <a:t>Service part retrieval time – Does the corrective action require a new/serviceable component or part? How long will it take to receive the part that is needed?</a:t>
            </a:r>
          </a:p>
          <a:p>
            <a:pPr marL="228600" indent="-228600">
              <a:buFont typeface="+mj-lt"/>
              <a:buAutoNum type="arabicPeriod"/>
            </a:pPr>
            <a:r>
              <a:rPr lang="en-US" baseline="0" dirty="0"/>
              <a:t>Fix/Closeout of service request – How long does it take the technician to fix the discrepancy once all needed resources are “in-hand”?</a:t>
            </a:r>
          </a:p>
          <a:p>
            <a:pPr marL="228600" indent="-228600">
              <a:buFont typeface="+mj-lt"/>
              <a:buAutoNum type="arabicPeriod"/>
            </a:pPr>
            <a:endParaRPr lang="en-US" baseline="0" dirty="0"/>
          </a:p>
          <a:p>
            <a:pPr marL="228600" indent="-228600">
              <a:buFont typeface="+mj-lt"/>
              <a:buAutoNum type="arabicPeriod"/>
            </a:pPr>
            <a:endParaRPr lang="en-US" baseline="0" dirty="0"/>
          </a:p>
        </p:txBody>
      </p:sp>
      <p:sp>
        <p:nvSpPr>
          <p:cNvPr id="4" name="Slide Number Placeholder 3"/>
          <p:cNvSpPr>
            <a:spLocks noGrp="1"/>
          </p:cNvSpPr>
          <p:nvPr>
            <p:ph type="sldNum" sz="quarter" idx="10"/>
          </p:nvPr>
        </p:nvSpPr>
        <p:spPr/>
        <p:txBody>
          <a:bodyPr/>
          <a:lstStyle/>
          <a:p>
            <a:fld id="{27A8ACB5-F13F-427E-9816-681C99AF773A}" type="slidenum">
              <a:rPr lang="en-US" smtClean="0"/>
              <a:pPr/>
              <a:t>4</a:t>
            </a:fld>
            <a:endParaRPr lang="en-US"/>
          </a:p>
        </p:txBody>
      </p:sp>
    </p:spTree>
    <p:extLst>
      <p:ext uri="{BB962C8B-B14F-4D97-AF65-F5344CB8AC3E}">
        <p14:creationId xmlns:p14="http://schemas.microsoft.com/office/powerpoint/2010/main" xmlns="" val="8040544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How can Steris</a:t>
            </a:r>
            <a:r>
              <a:rPr lang="en-US" baseline="0" dirty="0"/>
              <a:t> improve its process through time and waste reduction?</a:t>
            </a:r>
          </a:p>
          <a:p>
            <a:endParaRPr lang="en-US" baseline="0" dirty="0"/>
          </a:p>
          <a:p>
            <a:pPr marL="228600" indent="-228600">
              <a:buFont typeface="+mj-lt"/>
              <a:buAutoNum type="arabicPeriod"/>
            </a:pPr>
            <a:r>
              <a:rPr lang="en-US" baseline="0" dirty="0"/>
              <a:t>Preventative maintenance</a:t>
            </a:r>
          </a:p>
          <a:p>
            <a:pPr marL="685800" lvl="1" indent="-228600">
              <a:buFont typeface="Arial" panose="020B0604020202020204" pitchFamily="34" charset="0"/>
              <a:buChar char="•"/>
            </a:pPr>
            <a:r>
              <a:rPr lang="en-US" baseline="0" dirty="0"/>
              <a:t>This requires quality service from the very beginning.  When a technician installs a piece of equipment, the utmost care needs to go into the installation process in order to prevent any defects in the future. While things happen and equipment will break, many discrepancies can be prevented through careful assembly.</a:t>
            </a:r>
          </a:p>
          <a:p>
            <a:pPr marL="685800" lvl="1" indent="-228600">
              <a:buFont typeface="Arial" panose="020B0604020202020204" pitchFamily="34" charset="0"/>
              <a:buChar char="•"/>
            </a:pPr>
            <a:r>
              <a:rPr lang="en-US" baseline="0" dirty="0"/>
              <a:t>Another method of preventative maintenance is the implementation of periodical scheduled service actions. This come in the form of inspections, cleaning and lubrication of equipment. If properly serviced, equipment will last longer and the number of unexpected discrepancies can be reduced.</a:t>
            </a:r>
          </a:p>
          <a:p>
            <a:pPr marL="228600" lvl="0" indent="-228600">
              <a:buFont typeface="+mj-lt"/>
              <a:buAutoNum type="arabicPeriod"/>
            </a:pPr>
            <a:r>
              <a:rPr lang="en-US" baseline="0" dirty="0"/>
              <a:t>Reduce Service time</a:t>
            </a:r>
          </a:p>
          <a:p>
            <a:pPr marL="685800" lvl="1" indent="-228600">
              <a:buFont typeface="Arial" panose="020B0604020202020204" pitchFamily="34" charset="0"/>
              <a:buChar char="•"/>
            </a:pPr>
            <a:r>
              <a:rPr lang="en-US" baseline="0" dirty="0"/>
              <a:t>As discussed earlier, response time is crucial for both Steris and its clients. When a piece of equipment breaks, it is inconvenient for a customer and can cost the client revenue if not fixed in a timely manner. Ensuring that the issue is responded to immediately and technicians are dispatched in a timely manner is crucial.</a:t>
            </a:r>
          </a:p>
          <a:p>
            <a:pPr marL="685800" lvl="1" indent="-228600">
              <a:buFont typeface="Arial" panose="020B0604020202020204" pitchFamily="34" charset="0"/>
              <a:buChar char="•"/>
            </a:pPr>
            <a:r>
              <a:rPr lang="en-US" baseline="0" dirty="0"/>
              <a:t>The maintenance aspect of the service request involves communicating with the customer, identifying the specific issue through troubleshooting and fixing the discrepancy in a timely manner</a:t>
            </a:r>
            <a:endParaRPr lang="en-US" dirty="0"/>
          </a:p>
        </p:txBody>
      </p:sp>
      <p:sp>
        <p:nvSpPr>
          <p:cNvPr id="4" name="Slide Number Placeholder 3"/>
          <p:cNvSpPr>
            <a:spLocks noGrp="1"/>
          </p:cNvSpPr>
          <p:nvPr>
            <p:ph type="sldNum" sz="quarter" idx="10"/>
          </p:nvPr>
        </p:nvSpPr>
        <p:spPr/>
        <p:txBody>
          <a:bodyPr/>
          <a:lstStyle/>
          <a:p>
            <a:fld id="{27A8ACB5-F13F-427E-9816-681C99AF773A}" type="slidenum">
              <a:rPr lang="en-US" smtClean="0"/>
              <a:pPr/>
              <a:t>5</a:t>
            </a:fld>
            <a:endParaRPr lang="en-US"/>
          </a:p>
        </p:txBody>
      </p:sp>
    </p:spTree>
    <p:extLst>
      <p:ext uri="{BB962C8B-B14F-4D97-AF65-F5344CB8AC3E}">
        <p14:creationId xmlns:p14="http://schemas.microsoft.com/office/powerpoint/2010/main" xmlns="" val="33003878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Customers face challenging tasks of ensuring quality disinfection and sterilization processes mandated by the Joint Commission, American Health Association, the FDA, and many other regulatory bodies. Customers face an already difficult task of ensuring their surgeons are being given sterile instruments, properly wrapped, and ready for use at the time of need, and because of these requirements, uptime of disinfecting and sterilizing equipment is critical.</a:t>
            </a:r>
          </a:p>
          <a:p>
            <a:pPr marL="171450" indent="-171450">
              <a:buFontTx/>
              <a:buChar char="-"/>
            </a:pPr>
            <a:endParaRPr lang="en-US" dirty="0"/>
          </a:p>
          <a:p>
            <a:pPr marL="171450" indent="-171450">
              <a:buFontTx/>
              <a:buChar char="-"/>
            </a:pPr>
            <a:r>
              <a:rPr lang="en-US" dirty="0"/>
              <a:t>Reliability of equipment, minimal downtime for service and enhancing the customer experience is the aim of STERIS. The company is continually innovating its internal processes and setting tighter metrics to be met to encourage service and sales teams to perform at its best, but without adequate support from field support teams, the field would not see success.</a:t>
            </a:r>
          </a:p>
          <a:p>
            <a:pPr marL="171450" indent="-171450">
              <a:buFontTx/>
              <a:buChar char="-"/>
            </a:pPr>
            <a:endParaRPr lang="en-US" dirty="0"/>
          </a:p>
          <a:p>
            <a:pPr marL="171450" indent="-171450">
              <a:buFontTx/>
              <a:buChar char="-"/>
            </a:pPr>
            <a:r>
              <a:rPr lang="en-US" dirty="0"/>
              <a:t>Surveys, meetings with industry and hospital leaders, and face-to-face customer interaction are utilized to gather data and find out the needs of the customer. This information is then passed on through various, but efficient means, and consolidated in the quality department of the corporate headquarters. As information is passed, to save on time and to increase efficiency, all relevant personnel are included in the traffic to simultaneously repair the issue with the customer or follow-up on a well-received service.</a:t>
            </a:r>
          </a:p>
        </p:txBody>
      </p:sp>
      <p:sp>
        <p:nvSpPr>
          <p:cNvPr id="4" name="Slide Number Placeholder 3"/>
          <p:cNvSpPr>
            <a:spLocks noGrp="1"/>
          </p:cNvSpPr>
          <p:nvPr>
            <p:ph type="sldNum" sz="quarter" idx="10"/>
          </p:nvPr>
        </p:nvSpPr>
        <p:spPr/>
        <p:txBody>
          <a:bodyPr/>
          <a:lstStyle/>
          <a:p>
            <a:fld id="{27A8ACB5-F13F-427E-9816-681C99AF773A}" type="slidenum">
              <a:rPr lang="en-US" smtClean="0"/>
              <a:pPr/>
              <a:t>6</a:t>
            </a:fld>
            <a:endParaRPr lang="en-US"/>
          </a:p>
        </p:txBody>
      </p:sp>
    </p:spTree>
    <p:extLst>
      <p:ext uri="{BB962C8B-B14F-4D97-AF65-F5344CB8AC3E}">
        <p14:creationId xmlns:p14="http://schemas.microsoft.com/office/powerpoint/2010/main" xmlns="" val="31779724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Measuring quality is essential but even more so because what and how measurements are taken must be relevant, accurate, and timely. It does not do an analyst any good if data is too old to be relevant or if the measurements taken were inaccurate.</a:t>
            </a:r>
          </a:p>
          <a:p>
            <a:pPr marL="171450" indent="-171450">
              <a:buFontTx/>
              <a:buChar char="-"/>
            </a:pPr>
            <a:r>
              <a:rPr lang="en-US" dirty="0"/>
              <a:t>A system measuring and consolidating metrics is a great tool and essential for quality.</a:t>
            </a:r>
          </a:p>
          <a:p>
            <a:pPr marL="171450" indent="-171450">
              <a:buFontTx/>
              <a:buChar char="-"/>
            </a:pPr>
            <a:r>
              <a:rPr lang="en-US" dirty="0"/>
              <a:t>See the list of KPIs? The only metric not meeting its goal is our Mean Time to Repair. We are currently at 2.09 and need to find what the issue is. Clicking on the metric brings up the SR data and the SR Open Days immediately tells us that we have a number SRs over our 1.5 day mark. These would need to be addressed with our technician and the root cause solved to get our technicians back on track.</a:t>
            </a:r>
          </a:p>
        </p:txBody>
      </p:sp>
      <p:sp>
        <p:nvSpPr>
          <p:cNvPr id="4" name="Slide Number Placeholder 3"/>
          <p:cNvSpPr>
            <a:spLocks noGrp="1"/>
          </p:cNvSpPr>
          <p:nvPr>
            <p:ph type="sldNum" sz="quarter" idx="10"/>
          </p:nvPr>
        </p:nvSpPr>
        <p:spPr/>
        <p:txBody>
          <a:bodyPr/>
          <a:lstStyle/>
          <a:p>
            <a:fld id="{27A8ACB5-F13F-427E-9816-681C99AF773A}" type="slidenum">
              <a:rPr lang="en-US" smtClean="0"/>
              <a:pPr/>
              <a:t>7</a:t>
            </a:fld>
            <a:endParaRPr lang="en-US"/>
          </a:p>
        </p:txBody>
      </p:sp>
    </p:spTree>
    <p:extLst>
      <p:ext uri="{BB962C8B-B14F-4D97-AF65-F5344CB8AC3E}">
        <p14:creationId xmlns:p14="http://schemas.microsoft.com/office/powerpoint/2010/main" xmlns="" val="35809753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One of the biggest problems STERIS customers face is the amount of time it currently takes to get a piece of machinery up and running once it goes down. As the largest supplier of sterilization products, it is important that customer service remain the best in the industry. One way to cut down on cost to the customer and the company is to reduce repeat visits for the same problem. This occurs when the technician does not have all the necessary parts to complete the job. So, improving the information that the technician receives will improve on the quality of services rendered.</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dirty="0"/>
              <a:t>Improvements to the ProConnect program is crucial to shorten the amount of downtime of machinery. One of the ways to improve on the program would be to add a feature which automatically request the parts required for repairs to the warehouse. Doing so will ensure that the technician does not need to return again for the same malfunction.</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dirty="0"/>
              <a:t>Lastly, the company needs to create a mobile app for our technicians to have that provides real time information on an incoming service request which gives a detailed report of the malfunction and to let him know if he needs to pick parts up at the warehouse. </a:t>
            </a:r>
          </a:p>
        </p:txBody>
      </p:sp>
      <p:sp>
        <p:nvSpPr>
          <p:cNvPr id="4" name="Slide Number Placeholder 3"/>
          <p:cNvSpPr>
            <a:spLocks noGrp="1"/>
          </p:cNvSpPr>
          <p:nvPr>
            <p:ph type="sldNum" sz="quarter" idx="10"/>
          </p:nvPr>
        </p:nvSpPr>
        <p:spPr/>
        <p:txBody>
          <a:bodyPr/>
          <a:lstStyle/>
          <a:p>
            <a:fld id="{27A8ACB5-F13F-427E-9816-681C99AF773A}" type="slidenum">
              <a:rPr lang="en-US" smtClean="0"/>
              <a:pPr/>
              <a:t>8</a:t>
            </a:fld>
            <a:endParaRPr lang="en-US"/>
          </a:p>
        </p:txBody>
      </p:sp>
    </p:spTree>
    <p:extLst>
      <p:ext uri="{BB962C8B-B14F-4D97-AF65-F5344CB8AC3E}">
        <p14:creationId xmlns:p14="http://schemas.microsoft.com/office/powerpoint/2010/main" xmlns="" val="39689375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As the leading supplier of sterilization products, customers demand the best from STERIS and rightfully so. Steris’ customers work in fields where sterile products are essential to their success. From hospitals to research laboratories, clean and sterile equipment is a top priority and STERIS is here to provide those reliable products and services they require to achieve their mission. As the supplier of these products, the customer should not have to worry about their machines performing their work correctly and efficiently, especially when it comes to the sterilization capabilities of the equipment because there is no room for error. As such, the customer also expects their machine running when they need it, and if the equipment were to fail, they should rest easy knowing STERIL will fix the problem quickly. Our customers have more important things to worry about than their equipment. The STERIL name is synonymous with the words “completely reliable”.</a:t>
            </a:r>
          </a:p>
        </p:txBody>
      </p:sp>
      <p:sp>
        <p:nvSpPr>
          <p:cNvPr id="4" name="Slide Number Placeholder 3"/>
          <p:cNvSpPr>
            <a:spLocks noGrp="1"/>
          </p:cNvSpPr>
          <p:nvPr>
            <p:ph type="sldNum" sz="quarter" idx="10"/>
          </p:nvPr>
        </p:nvSpPr>
        <p:spPr/>
        <p:txBody>
          <a:bodyPr/>
          <a:lstStyle/>
          <a:p>
            <a:fld id="{27A8ACB5-F13F-427E-9816-681C99AF773A}" type="slidenum">
              <a:rPr lang="en-US" smtClean="0"/>
              <a:pPr/>
              <a:t>9</a:t>
            </a:fld>
            <a:endParaRPr lang="en-US"/>
          </a:p>
        </p:txBody>
      </p:sp>
    </p:spTree>
    <p:extLst>
      <p:ext uri="{BB962C8B-B14F-4D97-AF65-F5344CB8AC3E}">
        <p14:creationId xmlns:p14="http://schemas.microsoft.com/office/powerpoint/2010/main" xmlns="" val="20136390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a:t>There are three key metrics that will be in use to measure the success of the new approach:</a:t>
            </a:r>
          </a:p>
          <a:p>
            <a:pPr marL="0" indent="0">
              <a:buFont typeface="Arial" panose="020B0604020202020204" pitchFamily="34" charset="0"/>
              <a:buNone/>
            </a:pPr>
            <a:endParaRPr lang="en-US"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1" dirty="0"/>
              <a:t>The amount of Service Request closed on the first visit- </a:t>
            </a:r>
            <a:r>
              <a:rPr lang="en-US" sz="1200" b="0" dirty="0"/>
              <a:t>Measuring the past times a technician was able to close a service request (SR) on the first visit before and after implementing the new method.</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b="0"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1" dirty="0"/>
              <a:t>Mean time to perform a repair- </a:t>
            </a:r>
            <a:r>
              <a:rPr lang="en-US" sz="1200" b="0" dirty="0"/>
              <a:t>Measuring the amount of time it took a technician to repair a specific problem before and after implementing the new strategy. The company hopes to reduce the time spent by keeping technicians informed on real time faults on their SR.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b="0"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1" dirty="0"/>
              <a:t>Average Number of days a SR remains open due to parts not in inventory or other circumstances-</a:t>
            </a:r>
            <a:r>
              <a:rPr lang="en-US" sz="1200" b="0" dirty="0"/>
              <a:t> STERIS hopes that the new automatic parts request will shorten the time a SR remains open due to the lack of parts. Once the machine detects a fault, a diagnostic is sent to the service center, and simultaneously check the warehouse inventory for availability.</a:t>
            </a:r>
            <a:endParaRPr lang="en-US" sz="1200" b="1"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b="0"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b="1"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b="1" dirty="0"/>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27A8ACB5-F13F-427E-9816-681C99AF773A}" type="slidenum">
              <a:rPr lang="en-US" smtClean="0"/>
              <a:pPr/>
              <a:t>10</a:t>
            </a:fld>
            <a:endParaRPr lang="en-US"/>
          </a:p>
        </p:txBody>
      </p:sp>
    </p:spTree>
    <p:extLst>
      <p:ext uri="{BB962C8B-B14F-4D97-AF65-F5344CB8AC3E}">
        <p14:creationId xmlns:p14="http://schemas.microsoft.com/office/powerpoint/2010/main" xmlns="" val="41819550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smtClean="0"/>
              <a:pPr/>
              <a:t>4/6/2022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5259399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pPr/>
              <a:t>4/6/2022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pPr/>
              <a:t>‹#›</a:t>
            </a:fld>
            <a:endParaRPr lang="en-US" dirty="0"/>
          </a:p>
        </p:txBody>
      </p:sp>
    </p:spTree>
    <p:extLst>
      <p:ext uri="{BB962C8B-B14F-4D97-AF65-F5344CB8AC3E}">
        <p14:creationId xmlns:p14="http://schemas.microsoft.com/office/powerpoint/2010/main" xmlns="" val="28704226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pPr/>
              <a:t>4/6/2022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pPr/>
              <a:t>‹#›</a:t>
            </a:fld>
            <a:endParaRPr lang="en-US" dirty="0"/>
          </a:p>
        </p:txBody>
      </p:sp>
    </p:spTree>
    <p:extLst>
      <p:ext uri="{BB962C8B-B14F-4D97-AF65-F5344CB8AC3E}">
        <p14:creationId xmlns:p14="http://schemas.microsoft.com/office/powerpoint/2010/main" xmlns="" val="28092497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pPr/>
              <a:t>4/6/2022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pPr/>
              <a:t>‹#›</a:t>
            </a:fld>
            <a:endParaRPr lang="en-US" dirty="0"/>
          </a:p>
        </p:txBody>
      </p:sp>
    </p:spTree>
    <p:extLst>
      <p:ext uri="{BB962C8B-B14F-4D97-AF65-F5344CB8AC3E}">
        <p14:creationId xmlns:p14="http://schemas.microsoft.com/office/powerpoint/2010/main" xmlns="" val="9823738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smtClean="0"/>
              <a:pPr/>
              <a:t>4/6/2022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9820503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smtClean="0"/>
              <a:pPr/>
              <a:t>4/6/2022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pPr/>
              <a:t>‹#›</a:t>
            </a:fld>
            <a:endParaRPr lang="en-US" dirty="0"/>
          </a:p>
        </p:txBody>
      </p:sp>
    </p:spTree>
    <p:extLst>
      <p:ext uri="{BB962C8B-B14F-4D97-AF65-F5344CB8AC3E}">
        <p14:creationId xmlns:p14="http://schemas.microsoft.com/office/powerpoint/2010/main" xmlns="" val="13209172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smtClean="0"/>
              <a:pPr/>
              <a:t>4/6/2022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smtClean="0"/>
              <a:pPr/>
              <a:t>‹#›</a:t>
            </a:fld>
            <a:endParaRPr lang="en-US" dirty="0"/>
          </a:p>
        </p:txBody>
      </p:sp>
    </p:spTree>
    <p:extLst>
      <p:ext uri="{BB962C8B-B14F-4D97-AF65-F5344CB8AC3E}">
        <p14:creationId xmlns:p14="http://schemas.microsoft.com/office/powerpoint/2010/main" xmlns="" val="1715616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509A250-FF31-4206-8172-F9D3106AACB1}" type="datetimeFigureOut">
              <a:rPr lang="en-US" smtClean="0"/>
              <a:pPr/>
              <a:t>4/6/2022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pPr/>
              <a:t>‹#›</a:t>
            </a:fld>
            <a:endParaRPr lang="en-US" dirty="0"/>
          </a:p>
        </p:txBody>
      </p:sp>
    </p:spTree>
    <p:extLst>
      <p:ext uri="{BB962C8B-B14F-4D97-AF65-F5344CB8AC3E}">
        <p14:creationId xmlns:p14="http://schemas.microsoft.com/office/powerpoint/2010/main" xmlns="" val="7230815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509A250-FF31-4206-8172-F9D3106AACB1}" type="datetimeFigureOut">
              <a:rPr lang="en-US" smtClean="0"/>
              <a:pPr/>
              <a:t>4/6/2022</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smtClean="0"/>
              <a:pPr/>
              <a:t>‹#›</a:t>
            </a:fld>
            <a:endParaRPr lang="en-US" dirty="0"/>
          </a:p>
        </p:txBody>
      </p:sp>
    </p:spTree>
    <p:extLst>
      <p:ext uri="{BB962C8B-B14F-4D97-AF65-F5344CB8AC3E}">
        <p14:creationId xmlns:p14="http://schemas.microsoft.com/office/powerpoint/2010/main" xmlns="" val="30030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4509A250-FF31-4206-8172-F9D3106AACB1}" type="datetimeFigureOut">
              <a:rPr lang="en-US" smtClean="0"/>
              <a:pPr/>
              <a:t>4/6/2022</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57F1E4F-1CFF-5643-939E-02111984F565}" type="slidenum">
              <a:rPr lang="en-US" smtClean="0"/>
              <a:pPr/>
              <a:t>‹#›</a:t>
            </a:fld>
            <a:endParaRPr lang="en-US" dirty="0"/>
          </a:p>
        </p:txBody>
      </p:sp>
    </p:spTree>
    <p:extLst>
      <p:ext uri="{BB962C8B-B14F-4D97-AF65-F5344CB8AC3E}">
        <p14:creationId xmlns:p14="http://schemas.microsoft.com/office/powerpoint/2010/main" xmlns="" val="29294964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smtClean="0"/>
              <a:pPr/>
              <a:t>4/6/2022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pPr/>
              <a:t>‹#›</a:t>
            </a:fld>
            <a:endParaRPr lang="en-US" dirty="0"/>
          </a:p>
        </p:txBody>
      </p:sp>
    </p:spTree>
    <p:extLst>
      <p:ext uri="{BB962C8B-B14F-4D97-AF65-F5344CB8AC3E}">
        <p14:creationId xmlns:p14="http://schemas.microsoft.com/office/powerpoint/2010/main" xmlns="" val="29323456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4AAD347D-5ACD-4C99-B74B-A9C85AD731AF}" type="datetimeFigureOut">
              <a:rPr lang="en-US" smtClean="0"/>
              <a:pPr/>
              <a:t>4/6/2022</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57F1E4F-1CFF-5643-939E-02111984F565}"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460945510"/>
      </p:ext>
    </p:extLst>
  </p:cSld>
  <p:clrMap bg1="lt1" tx1="dk1" bg2="lt2" tx2="dk2" accent1="accent1" accent2="accent2" accent3="accent3" accent4="accent4" accent5="accent5" accent6="accent6" hlink="hlink" folHlink="folHlink"/>
  <p:sldLayoutIdLst>
    <p:sldLayoutId id="2147483785" r:id="rId1"/>
    <p:sldLayoutId id="2147483786" r:id="rId2"/>
    <p:sldLayoutId id="2147483787" r:id="rId3"/>
    <p:sldLayoutId id="2147483788" r:id="rId4"/>
    <p:sldLayoutId id="2147483789" r:id="rId5"/>
    <p:sldLayoutId id="2147483790" r:id="rId6"/>
    <p:sldLayoutId id="2147483791" r:id="rId7"/>
    <p:sldLayoutId id="2147483792" r:id="rId8"/>
    <p:sldLayoutId id="2147483793" r:id="rId9"/>
    <p:sldLayoutId id="2147483794" r:id="rId10"/>
    <p:sldLayoutId id="2147483795"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8136448" y="538439"/>
            <a:ext cx="3688329" cy="3688329"/>
          </a:xfrm>
          <a:prstGeom prst="rect">
            <a:avLst/>
          </a:prstGeom>
        </p:spPr>
      </p:pic>
      <p:sp>
        <p:nvSpPr>
          <p:cNvPr id="2" name="Title 1"/>
          <p:cNvSpPr>
            <a:spLocks noGrp="1"/>
          </p:cNvSpPr>
          <p:nvPr>
            <p:ph type="ctrTitle"/>
          </p:nvPr>
        </p:nvSpPr>
        <p:spPr/>
        <p:txBody>
          <a:bodyPr/>
          <a:lstStyle/>
          <a:p>
            <a:r>
              <a:rPr lang="en-US" dirty="0"/>
              <a:t>Steris</a:t>
            </a:r>
            <a:br>
              <a:rPr lang="en-US" dirty="0"/>
            </a:br>
            <a:r>
              <a:rPr lang="en-US" dirty="0"/>
              <a:t>Six Sigma Quality Improvement</a:t>
            </a:r>
          </a:p>
        </p:txBody>
      </p:sp>
      <p:sp>
        <p:nvSpPr>
          <p:cNvPr id="3" name="Subtitle 2"/>
          <p:cNvSpPr>
            <a:spLocks noGrp="1"/>
          </p:cNvSpPr>
          <p:nvPr>
            <p:ph type="subTitle" idx="1"/>
          </p:nvPr>
        </p:nvSpPr>
        <p:spPr>
          <a:xfrm>
            <a:off x="1154955" y="4777379"/>
            <a:ext cx="8825658" cy="1604759"/>
          </a:xfrm>
        </p:spPr>
        <p:txBody>
          <a:bodyPr>
            <a:normAutofit fontScale="92500" lnSpcReduction="20000"/>
          </a:bodyPr>
          <a:lstStyle/>
          <a:p>
            <a:r>
              <a:rPr lang="en-US" dirty="0"/>
              <a:t>Team B</a:t>
            </a:r>
          </a:p>
          <a:p>
            <a:r>
              <a:rPr lang="en-US" dirty="0"/>
              <a:t>OPS/571</a:t>
            </a:r>
          </a:p>
          <a:p>
            <a:r>
              <a:rPr lang="en-US" dirty="0"/>
              <a:t>May 10, 2018</a:t>
            </a:r>
          </a:p>
          <a:p>
            <a:r>
              <a:rPr lang="en-US" dirty="0"/>
              <a:t>Steve Garrett</a:t>
            </a:r>
          </a:p>
        </p:txBody>
      </p:sp>
    </p:spTree>
    <p:extLst>
      <p:ext uri="{BB962C8B-B14F-4D97-AF65-F5344CB8AC3E}">
        <p14:creationId xmlns:p14="http://schemas.microsoft.com/office/powerpoint/2010/main" xmlns="" val="33189606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2683C6"/>
                </a:solidFill>
              </a:rPr>
              <a:t>Measure Phase</a:t>
            </a:r>
            <a:r>
              <a:rPr lang="en-US" b="1" dirty="0">
                <a:solidFill>
                  <a:schemeClr val="accent6">
                    <a:lumMod val="60000"/>
                    <a:lumOff val="40000"/>
                  </a:schemeClr>
                </a:solidFill>
              </a:rPr>
              <a:t/>
            </a:r>
            <a:br>
              <a:rPr lang="en-US" b="1" dirty="0">
                <a:solidFill>
                  <a:schemeClr val="accent6">
                    <a:lumMod val="60000"/>
                    <a:lumOff val="40000"/>
                  </a:schemeClr>
                </a:solidFill>
              </a:rPr>
            </a:br>
            <a:r>
              <a:rPr lang="en-US" dirty="0">
                <a:solidFill>
                  <a:schemeClr val="tx1"/>
                </a:solidFill>
              </a:rPr>
              <a:t>Metrics</a:t>
            </a:r>
            <a:endParaRPr lang="en-US" dirty="0">
              <a:solidFill>
                <a:schemeClr val="accent6">
                  <a:lumMod val="60000"/>
                  <a:lumOff val="40000"/>
                </a:schemeClr>
              </a:solidFill>
            </a:endParaRPr>
          </a:p>
        </p:txBody>
      </p:sp>
      <p:sp>
        <p:nvSpPr>
          <p:cNvPr id="3" name="Content Placeholder 2"/>
          <p:cNvSpPr>
            <a:spLocks noGrp="1"/>
          </p:cNvSpPr>
          <p:nvPr>
            <p:ph idx="1"/>
          </p:nvPr>
        </p:nvSpPr>
        <p:spPr/>
        <p:txBody>
          <a:bodyPr>
            <a:normAutofit/>
          </a:bodyPr>
          <a:lstStyle/>
          <a:p>
            <a:pPr>
              <a:buFont typeface="Wingdings" panose="05000000000000000000" pitchFamily="2" charset="2"/>
              <a:buChar char="§"/>
            </a:pPr>
            <a:r>
              <a:rPr lang="en-US" sz="2200" dirty="0"/>
              <a:t>The amount of Service Request closed on the first visit</a:t>
            </a:r>
          </a:p>
          <a:p>
            <a:pPr>
              <a:buFont typeface="Wingdings" panose="05000000000000000000" pitchFamily="2" charset="2"/>
              <a:buChar char="§"/>
            </a:pPr>
            <a:endParaRPr lang="en-US" sz="2200" dirty="0"/>
          </a:p>
          <a:p>
            <a:pPr>
              <a:buFont typeface="Wingdings" panose="05000000000000000000" pitchFamily="2" charset="2"/>
              <a:buChar char="§"/>
            </a:pPr>
            <a:r>
              <a:rPr lang="en-US" sz="2200" dirty="0"/>
              <a:t>Mean time to perform a repair</a:t>
            </a:r>
          </a:p>
          <a:p>
            <a:pPr>
              <a:buFont typeface="Wingdings" panose="05000000000000000000" pitchFamily="2" charset="2"/>
              <a:buChar char="§"/>
            </a:pPr>
            <a:endParaRPr lang="en-US" sz="2200" dirty="0"/>
          </a:p>
          <a:p>
            <a:pPr>
              <a:buFont typeface="Wingdings" panose="05000000000000000000" pitchFamily="2" charset="2"/>
              <a:buChar char="§"/>
            </a:pPr>
            <a:r>
              <a:rPr lang="en-US" sz="2200" dirty="0"/>
              <a:t>Average Number of days a SR remains open due to parts not in inventory or other circumstances</a:t>
            </a:r>
          </a:p>
        </p:txBody>
      </p:sp>
    </p:spTree>
    <p:extLst>
      <p:ext uri="{BB962C8B-B14F-4D97-AF65-F5344CB8AC3E}">
        <p14:creationId xmlns:p14="http://schemas.microsoft.com/office/powerpoint/2010/main" xmlns="" val="6835446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2683C6"/>
                </a:solidFill>
              </a:rPr>
              <a:t>Measure Phase</a:t>
            </a:r>
            <a:r>
              <a:rPr lang="en-US" b="1" dirty="0">
                <a:solidFill>
                  <a:srgbClr val="641204"/>
                </a:solidFill>
              </a:rPr>
              <a:t/>
            </a:r>
            <a:br>
              <a:rPr lang="en-US" b="1" dirty="0">
                <a:solidFill>
                  <a:srgbClr val="641204"/>
                </a:solidFill>
              </a:rPr>
            </a:br>
            <a:r>
              <a:rPr lang="en-US" dirty="0">
                <a:solidFill>
                  <a:schemeClr val="tx1"/>
                </a:solidFill>
              </a:rPr>
              <a:t>Key internal processes</a:t>
            </a:r>
          </a:p>
        </p:txBody>
      </p:sp>
      <p:sp>
        <p:nvSpPr>
          <p:cNvPr id="3" name="Content Placeholder 2"/>
          <p:cNvSpPr>
            <a:spLocks noGrp="1"/>
          </p:cNvSpPr>
          <p:nvPr>
            <p:ph idx="1"/>
          </p:nvPr>
        </p:nvSpPr>
        <p:spPr/>
        <p:txBody>
          <a:bodyPr/>
          <a:lstStyle/>
          <a:p>
            <a:pPr>
              <a:buFont typeface="Wingdings" panose="05000000000000000000" pitchFamily="2" charset="2"/>
              <a:buChar char="§"/>
            </a:pPr>
            <a:r>
              <a:rPr lang="en-US" sz="2200" dirty="0"/>
              <a:t>Key Internal Processes – internal processes that influence our CTQs (Critical-to-Quality Characteristics)</a:t>
            </a:r>
          </a:p>
          <a:p>
            <a:pPr>
              <a:buFont typeface="Wingdings" panose="05000000000000000000" pitchFamily="2" charset="2"/>
              <a:buChar char="§"/>
            </a:pPr>
            <a:r>
              <a:rPr lang="en-US" sz="2200" dirty="0"/>
              <a:t>Internal Processes that affect our Mean Time to Repair are:</a:t>
            </a:r>
          </a:p>
          <a:p>
            <a:pPr lvl="1">
              <a:buFont typeface="Wingdings" panose="05000000000000000000" pitchFamily="2" charset="2"/>
              <a:buChar char="§"/>
            </a:pPr>
            <a:r>
              <a:rPr lang="en-US" sz="2000" dirty="0"/>
              <a:t>Our Warehouse processes: part picking and shipping directly affect the speed that techs receive parts</a:t>
            </a:r>
          </a:p>
          <a:p>
            <a:pPr lvl="1">
              <a:buFont typeface="Wingdings" panose="05000000000000000000" pitchFamily="2" charset="2"/>
              <a:buChar char="§"/>
            </a:pPr>
            <a:r>
              <a:rPr lang="en-US" sz="2000" dirty="0"/>
              <a:t>Utilizing FedEx twice a day. 10am pickup and 7pm pickup for overnight shipping</a:t>
            </a:r>
          </a:p>
          <a:p>
            <a:pPr lvl="1">
              <a:buFont typeface="Wingdings" panose="05000000000000000000" pitchFamily="2" charset="2"/>
              <a:buChar char="§"/>
            </a:pPr>
            <a:r>
              <a:rPr lang="en-US" sz="2000" dirty="0"/>
              <a:t>Shipments to far places from Ohio warehouse. i.e., Hawaii, California, Washington State, Oregon.</a:t>
            </a:r>
          </a:p>
          <a:p>
            <a:pPr lvl="1">
              <a:buFont typeface="Wingdings" panose="05000000000000000000" pitchFamily="2" charset="2"/>
              <a:buChar char="§"/>
            </a:pPr>
            <a:r>
              <a:rPr lang="en-US" sz="2000" dirty="0"/>
              <a:t>Planning and Procuring departments not properly planning for new products due to lack of data to predict trends and needs.</a:t>
            </a:r>
          </a:p>
          <a:p>
            <a:pPr marL="201168" lvl="1" indent="0">
              <a:buNone/>
            </a:pPr>
            <a:endParaRPr lang="en-US" dirty="0"/>
          </a:p>
          <a:p>
            <a:endParaRPr lang="en-US" dirty="0"/>
          </a:p>
        </p:txBody>
      </p:sp>
    </p:spTree>
    <p:extLst>
      <p:ext uri="{BB962C8B-B14F-4D97-AF65-F5344CB8AC3E}">
        <p14:creationId xmlns:p14="http://schemas.microsoft.com/office/powerpoint/2010/main" xmlns="" val="1764771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2683C6"/>
                </a:solidFill>
              </a:rPr>
              <a:t>Measure Phase</a:t>
            </a:r>
            <a:r>
              <a:rPr lang="en-US" b="1" dirty="0">
                <a:solidFill>
                  <a:schemeClr val="accent6">
                    <a:lumMod val="60000"/>
                    <a:lumOff val="40000"/>
                  </a:schemeClr>
                </a:solidFill>
              </a:rPr>
              <a:t/>
            </a:r>
            <a:br>
              <a:rPr lang="en-US" b="1" dirty="0">
                <a:solidFill>
                  <a:schemeClr val="accent6">
                    <a:lumMod val="60000"/>
                    <a:lumOff val="40000"/>
                  </a:schemeClr>
                </a:solidFill>
              </a:rPr>
            </a:br>
            <a:r>
              <a:rPr lang="en-US" dirty="0">
                <a:solidFill>
                  <a:schemeClr val="tx1"/>
                </a:solidFill>
              </a:rPr>
              <a:t>Current defects</a:t>
            </a:r>
            <a:endParaRPr lang="en-US" dirty="0">
              <a:solidFill>
                <a:schemeClr val="accent6">
                  <a:lumMod val="60000"/>
                  <a:lumOff val="40000"/>
                </a:schemeClr>
              </a:solidFill>
            </a:endParaRPr>
          </a:p>
        </p:txBody>
      </p:sp>
      <p:sp>
        <p:nvSpPr>
          <p:cNvPr id="3" name="Content Placeholder 2"/>
          <p:cNvSpPr>
            <a:spLocks noGrp="1"/>
          </p:cNvSpPr>
          <p:nvPr>
            <p:ph idx="1"/>
          </p:nvPr>
        </p:nvSpPr>
        <p:spPr/>
        <p:txBody>
          <a:bodyPr/>
          <a:lstStyle/>
          <a:p>
            <a:pPr>
              <a:buFont typeface="Wingdings" panose="05000000000000000000" pitchFamily="2" charset="2"/>
              <a:buChar char="§"/>
            </a:pPr>
            <a:r>
              <a:rPr lang="en-US" sz="2200" dirty="0"/>
              <a:t>Unreasonable overnight shipping and receiving limitations for the West Coast and Hawaii</a:t>
            </a:r>
          </a:p>
          <a:p>
            <a:pPr lvl="1">
              <a:buFont typeface="Wingdings" panose="05000000000000000000" pitchFamily="2" charset="2"/>
              <a:buChar char="§"/>
            </a:pPr>
            <a:r>
              <a:rPr lang="en-US" sz="2000" dirty="0"/>
              <a:t>Greatly hinders the customer experience and speed of which a tech can improve the equipment’s state.</a:t>
            </a:r>
          </a:p>
          <a:p>
            <a:pPr>
              <a:buFont typeface="Wingdings" panose="05000000000000000000" pitchFamily="2" charset="2"/>
              <a:buChar char="§"/>
            </a:pPr>
            <a:r>
              <a:rPr lang="en-US" sz="2200" dirty="0"/>
              <a:t>Asking our West Coast customers to accommodate unreasonable limitations</a:t>
            </a:r>
          </a:p>
          <a:p>
            <a:pPr lvl="1">
              <a:buFont typeface="Wingdings" panose="05000000000000000000" pitchFamily="2" charset="2"/>
              <a:buChar char="§"/>
            </a:pPr>
            <a:r>
              <a:rPr lang="en-US" sz="2000" dirty="0"/>
              <a:t>Repairs can take twice as long due to shipping limitations.</a:t>
            </a:r>
          </a:p>
        </p:txBody>
      </p:sp>
    </p:spTree>
    <p:extLst>
      <p:ext uri="{BB962C8B-B14F-4D97-AF65-F5344CB8AC3E}">
        <p14:creationId xmlns:p14="http://schemas.microsoft.com/office/powerpoint/2010/main" xmlns="" val="9924330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252601" y="2850685"/>
            <a:ext cx="9404723" cy="1400530"/>
          </a:xfrm>
        </p:spPr>
        <p:txBody>
          <a:bodyPr/>
          <a:lstStyle/>
          <a:p>
            <a:pPr algn="ctr"/>
            <a:r>
              <a:rPr lang="en-US" sz="8000" dirty="0"/>
              <a:t>QUESTIONS?</a:t>
            </a:r>
          </a:p>
        </p:txBody>
      </p:sp>
    </p:spTree>
    <p:extLst>
      <p:ext uri="{BB962C8B-B14F-4D97-AF65-F5344CB8AC3E}">
        <p14:creationId xmlns:p14="http://schemas.microsoft.com/office/powerpoint/2010/main" xmlns="" val="23992944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r>
              <a:rPr lang="en-US" dirty="0"/>
              <a:t>Jacobs, F. R., &amp; Chase, R. B. (2014). </a:t>
            </a:r>
            <a:r>
              <a:rPr lang="en-US" i="1" dirty="0"/>
              <a:t>Operations and supply chain management</a:t>
            </a:r>
            <a:r>
              <a:rPr lang="en-US" dirty="0"/>
              <a:t> (14th ed.). Retrieved from The University of Phoenix eBook Collection Database.</a:t>
            </a:r>
          </a:p>
          <a:p>
            <a:endParaRPr lang="en-US" dirty="0"/>
          </a:p>
        </p:txBody>
      </p:sp>
    </p:spTree>
    <p:extLst>
      <p:ext uri="{BB962C8B-B14F-4D97-AF65-F5344CB8AC3E}">
        <p14:creationId xmlns:p14="http://schemas.microsoft.com/office/powerpoint/2010/main" xmlns="" val="25685180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a:t>Overview</a:t>
            </a:r>
          </a:p>
        </p:txBody>
      </p:sp>
      <p:sp>
        <p:nvSpPr>
          <p:cNvPr id="5" name="Content Placeholder 4"/>
          <p:cNvSpPr>
            <a:spLocks noGrp="1"/>
          </p:cNvSpPr>
          <p:nvPr>
            <p:ph sz="half" idx="1"/>
          </p:nvPr>
        </p:nvSpPr>
        <p:spPr/>
        <p:txBody>
          <a:bodyPr/>
          <a:lstStyle/>
          <a:p>
            <a:r>
              <a:rPr lang="en-US" b="1" dirty="0">
                <a:solidFill>
                  <a:schemeClr val="accent1">
                    <a:lumMod val="60000"/>
                    <a:lumOff val="40000"/>
                  </a:schemeClr>
                </a:solidFill>
              </a:rPr>
              <a:t>Define Phase</a:t>
            </a:r>
          </a:p>
          <a:p>
            <a:pPr lvl="1"/>
            <a:r>
              <a:rPr lang="en-US" dirty="0"/>
              <a:t>Customers &amp; Priorities</a:t>
            </a:r>
          </a:p>
          <a:p>
            <a:pPr lvl="1"/>
            <a:r>
              <a:rPr lang="en-US" dirty="0"/>
              <a:t>Project analysis</a:t>
            </a:r>
          </a:p>
          <a:p>
            <a:pPr lvl="2"/>
            <a:r>
              <a:rPr lang="en-US" dirty="0"/>
              <a:t>Improvement objectives</a:t>
            </a:r>
          </a:p>
          <a:p>
            <a:pPr lvl="2"/>
            <a:r>
              <a:rPr lang="en-US" dirty="0"/>
              <a:t>Customer needs &amp; feedback</a:t>
            </a:r>
          </a:p>
          <a:p>
            <a:pPr lvl="2"/>
            <a:r>
              <a:rPr lang="en-US" dirty="0"/>
              <a:t>Productivity &amp; quality</a:t>
            </a:r>
          </a:p>
          <a:p>
            <a:pPr lvl="1"/>
            <a:r>
              <a:rPr lang="en-US" dirty="0"/>
              <a:t>Problem statement</a:t>
            </a:r>
          </a:p>
          <a:p>
            <a:pPr lvl="1"/>
            <a:r>
              <a:rPr lang="en-US" dirty="0"/>
              <a:t>Critical-to-quality characteristics</a:t>
            </a:r>
          </a:p>
        </p:txBody>
      </p:sp>
      <p:sp>
        <p:nvSpPr>
          <p:cNvPr id="7" name="Content Placeholder 6"/>
          <p:cNvSpPr>
            <a:spLocks noGrp="1"/>
          </p:cNvSpPr>
          <p:nvPr>
            <p:ph sz="half" idx="2"/>
          </p:nvPr>
        </p:nvSpPr>
        <p:spPr/>
        <p:txBody>
          <a:bodyPr/>
          <a:lstStyle/>
          <a:p>
            <a:r>
              <a:rPr lang="en-US" b="1" dirty="0">
                <a:solidFill>
                  <a:srgbClr val="2683C6"/>
                </a:solidFill>
              </a:rPr>
              <a:t>Measure Phase</a:t>
            </a:r>
          </a:p>
          <a:p>
            <a:pPr lvl="1"/>
            <a:r>
              <a:rPr lang="en-US" dirty="0"/>
              <a:t>Metrics</a:t>
            </a:r>
          </a:p>
          <a:p>
            <a:pPr lvl="1"/>
            <a:r>
              <a:rPr lang="en-US" dirty="0"/>
              <a:t>Key internal processes</a:t>
            </a:r>
          </a:p>
          <a:p>
            <a:pPr lvl="1"/>
            <a:r>
              <a:rPr lang="en-US" dirty="0"/>
              <a:t>Current defects</a:t>
            </a:r>
          </a:p>
          <a:p>
            <a:endParaRPr lang="en-US" dirty="0"/>
          </a:p>
          <a:p>
            <a:endParaRPr lang="en-US" dirty="0"/>
          </a:p>
        </p:txBody>
      </p:sp>
    </p:spTree>
    <p:extLst>
      <p:ext uri="{BB962C8B-B14F-4D97-AF65-F5344CB8AC3E}">
        <p14:creationId xmlns:p14="http://schemas.microsoft.com/office/powerpoint/2010/main" xmlns="" val="16039925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1">
                    <a:lumMod val="60000"/>
                    <a:lumOff val="40000"/>
                  </a:schemeClr>
                </a:solidFill>
              </a:rPr>
              <a:t>Define Phase</a:t>
            </a:r>
            <a:r>
              <a:rPr lang="en-US" dirty="0"/>
              <a:t/>
            </a:r>
            <a:br>
              <a:rPr lang="en-US" dirty="0"/>
            </a:br>
            <a:r>
              <a:rPr lang="en-US" dirty="0"/>
              <a:t>Customers &amp; Priorities</a:t>
            </a:r>
          </a:p>
        </p:txBody>
      </p:sp>
      <p:sp>
        <p:nvSpPr>
          <p:cNvPr id="3" name="Text Placeholder 2"/>
          <p:cNvSpPr>
            <a:spLocks noGrp="1"/>
          </p:cNvSpPr>
          <p:nvPr>
            <p:ph type="body" idx="1"/>
          </p:nvPr>
        </p:nvSpPr>
        <p:spPr/>
        <p:txBody>
          <a:bodyPr/>
          <a:lstStyle/>
          <a:p>
            <a:r>
              <a:rPr lang="en-US" b="1" dirty="0"/>
              <a:t>Customers</a:t>
            </a:r>
          </a:p>
        </p:txBody>
      </p:sp>
      <p:sp>
        <p:nvSpPr>
          <p:cNvPr id="4" name="Content Placeholder 3"/>
          <p:cNvSpPr>
            <a:spLocks noGrp="1"/>
          </p:cNvSpPr>
          <p:nvPr>
            <p:ph sz="half" idx="2"/>
          </p:nvPr>
        </p:nvSpPr>
        <p:spPr/>
        <p:txBody>
          <a:bodyPr/>
          <a:lstStyle/>
          <a:p>
            <a:pPr>
              <a:lnSpc>
                <a:spcPct val="200000"/>
              </a:lnSpc>
              <a:buFont typeface="Wingdings" panose="05000000000000000000" pitchFamily="2" charset="2"/>
              <a:buChar char="§"/>
            </a:pPr>
            <a:r>
              <a:rPr lang="en-US" dirty="0"/>
              <a:t>Hospitals</a:t>
            </a:r>
          </a:p>
          <a:p>
            <a:pPr>
              <a:lnSpc>
                <a:spcPct val="200000"/>
              </a:lnSpc>
              <a:buFont typeface="Wingdings" panose="05000000000000000000" pitchFamily="2" charset="2"/>
              <a:buChar char="§"/>
            </a:pPr>
            <a:r>
              <a:rPr lang="en-US" dirty="0"/>
              <a:t>Surgery &amp; Medical Facilities</a:t>
            </a:r>
          </a:p>
          <a:p>
            <a:pPr>
              <a:lnSpc>
                <a:spcPct val="200000"/>
              </a:lnSpc>
              <a:buFont typeface="Wingdings" panose="05000000000000000000" pitchFamily="2" charset="2"/>
              <a:buChar char="§"/>
            </a:pPr>
            <a:r>
              <a:rPr lang="en-US" dirty="0"/>
              <a:t>Pharmaceutical Facilities</a:t>
            </a:r>
          </a:p>
          <a:p>
            <a:pPr>
              <a:lnSpc>
                <a:spcPct val="200000"/>
              </a:lnSpc>
              <a:buFont typeface="Wingdings" panose="05000000000000000000" pitchFamily="2" charset="2"/>
              <a:buChar char="§"/>
            </a:pPr>
            <a:r>
              <a:rPr lang="en-US" dirty="0"/>
              <a:t>Laboratories</a:t>
            </a:r>
          </a:p>
        </p:txBody>
      </p:sp>
      <p:sp>
        <p:nvSpPr>
          <p:cNvPr id="6" name="Text Placeholder 5"/>
          <p:cNvSpPr>
            <a:spLocks noGrp="1"/>
          </p:cNvSpPr>
          <p:nvPr>
            <p:ph type="body" sz="quarter" idx="3"/>
          </p:nvPr>
        </p:nvSpPr>
        <p:spPr/>
        <p:txBody>
          <a:bodyPr/>
          <a:lstStyle/>
          <a:p>
            <a:r>
              <a:rPr lang="en-US" b="1" dirty="0"/>
              <a:t>Priorities</a:t>
            </a:r>
          </a:p>
        </p:txBody>
      </p:sp>
      <p:sp>
        <p:nvSpPr>
          <p:cNvPr id="7" name="Content Placeholder 6"/>
          <p:cNvSpPr>
            <a:spLocks noGrp="1"/>
          </p:cNvSpPr>
          <p:nvPr>
            <p:ph sz="quarter" idx="4"/>
          </p:nvPr>
        </p:nvSpPr>
        <p:spPr/>
        <p:txBody>
          <a:bodyPr/>
          <a:lstStyle/>
          <a:p>
            <a:pPr>
              <a:lnSpc>
                <a:spcPct val="100000"/>
              </a:lnSpc>
              <a:buFont typeface="Wingdings" panose="05000000000000000000" pitchFamily="2" charset="2"/>
              <a:buChar char="§"/>
            </a:pPr>
            <a:r>
              <a:rPr lang="en-US" dirty="0"/>
              <a:t>Quality Products</a:t>
            </a:r>
          </a:p>
          <a:p>
            <a:pPr lvl="1">
              <a:lnSpc>
                <a:spcPct val="100000"/>
              </a:lnSpc>
              <a:buFont typeface="Wingdings" panose="05000000000000000000" pitchFamily="2" charset="2"/>
              <a:buChar char="§"/>
            </a:pPr>
            <a:r>
              <a:rPr lang="en-US" dirty="0"/>
              <a:t>Sterilizers</a:t>
            </a:r>
          </a:p>
          <a:p>
            <a:pPr lvl="1">
              <a:lnSpc>
                <a:spcPct val="100000"/>
              </a:lnSpc>
              <a:buFont typeface="Wingdings" panose="05000000000000000000" pitchFamily="2" charset="2"/>
              <a:buChar char="§"/>
            </a:pPr>
            <a:r>
              <a:rPr lang="en-US" dirty="0"/>
              <a:t>Cleaners &amp; detergents</a:t>
            </a:r>
          </a:p>
          <a:p>
            <a:pPr lvl="1">
              <a:lnSpc>
                <a:spcPct val="100000"/>
              </a:lnSpc>
              <a:buFont typeface="Wingdings" panose="05000000000000000000" pitchFamily="2" charset="2"/>
              <a:buChar char="§"/>
            </a:pPr>
            <a:r>
              <a:rPr lang="en-US" dirty="0"/>
              <a:t>Washing equipment</a:t>
            </a:r>
          </a:p>
          <a:p>
            <a:pPr>
              <a:lnSpc>
                <a:spcPct val="100000"/>
              </a:lnSpc>
              <a:buFont typeface="Wingdings" panose="05000000000000000000" pitchFamily="2" charset="2"/>
              <a:buChar char="§"/>
            </a:pPr>
            <a:r>
              <a:rPr lang="en-US" dirty="0"/>
              <a:t>Quality Services</a:t>
            </a:r>
          </a:p>
          <a:p>
            <a:pPr lvl="1">
              <a:lnSpc>
                <a:spcPct val="100000"/>
              </a:lnSpc>
              <a:buFont typeface="Wingdings" panose="05000000000000000000" pitchFamily="2" charset="2"/>
              <a:buChar char="§"/>
            </a:pPr>
            <a:r>
              <a:rPr lang="en-US" dirty="0"/>
              <a:t>Equipment maintenance</a:t>
            </a:r>
          </a:p>
          <a:p>
            <a:pPr lvl="1">
              <a:lnSpc>
                <a:spcPct val="100000"/>
              </a:lnSpc>
              <a:buFont typeface="Wingdings" panose="05000000000000000000" pitchFamily="2" charset="2"/>
              <a:buChar char="§"/>
            </a:pPr>
            <a:r>
              <a:rPr lang="en-US" dirty="0"/>
              <a:t>Specialty services</a:t>
            </a:r>
          </a:p>
          <a:p>
            <a:pPr lvl="1">
              <a:lnSpc>
                <a:spcPct val="100000"/>
              </a:lnSpc>
              <a:buFont typeface="Wingdings" panose="05000000000000000000" pitchFamily="2" charset="2"/>
              <a:buChar char="§"/>
            </a:pPr>
            <a:r>
              <a:rPr lang="en-US" dirty="0"/>
              <a:t>Service parts</a:t>
            </a:r>
          </a:p>
        </p:txBody>
      </p:sp>
    </p:spTree>
    <p:extLst>
      <p:ext uri="{BB962C8B-B14F-4D97-AF65-F5344CB8AC3E}">
        <p14:creationId xmlns:p14="http://schemas.microsoft.com/office/powerpoint/2010/main" xmlns="" val="38185737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1">
                    <a:lumMod val="60000"/>
                    <a:lumOff val="40000"/>
                  </a:schemeClr>
                </a:solidFill>
              </a:rPr>
              <a:t>Define Phase </a:t>
            </a:r>
            <a:r>
              <a:rPr lang="en-US" b="1" dirty="0"/>
              <a:t> </a:t>
            </a:r>
            <a:br>
              <a:rPr lang="en-US" b="1" dirty="0"/>
            </a:br>
            <a:r>
              <a:rPr lang="en-US" dirty="0"/>
              <a:t>Project analysis</a:t>
            </a:r>
          </a:p>
        </p:txBody>
      </p:sp>
      <p:sp>
        <p:nvSpPr>
          <p:cNvPr id="3" name="Content Placeholder 2"/>
          <p:cNvSpPr>
            <a:spLocks noGrp="1"/>
          </p:cNvSpPr>
          <p:nvPr>
            <p:ph idx="1"/>
          </p:nvPr>
        </p:nvSpPr>
        <p:spPr/>
        <p:txBody>
          <a:bodyPr/>
          <a:lstStyle/>
          <a:p>
            <a:pPr>
              <a:lnSpc>
                <a:spcPct val="200000"/>
              </a:lnSpc>
              <a:buFont typeface="Wingdings" panose="05000000000000000000" pitchFamily="2" charset="2"/>
              <a:buChar char="§"/>
            </a:pPr>
            <a:r>
              <a:rPr lang="en-US" sz="2400" dirty="0"/>
              <a:t>Service request process</a:t>
            </a:r>
          </a:p>
          <a:p>
            <a:pPr lvl="1">
              <a:lnSpc>
                <a:spcPct val="200000"/>
              </a:lnSpc>
              <a:buFont typeface="Wingdings" panose="05000000000000000000" pitchFamily="2" charset="2"/>
              <a:buChar char="§"/>
            </a:pPr>
            <a:r>
              <a:rPr lang="en-US" sz="2000" dirty="0"/>
              <a:t>Response time</a:t>
            </a:r>
          </a:p>
          <a:p>
            <a:pPr lvl="1">
              <a:lnSpc>
                <a:spcPct val="200000"/>
              </a:lnSpc>
              <a:buFont typeface="Wingdings" panose="05000000000000000000" pitchFamily="2" charset="2"/>
              <a:buChar char="§"/>
            </a:pPr>
            <a:r>
              <a:rPr lang="en-US" sz="2000" dirty="0"/>
              <a:t>Technician maintenance/troubleshooting time</a:t>
            </a:r>
          </a:p>
          <a:p>
            <a:pPr lvl="1">
              <a:lnSpc>
                <a:spcPct val="200000"/>
              </a:lnSpc>
              <a:buFont typeface="Wingdings" panose="05000000000000000000" pitchFamily="2" charset="2"/>
              <a:buChar char="§"/>
            </a:pPr>
            <a:r>
              <a:rPr lang="en-US" sz="2000" dirty="0"/>
              <a:t>Service part retrieval time (if applicable)</a:t>
            </a:r>
          </a:p>
          <a:p>
            <a:pPr lvl="1">
              <a:lnSpc>
                <a:spcPct val="200000"/>
              </a:lnSpc>
              <a:buFont typeface="Wingdings" panose="05000000000000000000" pitchFamily="2" charset="2"/>
              <a:buChar char="§"/>
            </a:pPr>
            <a:r>
              <a:rPr lang="en-US" sz="2000" dirty="0"/>
              <a:t>Fix/Closeout of service request</a:t>
            </a:r>
          </a:p>
          <a:p>
            <a:pPr lvl="1">
              <a:buFont typeface="Wingdings" panose="05000000000000000000" pitchFamily="2" charset="2"/>
              <a:buChar char="§"/>
            </a:pPr>
            <a:endParaRPr lang="en-US" dirty="0"/>
          </a:p>
        </p:txBody>
      </p:sp>
    </p:spTree>
    <p:extLst>
      <p:ext uri="{BB962C8B-B14F-4D97-AF65-F5344CB8AC3E}">
        <p14:creationId xmlns:p14="http://schemas.microsoft.com/office/powerpoint/2010/main" xmlns="" val="22110418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1">
                    <a:lumMod val="60000"/>
                    <a:lumOff val="40000"/>
                  </a:schemeClr>
                </a:solidFill>
              </a:rPr>
              <a:t>Define Phase </a:t>
            </a:r>
            <a:br>
              <a:rPr lang="en-US" b="1" dirty="0">
                <a:solidFill>
                  <a:schemeClr val="accent1">
                    <a:lumMod val="60000"/>
                    <a:lumOff val="40000"/>
                  </a:schemeClr>
                </a:solidFill>
              </a:rPr>
            </a:br>
            <a:r>
              <a:rPr lang="en-US" dirty="0"/>
              <a:t>Improvement objectives</a:t>
            </a:r>
          </a:p>
        </p:txBody>
      </p:sp>
      <p:sp>
        <p:nvSpPr>
          <p:cNvPr id="3" name="Content Placeholder 2"/>
          <p:cNvSpPr>
            <a:spLocks noGrp="1"/>
          </p:cNvSpPr>
          <p:nvPr>
            <p:ph idx="1"/>
          </p:nvPr>
        </p:nvSpPr>
        <p:spPr/>
        <p:txBody>
          <a:bodyPr>
            <a:normAutofit fontScale="92500" lnSpcReduction="10000"/>
          </a:bodyPr>
          <a:lstStyle/>
          <a:p>
            <a:pPr>
              <a:lnSpc>
                <a:spcPct val="200000"/>
              </a:lnSpc>
              <a:buFont typeface="Wingdings" panose="05000000000000000000" pitchFamily="2" charset="2"/>
              <a:buChar char="§"/>
            </a:pPr>
            <a:r>
              <a:rPr lang="en-US" sz="2400" dirty="0"/>
              <a:t>Preventative maintenance</a:t>
            </a:r>
          </a:p>
          <a:p>
            <a:pPr lvl="1">
              <a:lnSpc>
                <a:spcPct val="200000"/>
              </a:lnSpc>
              <a:buFont typeface="Wingdings" panose="05000000000000000000" pitchFamily="2" charset="2"/>
              <a:buChar char="§"/>
            </a:pPr>
            <a:r>
              <a:rPr lang="en-US" sz="2000" dirty="0"/>
              <a:t>Quality installation</a:t>
            </a:r>
          </a:p>
          <a:p>
            <a:pPr lvl="1">
              <a:lnSpc>
                <a:spcPct val="200000"/>
              </a:lnSpc>
              <a:buFont typeface="Wingdings" panose="05000000000000000000" pitchFamily="2" charset="2"/>
              <a:buChar char="§"/>
            </a:pPr>
            <a:r>
              <a:rPr lang="en-US" sz="2000" dirty="0"/>
              <a:t>Perioral servicing procedures</a:t>
            </a:r>
          </a:p>
          <a:p>
            <a:pPr>
              <a:lnSpc>
                <a:spcPct val="200000"/>
              </a:lnSpc>
              <a:buFont typeface="Wingdings" panose="05000000000000000000" pitchFamily="2" charset="2"/>
              <a:buChar char="§"/>
            </a:pPr>
            <a:r>
              <a:rPr lang="en-US" sz="2400" dirty="0"/>
              <a:t>Reduce service request time </a:t>
            </a:r>
          </a:p>
          <a:p>
            <a:pPr lvl="1">
              <a:lnSpc>
                <a:spcPct val="200000"/>
              </a:lnSpc>
              <a:buFont typeface="Wingdings" panose="05000000000000000000" pitchFamily="2" charset="2"/>
              <a:buChar char="§"/>
            </a:pPr>
            <a:r>
              <a:rPr lang="en-US" sz="2200" dirty="0"/>
              <a:t>Response</a:t>
            </a:r>
          </a:p>
          <a:p>
            <a:pPr lvl="1">
              <a:lnSpc>
                <a:spcPct val="200000"/>
              </a:lnSpc>
              <a:buFont typeface="Wingdings" panose="05000000000000000000" pitchFamily="2" charset="2"/>
              <a:buChar char="§"/>
            </a:pPr>
            <a:r>
              <a:rPr lang="en-US" sz="2200" dirty="0"/>
              <a:t>Maintenance</a:t>
            </a:r>
          </a:p>
        </p:txBody>
      </p:sp>
    </p:spTree>
    <p:extLst>
      <p:ext uri="{BB962C8B-B14F-4D97-AF65-F5344CB8AC3E}">
        <p14:creationId xmlns:p14="http://schemas.microsoft.com/office/powerpoint/2010/main" xmlns="" val="3321826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1">
                    <a:lumMod val="60000"/>
                    <a:lumOff val="40000"/>
                  </a:schemeClr>
                </a:solidFill>
              </a:rPr>
              <a:t>Define Phase </a:t>
            </a:r>
            <a:br>
              <a:rPr lang="en-US" b="1" dirty="0">
                <a:solidFill>
                  <a:schemeClr val="accent1">
                    <a:lumMod val="60000"/>
                    <a:lumOff val="40000"/>
                  </a:schemeClr>
                </a:solidFill>
              </a:rPr>
            </a:br>
            <a:r>
              <a:rPr lang="en-US" dirty="0"/>
              <a:t>Customer needs and feedback</a:t>
            </a:r>
          </a:p>
        </p:txBody>
      </p:sp>
      <p:sp>
        <p:nvSpPr>
          <p:cNvPr id="3" name="Content Placeholder 2"/>
          <p:cNvSpPr>
            <a:spLocks noGrp="1"/>
          </p:cNvSpPr>
          <p:nvPr>
            <p:ph idx="1"/>
          </p:nvPr>
        </p:nvSpPr>
        <p:spPr/>
        <p:txBody>
          <a:bodyPr/>
          <a:lstStyle/>
          <a:p>
            <a:pPr>
              <a:lnSpc>
                <a:spcPct val="200000"/>
              </a:lnSpc>
              <a:buFont typeface="Wingdings" panose="05000000000000000000" pitchFamily="2" charset="2"/>
              <a:buChar char="§"/>
            </a:pPr>
            <a:r>
              <a:rPr lang="en-US" sz="3600" dirty="0"/>
              <a:t>Reliable equipment</a:t>
            </a:r>
          </a:p>
          <a:p>
            <a:pPr>
              <a:lnSpc>
                <a:spcPct val="200000"/>
              </a:lnSpc>
              <a:buFont typeface="Wingdings" panose="05000000000000000000" pitchFamily="2" charset="2"/>
              <a:buChar char="§"/>
            </a:pPr>
            <a:r>
              <a:rPr lang="en-US" sz="3600" dirty="0"/>
              <a:t>Efficient service time</a:t>
            </a:r>
          </a:p>
          <a:p>
            <a:pPr>
              <a:lnSpc>
                <a:spcPct val="200000"/>
              </a:lnSpc>
              <a:buFont typeface="Wingdings" panose="05000000000000000000" pitchFamily="2" charset="2"/>
              <a:buChar char="§"/>
            </a:pPr>
            <a:r>
              <a:rPr lang="en-US" sz="3600" dirty="0"/>
              <a:t>Quality customer service</a:t>
            </a:r>
          </a:p>
          <a:p>
            <a:pPr>
              <a:buFont typeface="Wingdings" panose="05000000000000000000" pitchFamily="2" charset="2"/>
              <a:buChar char="§"/>
            </a:pPr>
            <a:endParaRPr lang="en-US" dirty="0"/>
          </a:p>
          <a:p>
            <a:pPr lvl="1">
              <a:buFont typeface="Wingdings" panose="05000000000000000000" pitchFamily="2" charset="2"/>
              <a:buChar char="§"/>
            </a:pPr>
            <a:endParaRPr lang="en-US" dirty="0"/>
          </a:p>
        </p:txBody>
      </p:sp>
    </p:spTree>
    <p:extLst>
      <p:ext uri="{BB962C8B-B14F-4D97-AF65-F5344CB8AC3E}">
        <p14:creationId xmlns:p14="http://schemas.microsoft.com/office/powerpoint/2010/main" xmlns="" val="17134717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1">
                    <a:lumMod val="60000"/>
                    <a:lumOff val="40000"/>
                  </a:schemeClr>
                </a:solidFill>
              </a:rPr>
              <a:t>Define Phase</a:t>
            </a:r>
            <a:br>
              <a:rPr lang="en-US" b="1" dirty="0">
                <a:solidFill>
                  <a:schemeClr val="accent1">
                    <a:lumMod val="60000"/>
                    <a:lumOff val="40000"/>
                  </a:schemeClr>
                </a:solidFill>
              </a:rPr>
            </a:br>
            <a:r>
              <a:rPr lang="en-US" dirty="0">
                <a:solidFill>
                  <a:schemeClr val="tx1"/>
                </a:solidFill>
              </a:rPr>
              <a:t>Productivity &amp; quality</a:t>
            </a:r>
            <a:endParaRPr lang="en-US" dirty="0"/>
          </a:p>
        </p:txBody>
      </p:sp>
      <p:pic>
        <p:nvPicPr>
          <p:cNvPr id="5" name="Content Placeholder 4">
            <a:extLst>
              <a:ext uri="{FF2B5EF4-FFF2-40B4-BE49-F238E27FC236}">
                <a16:creationId xmlns:a16="http://schemas.microsoft.com/office/drawing/2014/main" xmlns="" id="{BE09C96D-ABC7-478F-BEE0-C188F71D3D60}"/>
              </a:ext>
            </a:extLst>
          </p:cNvPr>
          <p:cNvPicPr>
            <a:picLocks noGrp="1" noChangeAspect="1"/>
          </p:cNvPicPr>
          <p:nvPr>
            <p:ph idx="1"/>
          </p:nvPr>
        </p:nvPicPr>
        <p:blipFill>
          <a:blip r:embed="rId3"/>
          <a:stretch>
            <a:fillRect/>
          </a:stretch>
        </p:blipFill>
        <p:spPr>
          <a:xfrm>
            <a:off x="1295628" y="2072821"/>
            <a:ext cx="3187700" cy="3511550"/>
          </a:xfrm>
        </p:spPr>
      </p:pic>
      <p:pic>
        <p:nvPicPr>
          <p:cNvPr id="7" name="Picture 6">
            <a:extLst>
              <a:ext uri="{FF2B5EF4-FFF2-40B4-BE49-F238E27FC236}">
                <a16:creationId xmlns:a16="http://schemas.microsoft.com/office/drawing/2014/main" xmlns="" id="{9630209B-1040-4669-979D-0509AB0E5517}"/>
              </a:ext>
            </a:extLst>
          </p:cNvPr>
          <p:cNvPicPr>
            <a:picLocks noChangeAspect="1"/>
          </p:cNvPicPr>
          <p:nvPr/>
        </p:nvPicPr>
        <p:blipFill>
          <a:blip r:embed="rId4"/>
          <a:stretch>
            <a:fillRect/>
          </a:stretch>
        </p:blipFill>
        <p:spPr>
          <a:xfrm>
            <a:off x="4947431" y="2302101"/>
            <a:ext cx="5948941" cy="3052989"/>
          </a:xfrm>
          <a:prstGeom prst="rect">
            <a:avLst/>
          </a:prstGeom>
        </p:spPr>
      </p:pic>
    </p:spTree>
    <p:extLst>
      <p:ext uri="{BB962C8B-B14F-4D97-AF65-F5344CB8AC3E}">
        <p14:creationId xmlns:p14="http://schemas.microsoft.com/office/powerpoint/2010/main" xmlns="" val="16222704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1450757"/>
          </a:xfrm>
        </p:spPr>
        <p:txBody>
          <a:bodyPr>
            <a:normAutofit/>
          </a:bodyPr>
          <a:lstStyle/>
          <a:p>
            <a:r>
              <a:rPr lang="en-US" b="1" dirty="0">
                <a:solidFill>
                  <a:schemeClr val="accent1">
                    <a:lumMod val="60000"/>
                    <a:lumOff val="40000"/>
                  </a:schemeClr>
                </a:solidFill>
              </a:rPr>
              <a:t>Define Phase</a:t>
            </a:r>
            <a:r>
              <a:rPr lang="en-US" b="1" dirty="0"/>
              <a:t/>
            </a:r>
            <a:br>
              <a:rPr lang="en-US" b="1" dirty="0"/>
            </a:br>
            <a:r>
              <a:rPr lang="en-US" dirty="0"/>
              <a:t>Problem statement</a:t>
            </a:r>
          </a:p>
        </p:txBody>
      </p:sp>
      <p:graphicFrame>
        <p:nvGraphicFramePr>
          <p:cNvPr id="5" name="Content Placeholder 2">
            <a:extLst>
              <a:ext uri="{FF2B5EF4-FFF2-40B4-BE49-F238E27FC236}">
                <a16:creationId xmlns:a16="http://schemas.microsoft.com/office/drawing/2014/main" xmlns="" id="{ADD71D3C-1D9F-4E2F-A076-424056BE562C}"/>
              </a:ext>
            </a:extLst>
          </p:cNvPr>
          <p:cNvGraphicFramePr>
            <a:graphicFrameLocks noGrp="1"/>
          </p:cNvGraphicFramePr>
          <p:nvPr>
            <p:ph idx="1"/>
            <p:extLst>
              <p:ext uri="{D42A27DB-BD31-4B8C-83A1-F6EECF244321}">
                <p14:modId xmlns:p14="http://schemas.microsoft.com/office/powerpoint/2010/main" xmlns="" val="917599300"/>
              </p:ext>
            </p:extLst>
          </p:nvPr>
        </p:nvGraphicFramePr>
        <p:xfrm>
          <a:off x="1066800" y="2111962"/>
          <a:ext cx="10058400" cy="37860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xmlns="" val="608076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1">
                    <a:lumMod val="60000"/>
                    <a:lumOff val="40000"/>
                  </a:schemeClr>
                </a:solidFill>
              </a:rPr>
              <a:t>Define Phase</a:t>
            </a:r>
            <a:br>
              <a:rPr lang="en-US" b="1" dirty="0">
                <a:solidFill>
                  <a:schemeClr val="accent1">
                    <a:lumMod val="60000"/>
                    <a:lumOff val="40000"/>
                  </a:schemeClr>
                </a:solidFill>
              </a:rPr>
            </a:br>
            <a:r>
              <a:rPr lang="en-US" dirty="0">
                <a:solidFill>
                  <a:schemeClr val="tx1"/>
                </a:solidFill>
              </a:rPr>
              <a:t>Critical-to-quality characteristics</a:t>
            </a:r>
            <a:endParaRPr lang="en-US"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
            </a:pPr>
            <a:r>
              <a:rPr lang="en-US" sz="2200" dirty="0"/>
              <a:t>Reduced downtime of equipment when malfunction occurs</a:t>
            </a:r>
          </a:p>
          <a:p>
            <a:pPr>
              <a:buFont typeface="Wingdings" panose="05000000000000000000" pitchFamily="2" charset="2"/>
              <a:buChar char="§"/>
            </a:pPr>
            <a:endParaRPr lang="en-US" sz="2200" dirty="0"/>
          </a:p>
          <a:p>
            <a:pPr>
              <a:buFont typeface="Wingdings" panose="05000000000000000000" pitchFamily="2" charset="2"/>
              <a:buChar char="§"/>
            </a:pPr>
            <a:r>
              <a:rPr lang="en-US" sz="2200" dirty="0"/>
              <a:t>Ensure equipment is performing within operational requirements</a:t>
            </a:r>
          </a:p>
          <a:p>
            <a:pPr>
              <a:buFont typeface="Wingdings" panose="05000000000000000000" pitchFamily="2" charset="2"/>
              <a:buChar char="§"/>
            </a:pPr>
            <a:endParaRPr lang="en-US" sz="2200" dirty="0"/>
          </a:p>
          <a:p>
            <a:pPr>
              <a:buFont typeface="Wingdings" panose="05000000000000000000" pitchFamily="2" charset="2"/>
              <a:buChar char="§"/>
            </a:pPr>
            <a:r>
              <a:rPr lang="en-US" sz="2200" dirty="0"/>
              <a:t>To promptly receive services from STERIS when a malfunction occurs</a:t>
            </a:r>
          </a:p>
          <a:p>
            <a:pPr>
              <a:buFont typeface="Wingdings" panose="05000000000000000000" pitchFamily="2" charset="2"/>
              <a:buChar char="§"/>
            </a:pPr>
            <a:endParaRPr lang="en-US" sz="2200" dirty="0"/>
          </a:p>
          <a:p>
            <a:pPr>
              <a:buFont typeface="Wingdings" panose="05000000000000000000" pitchFamily="2" charset="2"/>
              <a:buChar char="§"/>
            </a:pPr>
            <a:r>
              <a:rPr lang="en-US" sz="2200" dirty="0"/>
              <a:t>Minimal oversight by the customer of STERIS equipment</a:t>
            </a:r>
          </a:p>
        </p:txBody>
      </p:sp>
    </p:spTree>
    <p:extLst>
      <p:ext uri="{BB962C8B-B14F-4D97-AF65-F5344CB8AC3E}">
        <p14:creationId xmlns:p14="http://schemas.microsoft.com/office/powerpoint/2010/main" xmlns="" val="3065815531"/>
      </p:ext>
    </p:extLst>
  </p:cSld>
  <p:clrMapOvr>
    <a:masterClrMapping/>
  </p:clrMapOvr>
</p:sld>
</file>

<file path=ppt/theme/theme1.xml><?xml version="1.0" encoding="utf-8"?>
<a:theme xmlns:a="http://schemas.openxmlformats.org/drawingml/2006/main" name="Retrospect">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xmlns="" name="Retrospect" id="{5F128B03-DCCA-4EEB-AB3B-CF2899314A46}" vid="{9CC26709-368C-4D72-9060-94E5B3FF3C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726</TotalTime>
  <Words>2109</Words>
  <Application>Microsoft Office PowerPoint</Application>
  <PresentationFormat>Custom</PresentationFormat>
  <Paragraphs>144</Paragraphs>
  <Slides>14</Slides>
  <Notes>11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Retrospect</vt:lpstr>
      <vt:lpstr>Steris Six Sigma Quality Improvement</vt:lpstr>
      <vt:lpstr>Overview</vt:lpstr>
      <vt:lpstr>Define Phase Customers &amp; Priorities</vt:lpstr>
      <vt:lpstr>Define Phase   Project analysis</vt:lpstr>
      <vt:lpstr>Define Phase  Improvement objectives</vt:lpstr>
      <vt:lpstr>Define Phase  Customer needs and feedback</vt:lpstr>
      <vt:lpstr>Define Phase Productivity &amp; quality</vt:lpstr>
      <vt:lpstr>Define Phase Problem statement</vt:lpstr>
      <vt:lpstr>Define Phase Critical-to-quality characteristics</vt:lpstr>
      <vt:lpstr>Measure Phase Metrics</vt:lpstr>
      <vt:lpstr>Measure Phase Key internal processes</vt:lpstr>
      <vt:lpstr>Measure Phase Current defects</vt:lpstr>
      <vt:lpstr>QUESTIONS?</vt:lpstr>
      <vt:lpstr>References</vt:lpstr>
    </vt:vector>
  </TitlesOfParts>
  <Company>U.S. Department of Defense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Charles Van Hofwegen</dc:creator>
  <cp:lastModifiedBy>Windows User</cp:lastModifiedBy>
  <cp:revision>44</cp:revision>
  <dcterms:created xsi:type="dcterms:W3CDTF">2018-05-09T15:15:25Z</dcterms:created>
  <dcterms:modified xsi:type="dcterms:W3CDTF">2022-04-06T14:10:37Z</dcterms:modified>
</cp:coreProperties>
</file>