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2"/>
  </p:notesMasterIdLst>
  <p:handoutMasterIdLst>
    <p:handoutMasterId r:id="rId23"/>
  </p:handoutMasterIdLst>
  <p:sldIdLst>
    <p:sldId id="258" r:id="rId2"/>
    <p:sldId id="439" r:id="rId3"/>
    <p:sldId id="440" r:id="rId4"/>
    <p:sldId id="441" r:id="rId5"/>
    <p:sldId id="457" r:id="rId6"/>
    <p:sldId id="443" r:id="rId7"/>
    <p:sldId id="444" r:id="rId8"/>
    <p:sldId id="445" r:id="rId9"/>
    <p:sldId id="446" r:id="rId10"/>
    <p:sldId id="447" r:id="rId11"/>
    <p:sldId id="448" r:id="rId12"/>
    <p:sldId id="449" r:id="rId13"/>
    <p:sldId id="450" r:id="rId14"/>
    <p:sldId id="451" r:id="rId15"/>
    <p:sldId id="452" r:id="rId16"/>
    <p:sldId id="454" r:id="rId17"/>
    <p:sldId id="455" r:id="rId18"/>
    <p:sldId id="453" r:id="rId19"/>
    <p:sldId id="458" r:id="rId20"/>
    <p:sldId id="456" r:id="rId21"/>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charset="0"/>
        <a:ea typeface="ＭＳ Ｐゴシック" charset="-128"/>
        <a:cs typeface="+mn-cs"/>
      </a:defRPr>
    </a:lvl1pPr>
    <a:lvl2pPr marL="457200" algn="ctr" rtl="0" eaLnBrk="0" fontAlgn="base" hangingPunct="0">
      <a:spcBef>
        <a:spcPct val="0"/>
      </a:spcBef>
      <a:spcAft>
        <a:spcPct val="0"/>
      </a:spcAft>
      <a:defRPr sz="2400" b="1" kern="1200">
        <a:solidFill>
          <a:schemeClr val="tx1"/>
        </a:solidFill>
        <a:latin typeface="Times" charset="0"/>
        <a:ea typeface="ＭＳ Ｐゴシック" charset="-128"/>
        <a:cs typeface="+mn-cs"/>
      </a:defRPr>
    </a:lvl2pPr>
    <a:lvl3pPr marL="914400" algn="ctr" rtl="0" eaLnBrk="0" fontAlgn="base" hangingPunct="0">
      <a:spcBef>
        <a:spcPct val="0"/>
      </a:spcBef>
      <a:spcAft>
        <a:spcPct val="0"/>
      </a:spcAft>
      <a:defRPr sz="2400" b="1" kern="1200">
        <a:solidFill>
          <a:schemeClr val="tx1"/>
        </a:solidFill>
        <a:latin typeface="Times" charset="0"/>
        <a:ea typeface="ＭＳ Ｐゴシック" charset="-128"/>
        <a:cs typeface="+mn-cs"/>
      </a:defRPr>
    </a:lvl3pPr>
    <a:lvl4pPr marL="1371600" algn="ctr" rtl="0" eaLnBrk="0" fontAlgn="base" hangingPunct="0">
      <a:spcBef>
        <a:spcPct val="0"/>
      </a:spcBef>
      <a:spcAft>
        <a:spcPct val="0"/>
      </a:spcAft>
      <a:defRPr sz="2400" b="1" kern="1200">
        <a:solidFill>
          <a:schemeClr val="tx1"/>
        </a:solidFill>
        <a:latin typeface="Times" charset="0"/>
        <a:ea typeface="ＭＳ Ｐゴシック" charset="-128"/>
        <a:cs typeface="+mn-cs"/>
      </a:defRPr>
    </a:lvl4pPr>
    <a:lvl5pPr marL="1828800" algn="ctr" rtl="0" eaLnBrk="0" fontAlgn="base" hangingPunct="0">
      <a:spcBef>
        <a:spcPct val="0"/>
      </a:spcBef>
      <a:spcAft>
        <a:spcPct val="0"/>
      </a:spcAft>
      <a:defRPr sz="2400" b="1" kern="1200">
        <a:solidFill>
          <a:schemeClr val="tx1"/>
        </a:solidFill>
        <a:latin typeface="Times" charset="0"/>
        <a:ea typeface="ＭＳ Ｐゴシック" charset="-128"/>
        <a:cs typeface="+mn-cs"/>
      </a:defRPr>
    </a:lvl5pPr>
    <a:lvl6pPr marL="2286000" algn="l" defTabSz="914400" rtl="0" eaLnBrk="1" latinLnBrk="0" hangingPunct="1">
      <a:defRPr sz="2400" b="1" kern="1200">
        <a:solidFill>
          <a:schemeClr val="tx1"/>
        </a:solidFill>
        <a:latin typeface="Times" charset="0"/>
        <a:ea typeface="ＭＳ Ｐゴシック" charset="-128"/>
        <a:cs typeface="+mn-cs"/>
      </a:defRPr>
    </a:lvl6pPr>
    <a:lvl7pPr marL="2743200" algn="l" defTabSz="914400" rtl="0" eaLnBrk="1" latinLnBrk="0" hangingPunct="1">
      <a:defRPr sz="2400" b="1" kern="1200">
        <a:solidFill>
          <a:schemeClr val="tx1"/>
        </a:solidFill>
        <a:latin typeface="Times" charset="0"/>
        <a:ea typeface="ＭＳ Ｐゴシック" charset="-128"/>
        <a:cs typeface="+mn-cs"/>
      </a:defRPr>
    </a:lvl7pPr>
    <a:lvl8pPr marL="3200400" algn="l" defTabSz="914400" rtl="0" eaLnBrk="1" latinLnBrk="0" hangingPunct="1">
      <a:defRPr sz="2400" b="1" kern="1200">
        <a:solidFill>
          <a:schemeClr val="tx1"/>
        </a:solidFill>
        <a:latin typeface="Times" charset="0"/>
        <a:ea typeface="ＭＳ Ｐゴシック" charset="-128"/>
        <a:cs typeface="+mn-cs"/>
      </a:defRPr>
    </a:lvl8pPr>
    <a:lvl9pPr marL="3657600" algn="l" defTabSz="914400" rtl="0" eaLnBrk="1" latinLnBrk="0" hangingPunct="1">
      <a:defRPr sz="2400" b="1" kern="1200">
        <a:solidFill>
          <a:schemeClr val="tx1"/>
        </a:solidFill>
        <a:latin typeface="Times"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5040"/>
    <a:srgbClr val="FFFFFF"/>
    <a:srgbClr val="FD697B"/>
    <a:srgbClr val="FC3C53"/>
    <a:srgbClr val="C9031B"/>
    <a:srgbClr val="F43C52"/>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53405" autoAdjust="0"/>
  </p:normalViewPr>
  <p:slideViewPr>
    <p:cSldViewPr>
      <p:cViewPr>
        <p:scale>
          <a:sx n="100" d="100"/>
          <a:sy n="100" d="100"/>
        </p:scale>
        <p:origin x="-600" y="-78"/>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20" d="100"/>
          <a:sy n="120" d="100"/>
        </p:scale>
        <p:origin x="-1568" y="-10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p>
        </p:txBody>
      </p:sp>
      <p:sp>
        <p:nvSpPr>
          <p:cNvPr id="61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61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p>
        </p:txBody>
      </p:sp>
      <p:sp>
        <p:nvSpPr>
          <p:cNvPr id="61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23BED911-DAFB-4366-BF3F-2B3F0A09BA3E}" type="slidenum">
              <a:rPr lang="en-US"/>
              <a:pPr/>
              <a:t>‹#›</a:t>
            </a:fld>
            <a:endParaRPr lang="en-US"/>
          </a:p>
        </p:txBody>
      </p:sp>
    </p:spTree>
    <p:extLst>
      <p:ext uri="{BB962C8B-B14F-4D97-AF65-F5344CB8AC3E}">
        <p14:creationId xmlns:p14="http://schemas.microsoft.com/office/powerpoint/2010/main" xmlns="" val="1215349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44434CC6-149D-4FAF-80FA-18CB59BDCAA6}" type="slidenum">
              <a:rPr lang="en-US"/>
              <a:pPr/>
              <a:t>‹#›</a:t>
            </a:fld>
            <a:endParaRPr lang="en-US"/>
          </a:p>
        </p:txBody>
      </p:sp>
    </p:spTree>
    <p:extLst>
      <p:ext uri="{BB962C8B-B14F-4D97-AF65-F5344CB8AC3E}">
        <p14:creationId xmlns:p14="http://schemas.microsoft.com/office/powerpoint/2010/main" xmlns="" val="37543166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ＭＳ Ｐゴシック" pitchFamily="100" charset="-128"/>
      </a:defRPr>
    </a:lvl1pPr>
    <a:lvl2pPr marL="4572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mf.org/external/np/exr/ib/2000/041200.htm"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7B2B2C2C-82A6-4A08-A2BD-13A3493A10EA}" type="slidenum">
              <a:rPr lang="en-US"/>
              <a:pPr/>
              <a:t>1</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endParaRPr lang="en-US" smtClean="0">
              <a:latin typeface="Times" charset="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 here are some ideas</a:t>
            </a:r>
            <a:r>
              <a:rPr lang="en-US" baseline="0" dirty="0" smtClean="0"/>
              <a:t> of possible ideas.</a:t>
            </a:r>
          </a:p>
          <a:p>
            <a:r>
              <a:rPr lang="en-US" baseline="0" dirty="0" smtClean="0"/>
              <a:t>One interesting thing, I think, is that some things can be seen as positive or negative depending on where we are.</a:t>
            </a: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What are some </a:t>
            </a:r>
            <a:r>
              <a:rPr lang="en-US" sz="1200" b="1" i="1" kern="1200" dirty="0" smtClean="0">
                <a:solidFill>
                  <a:schemeClr val="tx1"/>
                </a:solidFill>
                <a:effectLst/>
                <a:latin typeface="Times" pitchFamily="-110" charset="0"/>
                <a:ea typeface="ＭＳ Ｐゴシック" pitchFamily="-110" charset="-128"/>
                <a:cs typeface="ＭＳ Ｐゴシック" pitchFamily="100" charset="-128"/>
              </a:rPr>
              <a:t>positive</a:t>
            </a:r>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effects of globalization?</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Globalization has many benefits</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The American literature sees globalization as  “increased freedom” because when international borders are open, people are free to travel and migrate to other countries, visit the countries they want, invest their money where they believe they will get the most benefits, experience new cultures and new ideas.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Consumers can enjoy more diverse goods and services.</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Businesses can lower their cost by relocating parts of their business, buying raw materials  abroad and hiring workers from other countries. This generates lower prices that are enjoyed by the consumers, and competition</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Developing countries benefit when they can export their goods and when MNC provide jobs in their country.</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Globalization provides better access to medicine, information, education and technology. </a:t>
            </a:r>
            <a:r>
              <a:rPr lang="en-US" sz="1200" kern="1200" dirty="0" smtClean="0">
                <a:solidFill>
                  <a:schemeClr val="tx1"/>
                </a:solidFill>
                <a:effectLst/>
                <a:latin typeface="Times" pitchFamily="-110" charset="0"/>
                <a:ea typeface="ＭＳ Ｐゴシック" pitchFamily="-110" charset="-128"/>
                <a:cs typeface="ＭＳ Ｐゴシック" pitchFamily="100" charset="-128"/>
                <a:sym typeface="Wingdings"/>
              </a:rPr>
              <a:t></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Because of all this many </a:t>
            </a:r>
            <a:r>
              <a:rPr lang="en-US" sz="1200" u="sng" kern="1200" dirty="0" smtClean="0">
                <a:solidFill>
                  <a:schemeClr val="tx1"/>
                </a:solidFill>
                <a:effectLst/>
                <a:latin typeface="Times" pitchFamily="-110" charset="0"/>
                <a:ea typeface="ＭＳ Ｐゴシック" pitchFamily="-110" charset="-128"/>
                <a:cs typeface="ＭＳ Ｐゴシック" pitchFamily="100" charset="-128"/>
              </a:rPr>
              <a:t>people live longer and with a higher standard of living</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What are some </a:t>
            </a:r>
            <a:r>
              <a:rPr lang="en-US" sz="1200" b="1" i="1" kern="1200" dirty="0" smtClean="0">
                <a:solidFill>
                  <a:schemeClr val="tx1"/>
                </a:solidFill>
                <a:effectLst/>
                <a:latin typeface="Times" pitchFamily="-110" charset="0"/>
                <a:ea typeface="ＭＳ Ｐゴシック" pitchFamily="-110" charset="-128"/>
                <a:cs typeface="ＭＳ Ｐゴシック" pitchFamily="100" charset="-128"/>
              </a:rPr>
              <a:t>negativ</a:t>
            </a:r>
            <a:r>
              <a:rPr lang="en-US" sz="1200" i="1" kern="1200" dirty="0" smtClean="0">
                <a:solidFill>
                  <a:schemeClr val="tx1"/>
                </a:solidFill>
                <a:effectLst/>
                <a:latin typeface="Times" pitchFamily="-110" charset="0"/>
                <a:ea typeface="ＭＳ Ｐゴシック" pitchFamily="-110" charset="-128"/>
                <a:cs typeface="ＭＳ Ｐゴシック" pitchFamily="100" charset="-128"/>
              </a:rPr>
              <a:t>e effects of globalization??</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You may be aware that in recent years there have been large demonstrations against globalization in Seattle, Prague, Washington and other cities. There are many reasons why people are upset some of them are</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Some have lost their jobs due to foreign competition</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Other blame globalization for  environmental damage thought the world (this happens as a result of increased industrialization)</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Open borders lead to more terrorism, illegal drug sales and spread of diseases such as AIDS</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Globalization leads to less cultural diversity as Western ideas and values spread around the world.</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Industrialized countries receive more benefits from globalizations than low income countries.</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Globalization has not lead to the elimination of world poverty</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Globalization has not lead to more stability in developing countries, as evidence by financial crisis in Asia and Latin America in the 80s and 90s.</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Increases inequality within and between nations</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Threatens employment and living standards and thwarts social progress.</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The recent financial crisis in emerging markets in the 1990s has made clear that opportunities of globalization do not come without risks. There are risks arising from volatile capital movements and the risk of social economic and environmental degradation created by poverty.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Who can tell me where were crisis in the last 20 years and how has globalization affected that?</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In </a:t>
            </a:r>
            <a:r>
              <a:rPr lang="es-ES" dirty="0" err="1" smtClean="0"/>
              <a:t>order</a:t>
            </a:r>
            <a:r>
              <a:rPr lang="es-ES" dirty="0" smtClean="0"/>
              <a:t> </a:t>
            </a:r>
            <a:r>
              <a:rPr lang="es-ES" dirty="0" err="1" smtClean="0"/>
              <a:t>to</a:t>
            </a:r>
            <a:r>
              <a:rPr lang="es-ES" dirty="0" smtClean="0"/>
              <a:t> </a:t>
            </a:r>
            <a:r>
              <a:rPr lang="es-ES" dirty="0" err="1" smtClean="0"/>
              <a:t>answer</a:t>
            </a:r>
            <a:r>
              <a:rPr lang="es-ES" dirty="0" smtClean="0"/>
              <a:t> </a:t>
            </a:r>
            <a:r>
              <a:rPr lang="es-ES" dirty="0" err="1" smtClean="0"/>
              <a:t>this</a:t>
            </a:r>
            <a:r>
              <a:rPr lang="es-ES" dirty="0" smtClean="0"/>
              <a:t> </a:t>
            </a:r>
            <a:r>
              <a:rPr lang="es-ES" dirty="0" err="1" smtClean="0"/>
              <a:t>question</a:t>
            </a:r>
            <a:r>
              <a:rPr lang="es-ES" dirty="0" smtClean="0"/>
              <a:t>, revise</a:t>
            </a:r>
            <a:r>
              <a:rPr lang="es-ES" baseline="0" dirty="0" smtClean="0"/>
              <a:t> </a:t>
            </a:r>
            <a:r>
              <a:rPr lang="es-ES" baseline="0" dirty="0" err="1" smtClean="0"/>
              <a:t>the</a:t>
            </a:r>
            <a:r>
              <a:rPr lang="es-ES" baseline="0" dirty="0" smtClean="0"/>
              <a:t> </a:t>
            </a:r>
            <a:r>
              <a:rPr lang="es-ES" baseline="0" dirty="0" err="1" smtClean="0"/>
              <a:t>Naim</a:t>
            </a:r>
            <a:r>
              <a:rPr lang="es-ES" baseline="0" dirty="0" smtClean="0"/>
              <a:t> </a:t>
            </a:r>
            <a:r>
              <a:rPr lang="es-ES" baseline="0" dirty="0" err="1" smtClean="0"/>
              <a:t>reading</a:t>
            </a:r>
            <a:r>
              <a:rPr lang="es-ES" baseline="0" dirty="0" smtClean="0"/>
              <a:t> </a:t>
            </a:r>
            <a:r>
              <a:rPr lang="es-ES" baseline="0" dirty="0" err="1" smtClean="0"/>
              <a:t>for</a:t>
            </a:r>
            <a:r>
              <a:rPr lang="es-ES" baseline="0" dirty="0" smtClean="0"/>
              <a:t> </a:t>
            </a:r>
            <a:r>
              <a:rPr lang="es-ES" baseline="0" dirty="0" err="1" smtClean="0"/>
              <a:t>this</a:t>
            </a:r>
            <a:r>
              <a:rPr lang="es-ES" baseline="0" dirty="0" smtClean="0"/>
              <a:t> </a:t>
            </a:r>
            <a:r>
              <a:rPr lang="es-ES" baseline="0" dirty="0" err="1" smtClean="0"/>
              <a:t>week</a:t>
            </a:r>
            <a:endParaRPr lang="es-ES" dirty="0"/>
          </a:p>
        </p:txBody>
      </p:sp>
      <p:sp>
        <p:nvSpPr>
          <p:cNvPr id="4" name="Marcador de número de diapositiva 3"/>
          <p:cNvSpPr>
            <a:spLocks noGrp="1"/>
          </p:cNvSpPr>
          <p:nvPr>
            <p:ph type="sldNum" sz="quarter" idx="10"/>
          </p:nvPr>
        </p:nvSpPr>
        <p:spPr/>
        <p:txBody>
          <a:bodyPr/>
          <a:lstStyle/>
          <a:p>
            <a:fld id="{44434CC6-149D-4FAF-80FA-18CB59BDCAA6}" type="slidenum">
              <a:rPr lang="en-US" smtClean="0"/>
              <a:pPr/>
              <a:t>12</a:t>
            </a:fld>
            <a:endParaRPr lang="en-US"/>
          </a:p>
        </p:txBody>
      </p:sp>
    </p:spTree>
    <p:extLst>
      <p:ext uri="{BB962C8B-B14F-4D97-AF65-F5344CB8AC3E}">
        <p14:creationId xmlns:p14="http://schemas.microsoft.com/office/powerpoint/2010/main" xmlns="" val="2002489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have read this text in the reader. What do you think about it? Feel free to discuss in the discussion</a:t>
            </a:r>
          </a:p>
          <a:p>
            <a:r>
              <a:rPr lang="en-US" baseline="0" dirty="0" smtClean="0"/>
              <a:t>Do you see any other issues?</a:t>
            </a:r>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 bit of</a:t>
            </a:r>
            <a:r>
              <a:rPr lang="en-US" baseline="0" dirty="0" smtClean="0"/>
              <a:t> economics… don’t hate me!</a:t>
            </a:r>
          </a:p>
          <a:p>
            <a:r>
              <a:rPr lang="en-US" baseline="0" dirty="0" smtClean="0"/>
              <a:t>But I want to present the point of view of economics and political scientists</a:t>
            </a:r>
          </a:p>
          <a:p>
            <a:r>
              <a:rPr lang="en-US" baseline="0" dirty="0" smtClean="0"/>
              <a:t>Why do we trade?</a:t>
            </a:r>
          </a:p>
          <a:p>
            <a:r>
              <a:rPr lang="en-US" baseline="0" dirty="0" smtClean="0"/>
              <a:t>According to economists, we are ALL better off if we trade</a:t>
            </a:r>
          </a:p>
          <a:p>
            <a:r>
              <a:rPr lang="en-US" baseline="0" dirty="0" smtClean="0"/>
              <a:t>This idea goes back to David Ricardo, an English Economists. He argued (and demonstrated mathematically, and I am happy to share this with you) that if countries SPECIALIZE in what they do best, and trade (as opposed to try to manufacture everything they need, grow their own food, make their own cars, etc </a:t>
            </a:r>
            <a:r>
              <a:rPr lang="en-US" baseline="0" dirty="0" err="1" smtClean="0"/>
              <a:t>etc</a:t>
            </a:r>
            <a:r>
              <a:rPr lang="en-US" baseline="0" dirty="0" smtClean="0"/>
              <a:t> </a:t>
            </a:r>
            <a:r>
              <a:rPr lang="en-US" baseline="0" dirty="0" err="1" smtClean="0"/>
              <a:t>etc</a:t>
            </a:r>
            <a:r>
              <a:rPr lang="en-US" baseline="0" dirty="0" smtClean="0"/>
              <a:t>) ALL countries will be better off.</a:t>
            </a:r>
          </a:p>
          <a:p>
            <a:endParaRPr lang="en-US" dirty="0" smtClean="0"/>
          </a:p>
          <a:p>
            <a:r>
              <a:rPr lang="en-US" dirty="0" smtClean="0"/>
              <a:t>For an economist, when courtiers</a:t>
            </a:r>
            <a:r>
              <a:rPr lang="en-US" baseline="0" dirty="0" smtClean="0"/>
              <a:t> close their borders and try to manufacture things on their own, it is not  a good idea. It is not efficient, and it is not conductive to growth. Think of the countries that you know that close their borders and are not willing to trade with the rest of the world. Are those the most advanced/developed countries in the world? Can people enjoy the most freedom in those countries?</a:t>
            </a:r>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When people trade, how do both sides benefit?</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All countries have scare resource and cannot provide everything that everyone needs and wants. So in order to benefit form trade, countries specialize in producing products where they have a comparative advantage. This means that instead of producing everything for themselves, they specialize in producing goods that they can make at a lower opportunity cost than their trading partners.</a:t>
            </a:r>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What do we produce in the US better than in other countries?</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Even if a country made everything more efficiently than another country, the two countries could trade based on differences in opportunity cots.</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This can be proved mathematically, and you will do that when you take some macro or trade class, we are not going to do it. But contact me if you want me to go over it.</a:t>
            </a: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endParaRPr lang="es-ES" dirty="0"/>
          </a:p>
        </p:txBody>
      </p:sp>
      <p:sp>
        <p:nvSpPr>
          <p:cNvPr id="4" name="Marcador de número de diapositiva 3"/>
          <p:cNvSpPr>
            <a:spLocks noGrp="1"/>
          </p:cNvSpPr>
          <p:nvPr>
            <p:ph type="sldNum" sz="quarter" idx="10"/>
          </p:nvPr>
        </p:nvSpPr>
        <p:spPr/>
        <p:txBody>
          <a:bodyPr/>
          <a:lstStyle/>
          <a:p>
            <a:fld id="{44434CC6-149D-4FAF-80FA-18CB59BDCAA6}" type="slidenum">
              <a:rPr lang="en-US" smtClean="0"/>
              <a:pPr/>
              <a:t>15</a:t>
            </a:fld>
            <a:endParaRPr lang="en-US"/>
          </a:p>
        </p:txBody>
      </p:sp>
    </p:spTree>
    <p:extLst>
      <p:ext uri="{BB962C8B-B14F-4D97-AF65-F5344CB8AC3E}">
        <p14:creationId xmlns:p14="http://schemas.microsoft.com/office/powerpoint/2010/main" xmlns="" val="420571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a:t>
            </a:r>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Think</a:t>
            </a:r>
            <a:r>
              <a:rPr lang="en-US" baseline="0" dirty="0" smtClean="0"/>
              <a:t> of North Korea. </a:t>
            </a:r>
          </a:p>
          <a:p>
            <a:r>
              <a:rPr lang="en-US" baseline="0" dirty="0" smtClean="0"/>
              <a:t>They are not willing to part of the world in many senses. This is a country that is not efficient, where products are expensive for what they are, where people have very little to choose from, where people enjoy less rights and freedoms than we do.</a:t>
            </a:r>
          </a:p>
          <a:p>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the point of view of political scientists.</a:t>
            </a:r>
          </a:p>
          <a:p>
            <a:r>
              <a:rPr lang="en-US" dirty="0" smtClean="0"/>
              <a:t>We</a:t>
            </a:r>
            <a:r>
              <a:rPr lang="en-US" baseline="0" dirty="0" smtClean="0"/>
              <a:t> as countries, as they become more and more and more reliant on one another, they have less and less and less incentives to fight one another.</a:t>
            </a:r>
          </a:p>
          <a:p>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Does Globalization Increase poverty and inequality?</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During the 20th century, global average per capita income rose strongly, but with considerable variation among countries. It is clear that the income gap between rich and poor countries has been widening for many decades. The most recent </a:t>
            </a:r>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World Economic Outlook</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studies 42 countries (representing almost 90 percent of world population) for which data are available for the entire 20</a:t>
            </a:r>
            <a:r>
              <a:rPr lang="en-US" sz="1200" kern="1200" baseline="30000" dirty="0" smtClean="0">
                <a:solidFill>
                  <a:schemeClr val="tx1"/>
                </a:solidFill>
                <a:effectLst/>
                <a:latin typeface="Times" pitchFamily="-110" charset="0"/>
                <a:ea typeface="ＭＳ Ｐゴシック" pitchFamily="-110" charset="-128"/>
                <a:cs typeface="ＭＳ Ｐゴシック" pitchFamily="100" charset="-128"/>
              </a:rPr>
              <a:t>th</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century. It reaches the conclusion that output per capita has risen appreciably but that the distribution of income among countries has become more unequal than at the beginning of the century.</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But incomes do not tell the whole story; broader measures of welfare that take account of social conditions show that poorer countries have made considerable progress. For instance, some low-income countries, e.g. Sri Lanka, have quite impressive social indicators. One recent paper</a:t>
            </a:r>
            <a:r>
              <a:rPr lang="en-US" sz="1200" kern="1200" baseline="30000" dirty="0" smtClean="0">
                <a:solidFill>
                  <a:schemeClr val="tx1"/>
                </a:solidFill>
                <a:effectLst/>
                <a:latin typeface="Times" pitchFamily="-110" charset="0"/>
                <a:ea typeface="ＭＳ Ｐゴシック" pitchFamily="-110" charset="-128"/>
                <a:cs typeface="ＭＳ Ｐゴシック" pitchFamily="100" charset="-128"/>
              </a:rPr>
              <a:t> </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finds that if countries are compared using the UN’s Human Development Indicators (HDI), which take education and life expectancy into account, then the picture that emerges is quite different from that suggested by the income data alone.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What can poor countries do to improve their economy?</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Macroeconomic stability to create the right conditions for investment and saving;</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Outward oriented policies to promote efficiency through increased trade and investment;</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Structural reform to encourage domestic competition;</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Strong institutions and an effective government to foster good governance;</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Education, training, and research and development to promote productivity;</a:t>
            </a:r>
          </a:p>
          <a:p>
            <a:pPr lvl="0"/>
            <a:r>
              <a:rPr lang="en-US" sz="1200" kern="1200" dirty="0" smtClean="0">
                <a:solidFill>
                  <a:schemeClr val="tx1"/>
                </a:solidFill>
                <a:effectLst/>
                <a:latin typeface="Times" pitchFamily="-110" charset="0"/>
                <a:ea typeface="ＭＳ Ｐゴシック" pitchFamily="-110" charset="-128"/>
                <a:cs typeface="ＭＳ Ｐゴシック" pitchFamily="100" charset="-128"/>
              </a:rPr>
              <a:t>External debt management to ensure adequate resources for sustainable development.</a:t>
            </a:r>
          </a:p>
          <a:p>
            <a:endParaRPr lang="es-ES" dirty="0"/>
          </a:p>
        </p:txBody>
      </p:sp>
      <p:sp>
        <p:nvSpPr>
          <p:cNvPr id="4" name="Marcador de número de diapositiva 3"/>
          <p:cNvSpPr>
            <a:spLocks noGrp="1"/>
          </p:cNvSpPr>
          <p:nvPr>
            <p:ph type="sldNum" sz="quarter" idx="10"/>
          </p:nvPr>
        </p:nvSpPr>
        <p:spPr/>
        <p:txBody>
          <a:bodyPr/>
          <a:lstStyle/>
          <a:p>
            <a:fld id="{44434CC6-149D-4FAF-80FA-18CB59BDCAA6}" type="slidenum">
              <a:rPr lang="en-US" smtClean="0"/>
              <a:pPr/>
              <a:t>19</a:t>
            </a:fld>
            <a:endParaRPr lang="en-US"/>
          </a:p>
        </p:txBody>
      </p:sp>
    </p:spTree>
    <p:extLst>
      <p:ext uri="{BB962C8B-B14F-4D97-AF65-F5344CB8AC3E}">
        <p14:creationId xmlns:p14="http://schemas.microsoft.com/office/powerpoint/2010/main" xmlns="" val="1795092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a:t>
            </a:r>
            <a:r>
              <a:rPr lang="en-US" baseline="0" dirty="0" smtClean="0"/>
              <a:t> is the future of globalization? Do you see the world changing and closing its borders, and making it more complicated for their citizens and goods to move around? You might argue that that might help us to fight against terrorism and there will be less spreads of diseases … or you can say that that is unlikely to happen as the Internet is here to stay.</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What is the future of globalization?</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It is hard to imagine a world without globalization. That would be a world with no imports, no travel, no immigration, no working abroad, and no studying abroad, no investing in other countries.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Globalization experiences setbacks in the first half of the century from the world wars and worldwide depression and the spread of communism.</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Some people think that the </a:t>
            </a:r>
            <a:r>
              <a:rPr lang="en-US" sz="1200" u="sng" kern="1200" dirty="0" smtClean="0">
                <a:solidFill>
                  <a:schemeClr val="tx1"/>
                </a:solidFill>
                <a:effectLst/>
                <a:latin typeface="Times" pitchFamily="-110" charset="0"/>
                <a:ea typeface="ＭＳ Ｐゴシック" pitchFamily="-110" charset="-128"/>
                <a:cs typeface="ＭＳ Ｐゴシック" pitchFamily="100" charset="-128"/>
              </a:rPr>
              <a:t>growth of terrorism</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may cause countries to be less open in the future</a:t>
            </a:r>
          </a:p>
          <a:p>
            <a:r>
              <a:rPr lang="en-US" sz="1200" kern="1200" smtClean="0">
                <a:solidFill>
                  <a:schemeClr val="tx1"/>
                </a:solidFill>
                <a:effectLst/>
                <a:latin typeface="Times" pitchFamily="-110" charset="0"/>
                <a:ea typeface="ＭＳ Ｐゴシック" pitchFamily="-110" charset="-128"/>
                <a:cs typeface="ＭＳ Ｐゴシック" pitchFamily="100" charset="-128"/>
              </a:rPr>
              <a:t>It is believed that globalization is here to stay as the benefits if it as strong and widespread and international organizations such as the IMF , WTO and the World Bank encourage its spread.</a:t>
            </a:r>
          </a:p>
          <a:p>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a:t>
            </a:r>
          </a:p>
          <a:p>
            <a:r>
              <a:rPr lang="en-US" dirty="0" smtClean="0"/>
              <a:t>This</a:t>
            </a:r>
            <a:r>
              <a:rPr lang="en-US" baseline="0" dirty="0" smtClean="0"/>
              <a:t> week we will be talking about Globalization. It is hard to ignore this concept when we talk about International Relations.</a:t>
            </a:r>
          </a:p>
          <a:p>
            <a:r>
              <a:rPr lang="en-US" baseline="0" dirty="0" smtClean="0"/>
              <a:t>While this is a concept that can be discussed from many different perspectives but we will focus on how it affects IR.</a:t>
            </a:r>
          </a:p>
          <a:p>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like this video. It is made by an</a:t>
            </a:r>
            <a:r>
              <a:rPr lang="en-US" baseline="0" dirty="0" smtClean="0"/>
              <a:t> statistician.  Don’t be afraid of that, he is quite a character.</a:t>
            </a:r>
          </a:p>
          <a:p>
            <a:r>
              <a:rPr lang="en-US" baseline="0" dirty="0" smtClean="0"/>
              <a:t>His mission is to make statistics fun for everyone, and I think that he does it. His videos are clear and easy to follow. He will show you here much we grew in the world in the last 200 years. </a:t>
            </a:r>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The term globalization can mean different things for other people than how we use it in the US.  People in developing countries can use the term referring to the dominance and influence of he US in the world economy</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International organizations such as the International Monetary Fund, the World Bank and the World Trade Organization work to promote globalizations benefits and address its risks in the world’s economies.</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Reasoning behind this </a:t>
            </a:r>
            <a:r>
              <a:rPr lang="en-US" sz="1200" kern="1200" dirty="0" smtClean="0">
                <a:solidFill>
                  <a:schemeClr val="tx1"/>
                </a:solidFill>
                <a:effectLst/>
                <a:latin typeface="Times" pitchFamily="-110" charset="0"/>
                <a:ea typeface="ＭＳ Ｐゴシック" pitchFamily="-110" charset="-128"/>
                <a:cs typeface="ＭＳ Ｐゴシック" pitchFamily="100" charset="-128"/>
                <a:sym typeface="Wingdings"/>
              </a:rPr>
              <a:t></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economist believes that free trade, which is a major component of globalization results in gains and looses for people and countries. We are going to talk later about who loses in a globalized world, but the idea that economist have is that the gains outweigh the loses.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The idea behind all of this is that when people or countries specialize in the production of products where they have a comparative advantage. </a:t>
            </a:r>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What is a comparative advantage? </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“In a liberal international economy, countries should specialize in what they produce most efficiently and /or at lowest cost compared to other countries.” When individuals or countries decide to specialize in what they can produce at the lowest cost and then trade with others, both production and consumption increase. Competition among sellers lowers costs and process, and encourages produced to produce more of what consumers are willing and able to buy. Competition among buyers increases prices and allocates goods and services to those people who are willing and able to pay the most for them.</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Has globalization affects you?</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What clothes are you wearing from other countries?</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Where is your families car or appliances or your </a:t>
            </a:r>
            <a:r>
              <a:rPr lang="en-US" sz="1200" i="1" kern="1200" dirty="0" err="1" smtClean="0">
                <a:solidFill>
                  <a:schemeClr val="tx1"/>
                </a:solidFill>
                <a:effectLst/>
                <a:latin typeface="Times" pitchFamily="-110" charset="0"/>
                <a:ea typeface="ＭＳ Ｐゴシック" pitchFamily="-110" charset="-128"/>
                <a:cs typeface="ＭＳ Ｐゴシック" pitchFamily="100" charset="-128"/>
              </a:rPr>
              <a:t>ipod</a:t>
            </a:r>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made?</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How has immigration affected your lives?</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 </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r>
              <a:rPr lang="en-US" sz="1200" i="1" kern="1200" dirty="0" smtClean="0">
                <a:solidFill>
                  <a:schemeClr val="tx1"/>
                </a:solidFill>
                <a:effectLst/>
                <a:latin typeface="Times" pitchFamily="-110" charset="0"/>
                <a:ea typeface="ＭＳ Ｐゴシック" pitchFamily="-110" charset="-128"/>
                <a:cs typeface="ＭＳ Ｐゴシック" pitchFamily="100" charset="-128"/>
              </a:rPr>
              <a:t>What would your life be like without globalization?</a:t>
            </a:r>
            <a:endParaRPr lang="en-US" sz="1200" kern="1200" dirty="0" smtClean="0">
              <a:solidFill>
                <a:schemeClr val="tx1"/>
              </a:solidFill>
              <a:effectLst/>
              <a:latin typeface="Times" pitchFamily="-110" charset="0"/>
              <a:ea typeface="ＭＳ Ｐゴシック" pitchFamily="-110" charset="-128"/>
              <a:cs typeface="ＭＳ Ｐゴシック" pitchFamily="100" charset="-128"/>
            </a:endParaRPr>
          </a:p>
          <a:p>
            <a:endParaRPr lang="es-ES" dirty="0"/>
          </a:p>
        </p:txBody>
      </p:sp>
      <p:sp>
        <p:nvSpPr>
          <p:cNvPr id="4" name="Marcador de número de diapositiva 3"/>
          <p:cNvSpPr>
            <a:spLocks noGrp="1"/>
          </p:cNvSpPr>
          <p:nvPr>
            <p:ph type="sldNum" sz="quarter" idx="10"/>
          </p:nvPr>
        </p:nvSpPr>
        <p:spPr/>
        <p:txBody>
          <a:bodyPr/>
          <a:lstStyle/>
          <a:p>
            <a:fld id="{44434CC6-149D-4FAF-80FA-18CB59BDCAA6}" type="slidenum">
              <a:rPr lang="en-US" smtClean="0"/>
              <a:pPr/>
              <a:t>6</a:t>
            </a:fld>
            <a:endParaRPr lang="en-US"/>
          </a:p>
        </p:txBody>
      </p:sp>
    </p:spTree>
    <p:extLst>
      <p:ext uri="{BB962C8B-B14F-4D97-AF65-F5344CB8AC3E}">
        <p14:creationId xmlns:p14="http://schemas.microsoft.com/office/powerpoint/2010/main" xmlns="" val="2888544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Your </a:t>
            </a:r>
            <a:r>
              <a:rPr lang="en-US" dirty="0" err="1" smtClean="0"/>
              <a:t>texbook</a:t>
            </a:r>
            <a:r>
              <a:rPr lang="en-US" dirty="0" smtClean="0"/>
              <a:t> talks</a:t>
            </a:r>
            <a:r>
              <a:rPr lang="en-US" baseline="0" dirty="0" smtClean="0"/>
              <a:t> about this. And here is  the original article: http://www.people.fas.harvard.edu/~jfrieden/Selected%20Articles/Misc_Works/GlobalCapFallAgainWebversion.pdf</a:t>
            </a:r>
          </a:p>
          <a:p>
            <a:endParaRPr lang="en-US" baseline="0" dirty="0" smtClean="0"/>
          </a:p>
          <a:p>
            <a:r>
              <a:rPr lang="en-US" baseline="0" dirty="0" smtClean="0"/>
              <a:t>The bottom line is that globalization is not new phenomenon. </a:t>
            </a:r>
          </a:p>
          <a:p>
            <a:endParaRPr lang="en-US" baseline="0" dirty="0" smtClean="0"/>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The term globalization started to be used in the 60s and got very popular in the 1990s. But globalization itself (the idea) has been around for centuries. To give you and idea of how old this is, think of the trading expeditions that Marco Polo did from Venice (Italy) to Istanbul (Turkey) in the 13</a:t>
            </a:r>
            <a:r>
              <a:rPr lang="en-US" sz="1200" kern="1200" baseline="30000" dirty="0" smtClean="0">
                <a:solidFill>
                  <a:schemeClr val="tx1"/>
                </a:solidFill>
                <a:effectLst/>
                <a:latin typeface="Times" pitchFamily="-110" charset="0"/>
                <a:ea typeface="ＭＳ Ｐゴシック" pitchFamily="-110" charset="-128"/>
                <a:cs typeface="ＭＳ Ｐゴシック" pitchFamily="100" charset="-128"/>
              </a:rPr>
              <a:t>th</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century, or the Native Americans who traded with others from different territories and languages before the traded with Europeans.</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But globalization today is different to what it used to be. Historians and economist agree that today we are living a period of rapid globalization and that globalization is increasing worldwide.  International migration is on the rise, businesses are expanding and FDI increased 10 times in the last 15 yrs.</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Some analysts have argued that the world economy was just as globalized 100 years ago as it is today. But today commerce and financial services are far more developed and deeply integrated than they were at that time. The most striking aspect of this has been the integration of financial markets made possible by modern electronic communication.</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The 20</a:t>
            </a:r>
            <a:r>
              <a:rPr lang="en-US" sz="1200" kern="1200" baseline="30000" dirty="0" smtClean="0">
                <a:solidFill>
                  <a:schemeClr val="tx1"/>
                </a:solidFill>
                <a:effectLst/>
                <a:latin typeface="Times" pitchFamily="-110" charset="0"/>
                <a:ea typeface="ＭＳ Ｐゴシック" pitchFamily="-110" charset="-128"/>
                <a:cs typeface="ＭＳ Ｐゴシック" pitchFamily="100" charset="-128"/>
              </a:rPr>
              <a:t>th</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century saw unparalleled economic growth, with global per capita GDP increasing almost five-fold. But this growth was not steady—the strongest expansion came during the second half of the century, a period of rapid trade expansion accompanied by trade—and typically somewhat later, financial—liberalization. There is a figure in your handout breaks the century into four periods.</a:t>
            </a:r>
            <a:r>
              <a:rPr lang="en-US" sz="1200" u="none" strike="noStrike" kern="1200" baseline="30000" dirty="0" smtClean="0">
                <a:solidFill>
                  <a:schemeClr val="tx1"/>
                </a:solidFill>
                <a:effectLst/>
                <a:latin typeface="Times" pitchFamily="-110" charset="0"/>
                <a:ea typeface="ＭＳ Ｐゴシック" pitchFamily="-110" charset="-128"/>
                <a:cs typeface="ＭＳ Ｐゴシック" pitchFamily="100" charset="-128"/>
                <a:hlinkClick r:id="rId3"/>
              </a:rPr>
              <a:t>1</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In the inter-war era, the world turned its back on internationalism—or globalization as we now call it—and countries retreated into closed economies, protectionism and pervasive capital controls. This was a major factor in the devastation of this period, when per capita income growth fell to less than 1 percent during 1913-1950. For the rest of the century, even though population grew at an unprecedented pace, per capita income growth was over 2 percent, the fastest pace of all coming during the post-World War boom in the industrial countries. I am going to give you a rule of thumb about economic growth: GDP growth has to be over 2% for a country in order to grow. Where does this figure come from? Think of the population growth of developing country? It is very high, that does not happen in the developed world. It population growth is 4% and GDP growth is 1 % the country is not going anywhere.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The story of the 20</a:t>
            </a:r>
            <a:r>
              <a:rPr lang="en-US" sz="1200" kern="1200" baseline="30000" dirty="0" smtClean="0">
                <a:solidFill>
                  <a:schemeClr val="tx1"/>
                </a:solidFill>
                <a:effectLst/>
                <a:latin typeface="Times" pitchFamily="-110" charset="0"/>
                <a:ea typeface="ＭＳ Ｐゴシック" pitchFamily="-110" charset="-128"/>
                <a:cs typeface="ＭＳ Ｐゴシック" pitchFamily="100" charset="-128"/>
              </a:rPr>
              <a:t>th</a:t>
            </a:r>
            <a:r>
              <a:rPr lang="en-US" sz="1200" kern="1200" dirty="0" smtClean="0">
                <a:solidFill>
                  <a:schemeClr val="tx1"/>
                </a:solidFill>
                <a:effectLst/>
                <a:latin typeface="Times" pitchFamily="-110" charset="0"/>
                <a:ea typeface="ＭＳ Ｐゴシック" pitchFamily="-110" charset="-128"/>
                <a:cs typeface="ＭＳ Ｐゴシック" pitchFamily="100" charset="-128"/>
              </a:rPr>
              <a:t> century was of remarkable average income growth, but it is also quite obvious that the progress was not evenly dispersed. The gaps between rich and poor countries, and rich and poor people within countries, have grown. The richest quarter of the world’s population saw its per capita GDP increase nearly six-fold during the century, while the poorest quarter experienced less than a three-fold increase . Income inequality has clearly increased. But, per capita GDP does not tell the whole story </a:t>
            </a:r>
          </a:p>
          <a:p>
            <a:r>
              <a:rPr lang="en-US" sz="1200" kern="1200" dirty="0" smtClean="0">
                <a:solidFill>
                  <a:schemeClr val="tx1"/>
                </a:solidFill>
                <a:effectLst/>
                <a:latin typeface="Times" pitchFamily="-110" charset="0"/>
                <a:ea typeface="ＭＳ Ｐゴシック" pitchFamily="-110" charset="-128"/>
                <a:cs typeface="ＭＳ Ｐゴシック" pitchFamily="100" charset="-128"/>
              </a:rPr>
              <a:t> </a:t>
            </a:r>
          </a:p>
          <a:p>
            <a:endParaRPr lang="en-US" baseline="0" dirty="0" smtClean="0"/>
          </a:p>
        </p:txBody>
      </p:sp>
      <p:sp>
        <p:nvSpPr>
          <p:cNvPr id="4" name="Slide Number Placeholder 3"/>
          <p:cNvSpPr>
            <a:spLocks noGrp="1"/>
          </p:cNvSpPr>
          <p:nvPr>
            <p:ph type="sldNum" sz="quarter" idx="10"/>
          </p:nvPr>
        </p:nvSpPr>
        <p:spPr/>
        <p:txBody>
          <a:bodyPr/>
          <a:lstStyle/>
          <a:p>
            <a:fld id="{44434CC6-149D-4FAF-80FA-18CB59BDCAA6}"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going</a:t>
            </a:r>
            <a:r>
              <a:rPr lang="en-US" baseline="0" dirty="0" smtClean="0"/>
              <a:t> to the next slide, think on your own what made globalization possible</a:t>
            </a:r>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some possible</a:t>
            </a:r>
            <a:r>
              <a:rPr lang="en-US" baseline="0" dirty="0" smtClean="0"/>
              <a:t> ideas, but of course this list  not exhaustive.</a:t>
            </a:r>
          </a:p>
          <a:p>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Try do this doing</a:t>
            </a:r>
            <a:r>
              <a:rPr lang="en-US" baseline="0" dirty="0" smtClean="0"/>
              <a:t> this on your own too. Think of the pros and cons of globalization. How does it affect your country in a positive and negative you? How does it affect you?</a:t>
            </a:r>
            <a:endParaRPr lang="en-US" dirty="0"/>
          </a:p>
        </p:txBody>
      </p:sp>
      <p:sp>
        <p:nvSpPr>
          <p:cNvPr id="4" name="Slide Number Placeholder 3"/>
          <p:cNvSpPr>
            <a:spLocks noGrp="1"/>
          </p:cNvSpPr>
          <p:nvPr>
            <p:ph type="sldNum" sz="quarter" idx="10"/>
          </p:nvPr>
        </p:nvSpPr>
        <p:spPr/>
        <p:txBody>
          <a:bodyPr/>
          <a:lstStyle/>
          <a:p>
            <a:fld id="{44434CC6-149D-4FAF-80FA-18CB59BDCAA6}"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0A93094E-B0A6-48B8-A39D-351CFD9F52B9}" type="slidenum">
              <a:rPr lang="en-US"/>
              <a:pPr/>
              <a:t>‹#›</a:t>
            </a:fld>
            <a:endParaRPr lang="en-US" sz="140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146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146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8E900424-03F5-4A48-B007-137C2505825A}" type="slidenum">
              <a:rPr lang="en-US"/>
              <a:pPr/>
              <a:t>‹#›</a:t>
            </a:fld>
            <a:endParaRPr lang="en-US" sz="140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280B07D0-8B61-497C-A003-83E69F08296A}" type="slidenum">
              <a:rPr lang="en-US"/>
              <a:pPr/>
              <a:t>‹#›</a:t>
            </a:fld>
            <a:endParaRPr lang="en-US" sz="140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80817"/>
            <a:ext cx="3008313" cy="728982"/>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447800"/>
            <a:ext cx="5111750" cy="4678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362200"/>
            <a:ext cx="3008313" cy="3763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198AC4B2-D342-4006-8D11-EA44709101C7}" type="slidenum">
              <a:rPr lang="en-US"/>
              <a:pPr/>
              <a:t>‹#›</a:t>
            </a:fld>
            <a:endParaRPr lang="en-US" sz="140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523999"/>
            <a:ext cx="5486400" cy="3203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F4F5C344-EB44-4E8C-9027-00D982592C0A}" type="slidenum">
              <a:rPr lang="en-US"/>
              <a:pPr/>
              <a:t>‹#›</a:t>
            </a:fld>
            <a:endParaRPr lang="en-US" sz="140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447800"/>
            <a:ext cx="82296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438400"/>
            <a:ext cx="82296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086600" y="6477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solidFill>
                  <a:srgbClr val="5D5040"/>
                </a:solidFill>
                <a:latin typeface="Verdana" charset="0"/>
              </a:defRPr>
            </a:lvl1pPr>
          </a:lstStyle>
          <a:p>
            <a:fld id="{0A72B883-622D-430C-BB59-66C70D27E5D7}" type="slidenum">
              <a:rPr lang="en-US"/>
              <a:pPr/>
              <a:t>‹#›</a:t>
            </a:fld>
            <a:endParaRPr lang="en-US" sz="1400"/>
          </a:p>
        </p:txBody>
      </p:sp>
      <p:sp>
        <p:nvSpPr>
          <p:cNvPr id="1042" name="Rectangle 18"/>
          <p:cNvSpPr>
            <a:spLocks noChangeArrowheads="1"/>
          </p:cNvSpPr>
          <p:nvPr/>
        </p:nvSpPr>
        <p:spPr bwMode="auto">
          <a:xfrm>
            <a:off x="593725" y="1951038"/>
            <a:ext cx="2152650" cy="427037"/>
          </a:xfrm>
          <a:prstGeom prst="rect">
            <a:avLst/>
          </a:prstGeom>
          <a:noFill/>
          <a:ln w="9525">
            <a:noFill/>
            <a:miter lim="800000"/>
            <a:headEnd/>
            <a:tailEnd/>
          </a:ln>
          <a:effectLst/>
        </p:spPr>
        <p:txBody>
          <a:bodyPr wrap="none">
            <a:spAutoFit/>
          </a:bodyPr>
          <a:lstStyle/>
          <a:p>
            <a:pPr lvl="4" algn="l">
              <a:spcBef>
                <a:spcPct val="20000"/>
              </a:spcBef>
              <a:buFontTx/>
              <a:buChar char="»"/>
            </a:pPr>
            <a:endParaRPr lang="en-US" sz="2200" b="0"/>
          </a:p>
        </p:txBody>
      </p:sp>
    </p:spTree>
  </p:cSld>
  <p:clrMap bg1="dk1" tx1="lt1" bg2="dk2" tx2="lt2" accent1="accent1" accent2="accent2" accent3="accent3" accent4="accent4" accent5="accent5" accent6="accent6" hlink="hlink" folHlink="folHlink"/>
  <p:sldLayoutIdLst>
    <p:sldLayoutId id="2147483759" r:id="rId1"/>
    <p:sldLayoutId id="2147483754" r:id="rId2"/>
    <p:sldLayoutId id="2147483755" r:id="rId3"/>
    <p:sldLayoutId id="2147483756" r:id="rId4"/>
    <p:sldLayoutId id="2147483757" r:id="rId5"/>
    <p:sldLayoutId id="2147483758" r:id="rId6"/>
  </p:sldLayoutIdLst>
  <p:transition/>
  <p:hf hdr="0" ftr="0" dt="0"/>
  <p:txStyles>
    <p:titleStyle>
      <a:lvl1pPr algn="l" rtl="0" eaLnBrk="1" fontAlgn="base" hangingPunct="1">
        <a:lnSpc>
          <a:spcPct val="110000"/>
        </a:lnSpc>
        <a:spcBef>
          <a:spcPct val="0"/>
        </a:spcBef>
        <a:spcAft>
          <a:spcPct val="0"/>
        </a:spcAft>
        <a:defRPr sz="2800" b="1">
          <a:solidFill>
            <a:schemeClr val="accent1"/>
          </a:solidFill>
          <a:latin typeface="+mj-lt"/>
          <a:ea typeface="ＭＳ Ｐゴシック" pitchFamily="-110" charset="-128"/>
          <a:cs typeface="ＭＳ Ｐゴシック" pitchFamily="100" charset="-128"/>
        </a:defRPr>
      </a:lvl1pPr>
      <a:lvl2pPr algn="l" rtl="0" eaLnBrk="1" fontAlgn="base" hangingPunct="1">
        <a:lnSpc>
          <a:spcPct val="110000"/>
        </a:lnSpc>
        <a:spcBef>
          <a:spcPct val="0"/>
        </a:spcBef>
        <a:spcAft>
          <a:spcPct val="0"/>
        </a:spcAft>
        <a:defRPr sz="2800" b="1">
          <a:solidFill>
            <a:schemeClr val="accent1"/>
          </a:solidFill>
          <a:latin typeface="Verdana" pitchFamily="-110" charset="0"/>
          <a:ea typeface="ＭＳ Ｐゴシック" pitchFamily="-110" charset="-128"/>
          <a:cs typeface="ＭＳ Ｐゴシック" pitchFamily="100" charset="-128"/>
        </a:defRPr>
      </a:lvl2pPr>
      <a:lvl3pPr algn="l" rtl="0" eaLnBrk="1" fontAlgn="base" hangingPunct="1">
        <a:lnSpc>
          <a:spcPct val="110000"/>
        </a:lnSpc>
        <a:spcBef>
          <a:spcPct val="0"/>
        </a:spcBef>
        <a:spcAft>
          <a:spcPct val="0"/>
        </a:spcAft>
        <a:defRPr sz="2800" b="1">
          <a:solidFill>
            <a:schemeClr val="accent1"/>
          </a:solidFill>
          <a:latin typeface="Verdana" pitchFamily="-110" charset="0"/>
          <a:ea typeface="ＭＳ Ｐゴシック" pitchFamily="-110" charset="-128"/>
          <a:cs typeface="ＭＳ Ｐゴシック" pitchFamily="100" charset="-128"/>
        </a:defRPr>
      </a:lvl3pPr>
      <a:lvl4pPr algn="l" rtl="0" eaLnBrk="1" fontAlgn="base" hangingPunct="1">
        <a:lnSpc>
          <a:spcPct val="110000"/>
        </a:lnSpc>
        <a:spcBef>
          <a:spcPct val="0"/>
        </a:spcBef>
        <a:spcAft>
          <a:spcPct val="0"/>
        </a:spcAft>
        <a:defRPr sz="2800" b="1">
          <a:solidFill>
            <a:schemeClr val="accent1"/>
          </a:solidFill>
          <a:latin typeface="Verdana" pitchFamily="-110" charset="0"/>
          <a:ea typeface="ＭＳ Ｐゴシック" pitchFamily="-110" charset="-128"/>
          <a:cs typeface="ＭＳ Ｐゴシック" pitchFamily="100" charset="-128"/>
        </a:defRPr>
      </a:lvl4pPr>
      <a:lvl5pPr algn="l" rtl="0" eaLnBrk="1" fontAlgn="base" hangingPunct="1">
        <a:lnSpc>
          <a:spcPct val="110000"/>
        </a:lnSpc>
        <a:spcBef>
          <a:spcPct val="0"/>
        </a:spcBef>
        <a:spcAft>
          <a:spcPct val="0"/>
        </a:spcAft>
        <a:defRPr sz="2800" b="1">
          <a:solidFill>
            <a:schemeClr val="accent1"/>
          </a:solidFill>
          <a:latin typeface="Verdana" pitchFamily="-110" charset="0"/>
          <a:ea typeface="ＭＳ Ｐゴシック" pitchFamily="-110" charset="-128"/>
          <a:cs typeface="ＭＳ Ｐゴシック" pitchFamily="100" charset="-128"/>
        </a:defRPr>
      </a:lvl5pPr>
      <a:lvl6pPr marL="457200" algn="l" rtl="0" eaLnBrk="1" fontAlgn="base" hangingPunct="1">
        <a:lnSpc>
          <a:spcPct val="110000"/>
        </a:lnSpc>
        <a:spcBef>
          <a:spcPct val="0"/>
        </a:spcBef>
        <a:spcAft>
          <a:spcPct val="0"/>
        </a:spcAft>
        <a:defRPr sz="2800" b="1">
          <a:solidFill>
            <a:schemeClr val="tx2"/>
          </a:solidFill>
          <a:latin typeface="Verdana" pitchFamily="-110" charset="0"/>
        </a:defRPr>
      </a:lvl6pPr>
      <a:lvl7pPr marL="914400" algn="l" rtl="0" eaLnBrk="1" fontAlgn="base" hangingPunct="1">
        <a:lnSpc>
          <a:spcPct val="110000"/>
        </a:lnSpc>
        <a:spcBef>
          <a:spcPct val="0"/>
        </a:spcBef>
        <a:spcAft>
          <a:spcPct val="0"/>
        </a:spcAft>
        <a:defRPr sz="2800" b="1">
          <a:solidFill>
            <a:schemeClr val="tx2"/>
          </a:solidFill>
          <a:latin typeface="Verdana" pitchFamily="-110" charset="0"/>
        </a:defRPr>
      </a:lvl7pPr>
      <a:lvl8pPr marL="1371600" algn="l" rtl="0" eaLnBrk="1" fontAlgn="base" hangingPunct="1">
        <a:lnSpc>
          <a:spcPct val="110000"/>
        </a:lnSpc>
        <a:spcBef>
          <a:spcPct val="0"/>
        </a:spcBef>
        <a:spcAft>
          <a:spcPct val="0"/>
        </a:spcAft>
        <a:defRPr sz="2800" b="1">
          <a:solidFill>
            <a:schemeClr val="tx2"/>
          </a:solidFill>
          <a:latin typeface="Verdana" pitchFamily="-110" charset="0"/>
        </a:defRPr>
      </a:lvl8pPr>
      <a:lvl9pPr marL="1828800" algn="l" rtl="0" eaLnBrk="1" fontAlgn="base" hangingPunct="1">
        <a:lnSpc>
          <a:spcPct val="110000"/>
        </a:lnSpc>
        <a:spcBef>
          <a:spcPct val="0"/>
        </a:spcBef>
        <a:spcAft>
          <a:spcPct val="0"/>
        </a:spcAft>
        <a:defRPr sz="2800" b="1">
          <a:solidFill>
            <a:schemeClr val="tx2"/>
          </a:solidFill>
          <a:latin typeface="Verdana" pitchFamily="-110" charset="0"/>
        </a:defRPr>
      </a:lvl9pPr>
    </p:titleStyle>
    <p:bodyStyle>
      <a:lvl1pPr marL="342900" indent="-342900" algn="l" rtl="0" eaLnBrk="1" fontAlgn="base" hangingPunct="1">
        <a:spcBef>
          <a:spcPct val="75000"/>
        </a:spcBef>
        <a:spcAft>
          <a:spcPct val="0"/>
        </a:spcAft>
        <a:buChar char="•"/>
        <a:defRPr sz="2800">
          <a:solidFill>
            <a:schemeClr val="bg1"/>
          </a:solidFill>
          <a:latin typeface="+mn-lt"/>
          <a:ea typeface="ＭＳ Ｐゴシック" pitchFamily="-110" charset="-128"/>
          <a:cs typeface="ＭＳ Ｐゴシック" pitchFamily="100" charset="-128"/>
        </a:defRPr>
      </a:lvl1pPr>
      <a:lvl2pPr marL="742950" indent="-285750" algn="l" rtl="0" eaLnBrk="1" fontAlgn="base" hangingPunct="1">
        <a:spcBef>
          <a:spcPct val="20000"/>
        </a:spcBef>
        <a:spcAft>
          <a:spcPct val="0"/>
        </a:spcAft>
        <a:buChar char="–"/>
        <a:defRPr sz="2400">
          <a:solidFill>
            <a:schemeClr val="bg1"/>
          </a:solidFill>
          <a:latin typeface="+mn-lt"/>
          <a:ea typeface="ＭＳ Ｐゴシック" pitchFamily="-110" charset="-128"/>
        </a:defRPr>
      </a:lvl2pPr>
      <a:lvl3pPr marL="1143000" indent="-228600" algn="l" rtl="0" eaLnBrk="1" fontAlgn="base" hangingPunct="1">
        <a:spcBef>
          <a:spcPct val="20000"/>
        </a:spcBef>
        <a:spcAft>
          <a:spcPct val="0"/>
        </a:spcAft>
        <a:buChar char="•"/>
        <a:defRPr sz="2400" i="1">
          <a:solidFill>
            <a:schemeClr val="bg1"/>
          </a:solidFill>
          <a:latin typeface="+mn-lt"/>
          <a:ea typeface="ＭＳ Ｐゴシック" pitchFamily="-110" charset="-128"/>
        </a:defRPr>
      </a:lvl3pPr>
      <a:lvl4pPr marL="1600200" indent="-228600" algn="l" rtl="0" eaLnBrk="1" fontAlgn="base" hangingPunct="1">
        <a:spcBef>
          <a:spcPct val="20000"/>
        </a:spcBef>
        <a:spcAft>
          <a:spcPct val="0"/>
        </a:spcAft>
        <a:buChar char="–"/>
        <a:defRPr sz="2000">
          <a:solidFill>
            <a:schemeClr val="bg1"/>
          </a:solidFill>
          <a:latin typeface="+mj-lt"/>
          <a:ea typeface="ＭＳ Ｐゴシック" pitchFamily="-110" charset="-128"/>
        </a:defRPr>
      </a:lvl4pPr>
      <a:lvl5pPr marL="2057400" indent="-228600" algn="l" rtl="0" eaLnBrk="1" fontAlgn="base" hangingPunct="1">
        <a:spcBef>
          <a:spcPct val="20000"/>
        </a:spcBef>
        <a:spcAft>
          <a:spcPct val="0"/>
        </a:spcAft>
        <a:buChar char="»"/>
        <a:defRPr sz="2000" i="1">
          <a:solidFill>
            <a:schemeClr val="bg1"/>
          </a:solidFill>
          <a:latin typeface="+mj-lt"/>
          <a:ea typeface="ＭＳ Ｐゴシック" pitchFamily="-110" charset="-128"/>
        </a:defRPr>
      </a:lvl5pPr>
      <a:lvl6pPr marL="2514600" indent="-228600" algn="l" rtl="0" eaLnBrk="1" fontAlgn="base" hangingPunct="1">
        <a:spcBef>
          <a:spcPct val="20000"/>
        </a:spcBef>
        <a:spcAft>
          <a:spcPct val="0"/>
        </a:spcAft>
        <a:buChar char="»"/>
        <a:defRPr sz="2000" i="1">
          <a:solidFill>
            <a:schemeClr val="tx1"/>
          </a:solidFill>
          <a:latin typeface="+mj-lt"/>
          <a:ea typeface="ＭＳ Ｐゴシック" pitchFamily="-110" charset="-128"/>
        </a:defRPr>
      </a:lvl6pPr>
      <a:lvl7pPr marL="2971800" indent="-228600" algn="l" rtl="0" eaLnBrk="1" fontAlgn="base" hangingPunct="1">
        <a:spcBef>
          <a:spcPct val="20000"/>
        </a:spcBef>
        <a:spcAft>
          <a:spcPct val="0"/>
        </a:spcAft>
        <a:buChar char="»"/>
        <a:defRPr sz="2000" i="1">
          <a:solidFill>
            <a:schemeClr val="tx1"/>
          </a:solidFill>
          <a:latin typeface="+mj-lt"/>
          <a:ea typeface="ＭＳ Ｐゴシック" pitchFamily="-110" charset="-128"/>
        </a:defRPr>
      </a:lvl7pPr>
      <a:lvl8pPr marL="3429000" indent="-228600" algn="l" rtl="0" eaLnBrk="1" fontAlgn="base" hangingPunct="1">
        <a:spcBef>
          <a:spcPct val="20000"/>
        </a:spcBef>
        <a:spcAft>
          <a:spcPct val="0"/>
        </a:spcAft>
        <a:buChar char="»"/>
        <a:defRPr sz="2000" i="1">
          <a:solidFill>
            <a:schemeClr val="tx1"/>
          </a:solidFill>
          <a:latin typeface="+mj-lt"/>
          <a:ea typeface="ＭＳ Ｐゴシック" pitchFamily="-110" charset="-128"/>
        </a:defRPr>
      </a:lvl8pPr>
      <a:lvl9pPr marL="3886200" indent="-228600" algn="l" rtl="0" eaLnBrk="1" fontAlgn="base" hangingPunct="1">
        <a:spcBef>
          <a:spcPct val="20000"/>
        </a:spcBef>
        <a:spcAft>
          <a:spcPct val="0"/>
        </a:spcAft>
        <a:buChar char="»"/>
        <a:defRPr sz="2000" i="1">
          <a:solidFill>
            <a:schemeClr val="tx1"/>
          </a:solidFill>
          <a:latin typeface="+mj-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sz="3600" dirty="0" smtClean="0">
                <a:solidFill>
                  <a:schemeClr val="bg1"/>
                </a:solidFill>
              </a:rPr>
              <a:t>What are the positive and negative sides of Globalization?</a:t>
            </a:r>
            <a:r>
              <a:rPr lang="en-US" sz="3600" dirty="0" smtClean="0">
                <a:solidFill>
                  <a:schemeClr val="tx1"/>
                </a:solidFill>
              </a:rPr>
              <a:t/>
            </a:r>
            <a:br>
              <a:rPr lang="en-US" sz="3600" dirty="0" smtClean="0">
                <a:solidFill>
                  <a:schemeClr val="tx1"/>
                </a:solidFill>
              </a:rPr>
            </a:br>
            <a:endParaRPr lang="en-US" sz="3600" dirty="0" smtClean="0">
              <a:solidFill>
                <a:schemeClr val="tx1"/>
              </a:solidFill>
            </a:endParaRPr>
          </a:p>
        </p:txBody>
      </p:sp>
      <p:sp>
        <p:nvSpPr>
          <p:cNvPr id="22531" name="Rectangle 3"/>
          <p:cNvSpPr>
            <a:spLocks noGrp="1" noChangeArrowheads="1"/>
          </p:cNvSpPr>
          <p:nvPr>
            <p:ph idx="1"/>
          </p:nvPr>
        </p:nvSpPr>
        <p:spPr/>
        <p:txBody>
          <a:bodyPr/>
          <a:lstStyle/>
          <a:p>
            <a:pPr>
              <a:buFontTx/>
              <a:buNone/>
            </a:pPr>
            <a:r>
              <a:rPr lang="en-US"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228600"/>
            <a:ext cx="7772400" cy="990600"/>
          </a:xfrm>
        </p:spPr>
        <p:txBody>
          <a:bodyPr/>
          <a:lstStyle/>
          <a:p>
            <a:r>
              <a:rPr lang="en-US" sz="3000" smtClean="0">
                <a:solidFill>
                  <a:schemeClr val="tx1"/>
                </a:solidFill>
              </a:rPr>
              <a:t>What are the + and – of Globalization</a:t>
            </a:r>
            <a:r>
              <a:rPr lang="en-US" sz="3000" smtClean="0"/>
              <a:t>?</a:t>
            </a:r>
          </a:p>
        </p:txBody>
      </p:sp>
      <p:graphicFrame>
        <p:nvGraphicFramePr>
          <p:cNvPr id="4" name="Content Placeholder 3"/>
          <p:cNvGraphicFramePr>
            <a:graphicFrameLocks noGrp="1"/>
          </p:cNvGraphicFramePr>
          <p:nvPr>
            <p:ph idx="1"/>
          </p:nvPr>
        </p:nvGraphicFramePr>
        <p:xfrm>
          <a:off x="685800" y="1143000"/>
          <a:ext cx="8001000" cy="5533389"/>
        </p:xfrm>
        <a:graphic>
          <a:graphicData uri="http://schemas.openxmlformats.org/drawingml/2006/table">
            <a:tbl>
              <a:tblPr/>
              <a:tblGrid>
                <a:gridCol w="4000500"/>
                <a:gridCol w="4000500"/>
              </a:tblGrid>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Georgia" charset="0"/>
                          <a:ea typeface="ＭＳ Ｐゴシック" charset="-128"/>
                        </a:rPr>
                        <a:t>Positive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Georgia" charset="0"/>
                          <a:ea typeface="ＭＳ Ｐゴシック" charset="-128"/>
                        </a:rPr>
                        <a:t>Negative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69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Increased freedom </a:t>
                      </a:r>
                      <a:r>
                        <a:rPr kumimoji="0" lang="en-US" sz="1800" b="0" i="0" u="none" strike="noStrike" cap="none" normalizeH="0" baseline="0" smtClean="0">
                          <a:ln>
                            <a:noFill/>
                          </a:ln>
                          <a:solidFill>
                            <a:srgbClr val="000000"/>
                          </a:solidFill>
                          <a:effectLst/>
                          <a:latin typeface="Georgia" charset="0"/>
                          <a:ea typeface="ＭＳ Ｐゴシック" charset="-128"/>
                          <a:sym typeface="Wingdings" charset="2"/>
                        </a:rPr>
                        <a:t> borders are open, people can migrate, $ can migrate</a:t>
                      </a:r>
                      <a:endParaRPr kumimoji="0" lang="en-US" sz="1800" b="0" i="0" u="none" strike="noStrike" cap="none" normalizeH="0" baseline="0" smtClean="0">
                        <a:ln>
                          <a:noFill/>
                        </a:ln>
                        <a:solidFill>
                          <a:srgbClr val="000000"/>
                        </a:solidFill>
                        <a:effectLst/>
                        <a:latin typeface="Georgia"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Large demonstrations and protests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More diverse goods and services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Jobs are lost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0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Business can lower costs by relocating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Environmental damage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0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Products have lower prices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Open borders to terrorism, illegal drugs, easier spreads of disease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09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Developing countries can export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Less cultural diversity (Westerinization)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869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Better access to medicine, information, education &amp; technology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Not lead to elimination of poverty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Georgia"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Not lead to more stability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Georgia"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Increased inequality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Georgia"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ea typeface="ＭＳ Ｐゴシック" charset="-128"/>
                        </a:rPr>
                        <a:t>* Financial crisis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smtClean="0"/>
              <a:t>What are the 5 wars of Globalization?</a:t>
            </a:r>
          </a:p>
        </p:txBody>
      </p:sp>
      <p:sp>
        <p:nvSpPr>
          <p:cNvPr id="24579" name="Content Placeholder 2"/>
          <p:cNvSpPr>
            <a:spLocks noGrp="1"/>
          </p:cNvSpPr>
          <p:nvPr>
            <p:ph idx="1"/>
          </p:nvPr>
        </p:nvSpPr>
        <p:spPr/>
        <p:txBody>
          <a:bodyPr/>
          <a:lstStyle/>
          <a:p>
            <a:pPr>
              <a:buFont typeface="Georgia" charset="0"/>
              <a:buNone/>
            </a:pPr>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smtClean="0"/>
              <a:t>What are the 5 wars of Globalization?</a:t>
            </a:r>
          </a:p>
        </p:txBody>
      </p:sp>
      <p:sp>
        <p:nvSpPr>
          <p:cNvPr id="25603" name="Content Placeholder 2"/>
          <p:cNvSpPr>
            <a:spLocks noGrp="1"/>
          </p:cNvSpPr>
          <p:nvPr>
            <p:ph idx="1"/>
          </p:nvPr>
        </p:nvSpPr>
        <p:spPr/>
        <p:txBody>
          <a:bodyPr/>
          <a:lstStyle/>
          <a:p>
            <a:r>
              <a:rPr lang="en-US" smtClean="0"/>
              <a:t>Drugs</a:t>
            </a:r>
          </a:p>
          <a:p>
            <a:r>
              <a:rPr lang="en-US" smtClean="0"/>
              <a:t>Arms trafficking</a:t>
            </a:r>
          </a:p>
          <a:p>
            <a:r>
              <a:rPr lang="en-US" smtClean="0"/>
              <a:t>Intellectual Property</a:t>
            </a:r>
          </a:p>
          <a:p>
            <a:r>
              <a:rPr lang="en-US" smtClean="0"/>
              <a:t>Alien Smuggling</a:t>
            </a:r>
          </a:p>
          <a:p>
            <a:r>
              <a:rPr lang="en-US" smtClean="0"/>
              <a:t>Money Laundering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solidFill>
                  <a:schemeClr val="bg1"/>
                </a:solidFill>
              </a:rPr>
              <a:t>Why do we trade?</a:t>
            </a:r>
          </a:p>
        </p:txBody>
      </p:sp>
      <p:sp>
        <p:nvSpPr>
          <p:cNvPr id="26627" name="Content Placeholder 2"/>
          <p:cNvSpPr>
            <a:spLocks noGrp="1"/>
          </p:cNvSpPr>
          <p:nvPr>
            <p:ph idx="1"/>
          </p:nvPr>
        </p:nvSpPr>
        <p:spPr/>
        <p:txBody>
          <a:bodyPr/>
          <a:lstStyle/>
          <a:p>
            <a:pPr>
              <a:buFontTx/>
              <a:buNone/>
            </a:pPr>
            <a:r>
              <a:rPr lang="en-US"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solidFill>
                  <a:schemeClr val="bg1"/>
                </a:solidFill>
              </a:rPr>
              <a:t>Why do we trade?</a:t>
            </a:r>
          </a:p>
        </p:txBody>
      </p:sp>
      <p:sp>
        <p:nvSpPr>
          <p:cNvPr id="27651" name="Content Placeholder 2"/>
          <p:cNvSpPr>
            <a:spLocks noGrp="1"/>
          </p:cNvSpPr>
          <p:nvPr>
            <p:ph idx="1"/>
          </p:nvPr>
        </p:nvSpPr>
        <p:spPr/>
        <p:txBody>
          <a:bodyPr/>
          <a:lstStyle/>
          <a:p>
            <a:r>
              <a:rPr lang="en-US" b="1" smtClean="0"/>
              <a:t>Comparative advantage </a:t>
            </a:r>
            <a:r>
              <a:rPr lang="en-US" smtClean="0"/>
              <a:t>(David Ricardo): countries are better off when they trade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solidFill>
                  <a:schemeClr val="bg1"/>
                </a:solidFill>
              </a:rPr>
              <a:t>Countries in Isolation</a:t>
            </a:r>
          </a:p>
        </p:txBody>
      </p:sp>
      <p:sp>
        <p:nvSpPr>
          <p:cNvPr id="29699" name="Content Placeholder 2"/>
          <p:cNvSpPr>
            <a:spLocks noGrp="1"/>
          </p:cNvSpPr>
          <p:nvPr>
            <p:ph idx="1"/>
          </p:nvPr>
        </p:nvSpPr>
        <p:spPr/>
        <p:txBody>
          <a:bodyPr/>
          <a:lstStyle/>
          <a:p>
            <a:pPr>
              <a:buFontTx/>
              <a:buNone/>
            </a:pPr>
            <a:r>
              <a:rPr lang="en-US"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solidFill>
                  <a:schemeClr val="bg1"/>
                </a:solidFill>
              </a:rPr>
              <a:t>Autarky</a:t>
            </a:r>
          </a:p>
        </p:txBody>
      </p:sp>
      <p:sp>
        <p:nvSpPr>
          <p:cNvPr id="30723" name="Content Placeholder 2"/>
          <p:cNvSpPr>
            <a:spLocks noGrp="1"/>
          </p:cNvSpPr>
          <p:nvPr>
            <p:ph idx="1"/>
          </p:nvPr>
        </p:nvSpPr>
        <p:spPr/>
        <p:txBody>
          <a:bodyPr/>
          <a:lstStyle/>
          <a:p>
            <a:r>
              <a:rPr lang="en-US" smtClean="0"/>
              <a:t>Products have high costs</a:t>
            </a:r>
          </a:p>
          <a:p>
            <a:r>
              <a:rPr lang="en-US" smtClean="0"/>
              <a:t>Low efficiency</a:t>
            </a:r>
          </a:p>
          <a:p>
            <a:r>
              <a:rPr lang="en-US" smtClean="0"/>
              <a:t>Countries tend to lag behind</a:t>
            </a:r>
          </a:p>
          <a:p>
            <a:r>
              <a:rPr lang="en-US" smtClean="0"/>
              <a:t>Eg. China/ N. Korea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solidFill>
                  <a:schemeClr val="bg1"/>
                </a:solidFill>
              </a:rPr>
              <a:t>Why do we trade?</a:t>
            </a:r>
          </a:p>
        </p:txBody>
      </p:sp>
      <p:sp>
        <p:nvSpPr>
          <p:cNvPr id="28675" name="Content Placeholder 2"/>
          <p:cNvSpPr>
            <a:spLocks noGrp="1"/>
          </p:cNvSpPr>
          <p:nvPr>
            <p:ph idx="1"/>
          </p:nvPr>
        </p:nvSpPr>
        <p:spPr/>
        <p:txBody>
          <a:bodyPr/>
          <a:lstStyle/>
          <a:p>
            <a:pPr>
              <a:buFontTx/>
              <a:buNone/>
            </a:pPr>
            <a:r>
              <a:rPr lang="en-US" b="1" smtClean="0"/>
              <a:t>Complex interdependence </a:t>
            </a:r>
            <a:r>
              <a:rPr lang="en-US" smtClean="0"/>
              <a:t>=  as countries become  increasingly reliant on one another for essential goods and services, their ability to engage in conflict  and especially war becomes more remote.  - either because the desire to fight is decreased by proximity and acquaintance or because the intertwining of economies makes it impractical or impossible to fight.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err="1" smtClean="0"/>
              <a:t>Does</a:t>
            </a:r>
            <a:r>
              <a:rPr lang="es-ES" dirty="0" smtClean="0"/>
              <a:t> </a:t>
            </a:r>
            <a:r>
              <a:rPr lang="es-ES" dirty="0" err="1" smtClean="0"/>
              <a:t>Globalization</a:t>
            </a:r>
            <a:r>
              <a:rPr lang="es-ES" dirty="0" smtClean="0"/>
              <a:t> </a:t>
            </a:r>
            <a:r>
              <a:rPr lang="es-ES" dirty="0" err="1" smtClean="0"/>
              <a:t>increase</a:t>
            </a:r>
            <a:r>
              <a:rPr lang="es-ES" dirty="0" smtClean="0"/>
              <a:t> </a:t>
            </a:r>
            <a:r>
              <a:rPr lang="es-ES" dirty="0" err="1" smtClean="0"/>
              <a:t>poverty</a:t>
            </a:r>
            <a:r>
              <a:rPr lang="es-ES" dirty="0" smtClean="0"/>
              <a:t> and </a:t>
            </a:r>
            <a:r>
              <a:rPr lang="es-ES" dirty="0" err="1" smtClean="0"/>
              <a:t>inequality</a:t>
            </a:r>
            <a:r>
              <a:rPr lang="es-ES" dirty="0" smtClean="0"/>
              <a:t>?</a:t>
            </a:r>
            <a:endParaRPr lang="es-ES" dirty="0"/>
          </a:p>
        </p:txBody>
      </p:sp>
      <p:sp>
        <p:nvSpPr>
          <p:cNvPr id="3" name="Marcador de contenido 2"/>
          <p:cNvSpPr>
            <a:spLocks noGrp="1"/>
          </p:cNvSpPr>
          <p:nvPr>
            <p:ph idx="1"/>
          </p:nvPr>
        </p:nvSpPr>
        <p:spPr/>
        <p:txBody>
          <a:bodyPr/>
          <a:lstStyle/>
          <a:p>
            <a:r>
              <a:rPr lang="es-ES" dirty="0" smtClean="0"/>
              <a:t>  </a:t>
            </a:r>
            <a:endParaRPr lang="es-ES" dirty="0"/>
          </a:p>
        </p:txBody>
      </p:sp>
      <p:sp>
        <p:nvSpPr>
          <p:cNvPr id="4" name="Marcador de número de diapositiva 3"/>
          <p:cNvSpPr>
            <a:spLocks noGrp="1"/>
          </p:cNvSpPr>
          <p:nvPr>
            <p:ph type="sldNum" sz="quarter" idx="10"/>
          </p:nvPr>
        </p:nvSpPr>
        <p:spPr/>
        <p:txBody>
          <a:bodyPr/>
          <a:lstStyle/>
          <a:p>
            <a:fld id="{0A93094E-B0A6-48B8-A39D-351CFD9F52B9}" type="slidenum">
              <a:rPr lang="en-US" smtClean="0"/>
              <a:pPr/>
              <a:t>19</a:t>
            </a:fld>
            <a:endParaRPr lang="en-US" sz="1400"/>
          </a:p>
        </p:txBody>
      </p:sp>
    </p:spTree>
    <p:extLst>
      <p:ext uri="{BB962C8B-B14F-4D97-AF65-F5344CB8AC3E}">
        <p14:creationId xmlns:p14="http://schemas.microsoft.com/office/powerpoint/2010/main" xmlns="" val="75582301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600200"/>
            <a:ext cx="7772400" cy="533400"/>
          </a:xfrm>
        </p:spPr>
        <p:txBody>
          <a:bodyPr/>
          <a:lstStyle/>
          <a:p>
            <a:r>
              <a:rPr lang="en-US" dirty="0" smtClean="0">
                <a:solidFill>
                  <a:schemeClr val="bg1"/>
                </a:solidFill>
              </a:rPr>
              <a:t>Globalization </a:t>
            </a:r>
            <a:r>
              <a:rPr lang="en-US" dirty="0" smtClean="0"/>
              <a:t/>
            </a:r>
            <a:br>
              <a:rPr lang="en-US" dirty="0" smtClean="0"/>
            </a:br>
            <a:endParaRPr lang="en-US" dirty="0" smtClean="0"/>
          </a:p>
        </p:txBody>
      </p:sp>
      <p:sp>
        <p:nvSpPr>
          <p:cNvPr id="14339" name="Text Box 4"/>
          <p:cNvSpPr txBox="1">
            <a:spLocks noChangeArrowheads="1"/>
          </p:cNvSpPr>
          <p:nvPr/>
        </p:nvSpPr>
        <p:spPr bwMode="auto">
          <a:xfrm>
            <a:off x="4572000" y="3048000"/>
            <a:ext cx="3810000" cy="457200"/>
          </a:xfrm>
          <a:prstGeom prst="rect">
            <a:avLst/>
          </a:prstGeom>
          <a:noFill/>
          <a:ln w="9525">
            <a:noFill/>
            <a:miter lim="800000"/>
            <a:headEnd/>
            <a:tailEnd/>
          </a:ln>
        </p:spPr>
        <p:txBody>
          <a:bodyPr>
            <a:spAutoFit/>
          </a:bodyPr>
          <a:lstStyle/>
          <a:p>
            <a:pPr>
              <a:spcBef>
                <a:spcPct val="50000"/>
              </a:spcBef>
            </a:pPr>
            <a:endParaRPr lang="en-US">
              <a:latin typeface="Georgia" charset="0"/>
            </a:endParaRPr>
          </a:p>
        </p:txBody>
      </p:sp>
      <p:pic>
        <p:nvPicPr>
          <p:cNvPr id="14340" name="Picture 7"/>
          <p:cNvPicPr>
            <a:picLocks noChangeAspect="1" noChangeArrowheads="1"/>
          </p:cNvPicPr>
          <p:nvPr/>
        </p:nvPicPr>
        <p:blipFill>
          <a:blip r:embed="rId3"/>
          <a:srcRect/>
          <a:stretch>
            <a:fillRect/>
          </a:stretch>
        </p:blipFill>
        <p:spPr bwMode="auto">
          <a:xfrm>
            <a:off x="4572000" y="2514600"/>
            <a:ext cx="3886200" cy="4038600"/>
          </a:xfrm>
          <a:prstGeom prst="rect">
            <a:avLst/>
          </a:prstGeom>
          <a:noFill/>
          <a:ln w="9525">
            <a:noFill/>
            <a:miter lim="800000"/>
            <a:headEnd/>
            <a:tailEnd/>
          </a:ln>
        </p:spPr>
      </p:pic>
      <p:sp>
        <p:nvSpPr>
          <p:cNvPr id="14341" name="Content Placeholder 5"/>
          <p:cNvSpPr>
            <a:spLocks noGrp="1"/>
          </p:cNvSpPr>
          <p:nvPr>
            <p:ph idx="1"/>
          </p:nvPr>
        </p:nvSpPr>
        <p:spPr/>
        <p:txBody>
          <a:bodyPr/>
          <a:lstStyle/>
          <a:p>
            <a:pPr>
              <a:buFont typeface="Georgia" charset="0"/>
              <a:buNone/>
            </a:pPr>
            <a:r>
              <a:rPr lang="en-US" dirty="0" smtClean="0"/>
              <a:t>  </a:t>
            </a:r>
          </a:p>
        </p:txBody>
      </p:sp>
      <p:pic>
        <p:nvPicPr>
          <p:cNvPr id="14342" name="Picture 6"/>
          <p:cNvPicPr>
            <a:picLocks noChangeAspect="1"/>
          </p:cNvPicPr>
          <p:nvPr/>
        </p:nvPicPr>
        <p:blipFill>
          <a:blip r:embed="rId4"/>
          <a:srcRect/>
          <a:stretch>
            <a:fillRect/>
          </a:stretch>
        </p:blipFill>
        <p:spPr bwMode="auto">
          <a:xfrm>
            <a:off x="685800" y="2362200"/>
            <a:ext cx="3657600" cy="3962400"/>
          </a:xfrm>
          <a:prstGeom prst="rect">
            <a:avLst/>
          </a:prstGeom>
          <a:noFill/>
          <a:ln w="9525">
            <a:noFill/>
            <a:miter lim="800000"/>
            <a:headEnd/>
            <a:tailEnd/>
          </a:ln>
        </p:spPr>
      </p:pic>
      <p:pic>
        <p:nvPicPr>
          <p:cNvPr id="14343" name="Picture 7"/>
          <p:cNvPicPr>
            <a:picLocks noChangeAspect="1"/>
          </p:cNvPicPr>
          <p:nvPr/>
        </p:nvPicPr>
        <p:blipFill>
          <a:blip r:embed="rId5"/>
          <a:srcRect/>
          <a:stretch>
            <a:fillRect/>
          </a:stretch>
        </p:blipFill>
        <p:spPr bwMode="auto">
          <a:xfrm>
            <a:off x="4603750" y="2362200"/>
            <a:ext cx="4083050" cy="39624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z="3600" dirty="0" smtClean="0">
                <a:solidFill>
                  <a:schemeClr val="bg1"/>
                </a:solidFill>
              </a:rPr>
              <a:t>What is the future of Globalization?</a:t>
            </a:r>
          </a:p>
        </p:txBody>
      </p:sp>
      <p:sp>
        <p:nvSpPr>
          <p:cNvPr id="31747" name="Rectangle 3"/>
          <p:cNvSpPr>
            <a:spLocks noGrp="1" noChangeArrowheads="1"/>
          </p:cNvSpPr>
          <p:nvPr>
            <p:ph idx="1"/>
          </p:nvPr>
        </p:nvSpPr>
        <p:spPr>
          <a:xfrm>
            <a:off x="609600" y="1981200"/>
            <a:ext cx="7772400" cy="4114800"/>
          </a:xfrm>
        </p:spPr>
        <p:txBody>
          <a:bodyPr/>
          <a:lstStyle/>
          <a:p>
            <a:pPr>
              <a:buFontTx/>
              <a:buNone/>
            </a:pPr>
            <a:r>
              <a:rPr lang="en-US"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Agenda for today</a:t>
            </a:r>
          </a:p>
        </p:txBody>
      </p:sp>
      <p:sp>
        <p:nvSpPr>
          <p:cNvPr id="15363" name="Content Placeholder 2"/>
          <p:cNvSpPr>
            <a:spLocks noGrp="1"/>
          </p:cNvSpPr>
          <p:nvPr>
            <p:ph idx="1"/>
          </p:nvPr>
        </p:nvSpPr>
        <p:spPr/>
        <p:txBody>
          <a:bodyPr/>
          <a:lstStyle/>
          <a:p>
            <a:r>
              <a:rPr lang="en-US" smtClean="0"/>
              <a:t>Globalization (history, definition, pros and cons)</a:t>
            </a:r>
          </a:p>
          <a:p>
            <a:r>
              <a:rPr lang="en-US" smtClean="0"/>
              <a:t>Trade and Comparative Advantage</a:t>
            </a:r>
          </a:p>
          <a:p>
            <a:r>
              <a:rPr lang="en-US" smtClean="0"/>
              <a:t>Complex Interdependence</a:t>
            </a:r>
          </a:p>
          <a:p>
            <a:r>
              <a:rPr lang="en-US" smtClean="0">
                <a:sym typeface="Wingdings" charset="2"/>
              </a:rPr>
              <a:t>5 wars of globalization</a:t>
            </a:r>
          </a:p>
          <a:p>
            <a:r>
              <a:rPr lang="en-US" smtClean="0">
                <a:sym typeface="Wingdings" charset="2"/>
              </a:rPr>
              <a:t>Will global capitalism fall again?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endParaRPr lang="en-US" smtClean="0"/>
          </a:p>
        </p:txBody>
      </p:sp>
      <p:sp>
        <p:nvSpPr>
          <p:cNvPr id="16387" name="Content Placeholder 2"/>
          <p:cNvSpPr>
            <a:spLocks noGrp="1"/>
          </p:cNvSpPr>
          <p:nvPr>
            <p:ph idx="1"/>
          </p:nvPr>
        </p:nvSpPr>
        <p:spPr/>
        <p:txBody>
          <a:bodyPr/>
          <a:lstStyle/>
          <a:p>
            <a:pPr>
              <a:buFont typeface="Georgia" charset="0"/>
              <a:buNone/>
            </a:pPr>
            <a:r>
              <a:rPr lang="en-US" smtClean="0"/>
              <a:t> http://www.gapminder.org/videos/200-years-that-changed-the-world/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GB"/>
              <a:t>Introducing Globalization</a:t>
            </a:r>
            <a:endParaRPr lang="en-GB" b="1"/>
          </a:p>
        </p:txBody>
      </p:sp>
      <p:sp>
        <p:nvSpPr>
          <p:cNvPr id="263171" name="Rectangle 3"/>
          <p:cNvSpPr>
            <a:spLocks noGrp="1" noChangeArrowheads="1"/>
          </p:cNvSpPr>
          <p:nvPr>
            <p:ph type="body" idx="1"/>
          </p:nvPr>
        </p:nvSpPr>
        <p:spPr>
          <a:xfrm>
            <a:off x="685800" y="2286000"/>
            <a:ext cx="7772400" cy="3951288"/>
          </a:xfrm>
        </p:spPr>
        <p:txBody>
          <a:bodyPr/>
          <a:lstStyle/>
          <a:p>
            <a:pPr>
              <a:lnSpc>
                <a:spcPct val="85000"/>
              </a:lnSpc>
            </a:pPr>
            <a:r>
              <a:rPr lang="en-GB" sz="3200" dirty="0"/>
              <a:t>Worldwide interconnectedness is growing in:</a:t>
            </a:r>
            <a:r>
              <a:rPr lang="en-GB" sz="2400" dirty="0"/>
              <a:t> </a:t>
            </a:r>
          </a:p>
          <a:p>
            <a:pPr lvl="1">
              <a:lnSpc>
                <a:spcPct val="85000"/>
              </a:lnSpc>
            </a:pPr>
            <a:r>
              <a:rPr lang="en-GB" sz="2800" dirty="0"/>
              <a:t>Extensity</a:t>
            </a:r>
          </a:p>
          <a:p>
            <a:pPr lvl="1">
              <a:lnSpc>
                <a:spcPct val="85000"/>
              </a:lnSpc>
            </a:pPr>
            <a:r>
              <a:rPr lang="en-GB" sz="2800" dirty="0"/>
              <a:t>Intensity</a:t>
            </a:r>
          </a:p>
          <a:p>
            <a:pPr lvl="1">
              <a:lnSpc>
                <a:spcPct val="85000"/>
              </a:lnSpc>
            </a:pPr>
            <a:r>
              <a:rPr lang="en-GB" sz="2800" dirty="0"/>
              <a:t>Velocity</a:t>
            </a:r>
          </a:p>
          <a:p>
            <a:pPr lvl="1">
              <a:lnSpc>
                <a:spcPct val="85000"/>
              </a:lnSpc>
            </a:pPr>
            <a:r>
              <a:rPr lang="en-GB" sz="2800" dirty="0"/>
              <a:t>Impact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066800"/>
            <a:ext cx="8229600" cy="762000"/>
          </a:xfrm>
        </p:spPr>
        <p:txBody>
          <a:bodyPr/>
          <a:lstStyle/>
          <a:p>
            <a:r>
              <a:rPr lang="en-US" dirty="0" smtClean="0">
                <a:solidFill>
                  <a:schemeClr val="bg1"/>
                </a:solidFill>
              </a:rPr>
              <a:t>What is globalization?</a:t>
            </a:r>
          </a:p>
        </p:txBody>
      </p:sp>
      <p:sp>
        <p:nvSpPr>
          <p:cNvPr id="5123" name="Rectangle 3"/>
          <p:cNvSpPr>
            <a:spLocks noGrp="1" noChangeArrowheads="1"/>
          </p:cNvSpPr>
          <p:nvPr>
            <p:ph idx="1"/>
          </p:nvPr>
        </p:nvSpPr>
        <p:spPr>
          <a:xfrm>
            <a:off x="685800" y="2057400"/>
            <a:ext cx="7772400" cy="4038600"/>
          </a:xfrm>
        </p:spPr>
        <p:txBody>
          <a:bodyPr>
            <a:normAutofit/>
          </a:bodyPr>
          <a:lstStyle/>
          <a:p>
            <a:pPr>
              <a:lnSpc>
                <a:spcPct val="80000"/>
              </a:lnSpc>
              <a:buFontTx/>
              <a:buNone/>
            </a:pPr>
            <a:r>
              <a:rPr lang="en-US" sz="2000" dirty="0" smtClean="0"/>
              <a:t>There are many definitions to Globalization, the term usually refers to the </a:t>
            </a:r>
            <a:r>
              <a:rPr lang="en-US" sz="2000" i="1" dirty="0" smtClean="0"/>
              <a:t>opening of international border to flows of:</a:t>
            </a:r>
          </a:p>
          <a:p>
            <a:pPr>
              <a:lnSpc>
                <a:spcPct val="80000"/>
              </a:lnSpc>
            </a:pPr>
            <a:r>
              <a:rPr lang="en-US" sz="2000" u="sng" dirty="0" smtClean="0"/>
              <a:t>Goods and services </a:t>
            </a:r>
            <a:r>
              <a:rPr lang="en-US" sz="2000" dirty="0" smtClean="0"/>
              <a:t>(Free trade) Strongest rise has been in export manufacture goods</a:t>
            </a:r>
          </a:p>
          <a:p>
            <a:pPr>
              <a:lnSpc>
                <a:spcPct val="80000"/>
              </a:lnSpc>
            </a:pPr>
            <a:r>
              <a:rPr lang="en-US" sz="2000" u="sng" dirty="0" smtClean="0"/>
              <a:t>People</a:t>
            </a:r>
            <a:r>
              <a:rPr lang="en-US" sz="2000" dirty="0" smtClean="0"/>
              <a:t> (Immigration) most immigration occurs between developing countries. </a:t>
            </a:r>
          </a:p>
          <a:p>
            <a:pPr>
              <a:lnSpc>
                <a:spcPct val="80000"/>
              </a:lnSpc>
            </a:pPr>
            <a:r>
              <a:rPr lang="en-US" sz="2000" u="sng" dirty="0" smtClean="0"/>
              <a:t>Money</a:t>
            </a:r>
            <a:r>
              <a:rPr lang="en-US" sz="2000" dirty="0" smtClean="0"/>
              <a:t> (Direct investment)</a:t>
            </a:r>
          </a:p>
          <a:p>
            <a:pPr>
              <a:lnSpc>
                <a:spcPct val="80000"/>
              </a:lnSpc>
            </a:pPr>
            <a:r>
              <a:rPr lang="en-US" sz="2000" u="sng" dirty="0" smtClean="0"/>
              <a:t>Information</a:t>
            </a:r>
          </a:p>
          <a:p>
            <a:pPr>
              <a:lnSpc>
                <a:spcPct val="80000"/>
              </a:lnSpc>
            </a:pPr>
            <a:r>
              <a:rPr lang="en-US" sz="2000" u="sng" dirty="0" smtClean="0"/>
              <a:t>Technology</a:t>
            </a:r>
          </a:p>
          <a:p>
            <a:pPr>
              <a:lnSpc>
                <a:spcPct val="80000"/>
              </a:lnSpc>
            </a:pPr>
            <a:r>
              <a:rPr lang="en-US" sz="2000" u="sng" dirty="0" smtClean="0"/>
              <a:t>Ideas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smtClean="0">
                <a:solidFill>
                  <a:schemeClr val="tx1"/>
                </a:solidFill>
              </a:rPr>
              <a:t>How old is Globalization?</a:t>
            </a:r>
          </a:p>
        </p:txBody>
      </p:sp>
      <p:graphicFrame>
        <p:nvGraphicFramePr>
          <p:cNvPr id="19458" name="Object 4"/>
          <p:cNvGraphicFramePr>
            <a:graphicFrameLocks noGrp="1" noChangeAspect="1"/>
          </p:cNvGraphicFramePr>
          <p:nvPr>
            <p:ph idx="1"/>
          </p:nvPr>
        </p:nvGraphicFramePr>
        <p:xfrm>
          <a:off x="1192213" y="2249488"/>
          <a:ext cx="6757987" cy="4324350"/>
        </p:xfrm>
        <a:graphic>
          <a:graphicData uri="http://schemas.openxmlformats.org/presentationml/2006/ole">
            <p:oleObj spid="_x0000_s1029" name="Bitmap Image" r:id="rId4" imgW="7144747" imgH="4571429" progId="PBrush">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sz="3600" dirty="0" smtClean="0">
                <a:solidFill>
                  <a:schemeClr val="bg1"/>
                </a:solidFill>
              </a:rPr>
              <a:t>What has led to increased globalization?</a:t>
            </a:r>
          </a:p>
        </p:txBody>
      </p:sp>
      <p:sp>
        <p:nvSpPr>
          <p:cNvPr id="20483" name="Rectangle 3"/>
          <p:cNvSpPr>
            <a:spLocks noGrp="1" noChangeArrowheads="1"/>
          </p:cNvSpPr>
          <p:nvPr>
            <p:ph idx="1"/>
          </p:nvPr>
        </p:nvSpPr>
        <p:spPr/>
        <p:txBody>
          <a:bodyPr/>
          <a:lstStyle/>
          <a:p>
            <a:pPr>
              <a:buFontTx/>
              <a:buNone/>
            </a:pPr>
            <a:r>
              <a:rPr lang="en-US"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990600"/>
            <a:ext cx="8229600" cy="1066800"/>
          </a:xfrm>
        </p:spPr>
        <p:txBody>
          <a:bodyPr>
            <a:normAutofit fontScale="90000"/>
          </a:bodyPr>
          <a:lstStyle/>
          <a:p>
            <a:r>
              <a:rPr lang="en-US" sz="3600" dirty="0" smtClean="0">
                <a:solidFill>
                  <a:schemeClr val="bg1"/>
                </a:solidFill>
              </a:rPr>
              <a:t>What has led to increased globalization?</a:t>
            </a:r>
          </a:p>
        </p:txBody>
      </p:sp>
      <p:sp>
        <p:nvSpPr>
          <p:cNvPr id="8195" name="Rectangle 3"/>
          <p:cNvSpPr>
            <a:spLocks noGrp="1" noChangeArrowheads="1"/>
          </p:cNvSpPr>
          <p:nvPr>
            <p:ph idx="1"/>
          </p:nvPr>
        </p:nvSpPr>
        <p:spPr>
          <a:xfrm>
            <a:off x="685800" y="2209800"/>
            <a:ext cx="7772400" cy="4267200"/>
          </a:xfrm>
        </p:spPr>
        <p:txBody>
          <a:bodyPr>
            <a:normAutofit lnSpcReduction="10000"/>
          </a:bodyPr>
          <a:lstStyle/>
          <a:p>
            <a:pPr>
              <a:lnSpc>
                <a:spcPct val="80000"/>
              </a:lnSpc>
              <a:buFontTx/>
              <a:buNone/>
            </a:pPr>
            <a:r>
              <a:rPr lang="en-US" sz="2200" dirty="0" smtClean="0"/>
              <a:t>Trade barriers has been gradually reduced</a:t>
            </a:r>
          </a:p>
          <a:p>
            <a:pPr>
              <a:lnSpc>
                <a:spcPct val="80000"/>
              </a:lnSpc>
            </a:pPr>
            <a:r>
              <a:rPr lang="en-US" sz="2200" dirty="0" smtClean="0"/>
              <a:t>Lower restrictions on the free flow on investment capital between countries</a:t>
            </a:r>
          </a:p>
          <a:p>
            <a:pPr>
              <a:lnSpc>
                <a:spcPct val="80000"/>
              </a:lnSpc>
            </a:pPr>
            <a:r>
              <a:rPr lang="en-US" sz="2200" dirty="0" smtClean="0"/>
              <a:t>More technology</a:t>
            </a:r>
          </a:p>
          <a:p>
            <a:pPr>
              <a:lnSpc>
                <a:spcPct val="80000"/>
              </a:lnSpc>
            </a:pPr>
            <a:r>
              <a:rPr lang="en-US" sz="2200" dirty="0" smtClean="0"/>
              <a:t>Improve methods of transportation (easier for people and goods to travel)</a:t>
            </a:r>
          </a:p>
          <a:p>
            <a:pPr>
              <a:lnSpc>
                <a:spcPct val="80000"/>
              </a:lnSpc>
            </a:pPr>
            <a:r>
              <a:rPr lang="en-US" sz="2200" dirty="0" smtClean="0"/>
              <a:t>Methods of communications has improved and got cheaper (INTERNET) </a:t>
            </a:r>
            <a:r>
              <a:rPr lang="en-US" sz="2200" dirty="0" smtClean="0">
                <a:sym typeface="Wingdings" charset="2"/>
              </a:rPr>
              <a:t></a:t>
            </a:r>
            <a:r>
              <a:rPr lang="en-US" sz="2200" dirty="0" smtClean="0"/>
              <a:t> spread of ideas around the world</a:t>
            </a:r>
          </a:p>
          <a:p>
            <a:pPr>
              <a:lnSpc>
                <a:spcPct val="80000"/>
              </a:lnSpc>
            </a:pPr>
            <a:r>
              <a:rPr lang="en-US" sz="2200" dirty="0" smtClean="0"/>
              <a:t>Fall of communism (former Soviet Union, Eastern Bloc and China were once isolated due to communist regimes and have  now market oriented economies and are doing business with the rest of the world)</a:t>
            </a:r>
          </a:p>
          <a:p>
            <a:pPr>
              <a:lnSpc>
                <a:spcPct val="80000"/>
              </a:lnSpc>
              <a:buFontTx/>
              <a:buNone/>
            </a:pPr>
            <a:endParaRPr lang="en-US" sz="2400" dirty="0" smtClean="0">
              <a:solidFill>
                <a:srgbClr val="231F20"/>
              </a:solidFill>
            </a:endParaRPr>
          </a:p>
        </p:txBody>
      </p:sp>
    </p:spTree>
  </p:cSld>
  <p:clrMapOvr>
    <a:masterClrMapping/>
  </p:clrMapOvr>
</p:sld>
</file>

<file path=ppt/theme/theme1.xml><?xml version="1.0" encoding="utf-8"?>
<a:theme xmlns:a="http://schemas.openxmlformats.org/drawingml/2006/main" name="PPT_Online">
  <a:themeElements>
    <a:clrScheme name="">
      <a:dk1>
        <a:srgbClr val="000000"/>
      </a:dk1>
      <a:lt1>
        <a:srgbClr val="DFDFDF"/>
      </a:lt1>
      <a:dk2>
        <a:srgbClr val="CC0000"/>
      </a:dk2>
      <a:lt2>
        <a:srgbClr val="808080"/>
      </a:lt2>
      <a:accent1>
        <a:srgbClr val="CC0000"/>
      </a:accent1>
      <a:accent2>
        <a:srgbClr val="3333CC"/>
      </a:accent2>
      <a:accent3>
        <a:srgbClr val="ECECEC"/>
      </a:accent3>
      <a:accent4>
        <a:srgbClr val="000000"/>
      </a:accent4>
      <a:accent5>
        <a:srgbClr val="E2AAAA"/>
      </a:accent5>
      <a:accent6>
        <a:srgbClr val="2D2DB9"/>
      </a:accent6>
      <a:hlink>
        <a:srgbClr val="CCCCFF"/>
      </a:hlink>
      <a:folHlink>
        <a:srgbClr val="B2B2B2"/>
      </a:folHlink>
    </a:clrScheme>
    <a:fontScheme name="nu_powerpoint_temp">
      <a:majorFont>
        <a:latin typeface="Verdan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Times"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Times" pitchFamily="-110" charset="0"/>
          </a:defRPr>
        </a:defPPr>
      </a:lstStyle>
    </a:lnDef>
  </a:objectDefaults>
  <a:extraClrSchemeLst>
    <a:extraClrScheme>
      <a:clrScheme name="nu_powerpoint_tem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u_powerpoint_tem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u_powerpoint_tem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u_powerpoint_tem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u_powerpoint_tem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u_powerpoint_tem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u_powerpoint_tem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PPT_Online</Template>
  <TotalTime>2499</TotalTime>
  <Words>1758</Words>
  <Application>Microsoft Macintosh PowerPoint</Application>
  <PresentationFormat>On-screen Show (4:3)</PresentationFormat>
  <Paragraphs>201</Paragraphs>
  <Slides>20</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PPT_Online</vt:lpstr>
      <vt:lpstr>Bitmap Image</vt:lpstr>
      <vt:lpstr>Slide 1</vt:lpstr>
      <vt:lpstr>Globalization  </vt:lpstr>
      <vt:lpstr>Agenda for today</vt:lpstr>
      <vt:lpstr>Slide 4</vt:lpstr>
      <vt:lpstr>Introducing Globalization</vt:lpstr>
      <vt:lpstr>What is globalization?</vt:lpstr>
      <vt:lpstr>How old is Globalization?</vt:lpstr>
      <vt:lpstr>What has led to increased globalization?</vt:lpstr>
      <vt:lpstr>What has led to increased globalization?</vt:lpstr>
      <vt:lpstr>What are the positive and negative sides of Globalization? </vt:lpstr>
      <vt:lpstr>What are the + and – of Globalization?</vt:lpstr>
      <vt:lpstr>What are the 5 wars of Globalization?</vt:lpstr>
      <vt:lpstr>What are the 5 wars of Globalization?</vt:lpstr>
      <vt:lpstr>Why do we trade?</vt:lpstr>
      <vt:lpstr>Why do we trade?</vt:lpstr>
      <vt:lpstr>Countries in Isolation</vt:lpstr>
      <vt:lpstr>Autarky</vt:lpstr>
      <vt:lpstr>Why do we trade?</vt:lpstr>
      <vt:lpstr>Does Globalization increase poverty and inequality?</vt:lpstr>
      <vt:lpstr>What is the future of Globalization?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Florencia</dc:creator>
  <cp:lastModifiedBy>Windows User</cp:lastModifiedBy>
  <cp:revision>8</cp:revision>
  <cp:lastPrinted>2006-02-21T22:31:33Z</cp:lastPrinted>
  <dcterms:created xsi:type="dcterms:W3CDTF">2011-06-19T15:19:09Z</dcterms:created>
  <dcterms:modified xsi:type="dcterms:W3CDTF">2022-04-06T13:55:17Z</dcterms:modified>
</cp:coreProperties>
</file>