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7" r:id="rId2"/>
    <p:sldId id="258" r:id="rId3"/>
    <p:sldId id="259" r:id="rId4"/>
    <p:sldId id="260" r:id="rId5"/>
    <p:sldId id="262" r:id="rId6"/>
    <p:sldId id="263" r:id="rId7"/>
    <p:sldId id="265" r:id="rId8"/>
    <p:sldId id="266" r:id="rId9"/>
    <p:sldId id="267" r:id="rId10"/>
    <p:sldId id="268" r:id="rId11"/>
  </p:sldIdLst>
  <p:sldSz cx="9144000" cy="5143500" type="screen16x9"/>
  <p:notesSz cx="6858000" cy="9144000"/>
  <p:embeddedFontLst>
    <p:embeddedFont>
      <p:font typeface="Playfair Display" charset="0"/>
      <p:regular r:id="rId13"/>
      <p:bold r:id="rId14"/>
      <p:italic r:id="rId15"/>
      <p:boldItalic r:id="rId16"/>
    </p:embeddedFont>
    <p:embeddedFont>
      <p:font typeface="Average" charset="0"/>
      <p:regular r:id="rId17"/>
    </p:embeddedFont>
    <p:embeddedFont>
      <p:font typeface="Lato"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EB93DDB7-07FD-428E-B81A-BC6F6BA678B2}">
  <a:tblStyle styleId="{EB93DDB7-07FD-428E-B81A-BC6F6BA678B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8"/>
    <p:restoredTop sz="94633"/>
  </p:normalViewPr>
  <p:slideViewPr>
    <p:cSldViewPr snapToGrid="0">
      <p:cViewPr varScale="1">
        <p:scale>
          <a:sx n="91" d="100"/>
          <a:sy n="91" d="100"/>
        </p:scale>
        <p:origin x="-162" y="-96"/>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a1b0e9d4f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a1b0e9d4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Paige</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a1b0e9d4fd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a1b0e9d4f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Paige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a1b0e9d4f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a1b0e9d4f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Paige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a1b0e9d4f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a1b0e9d4f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Wafa</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1b0e9d4f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1b0e9d4f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Wafa</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a1b0e9d4f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a1b0e9d4f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Meg</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1b0e9d4f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1b0e9d4f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Meg</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a1b0e9d4f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a1b0e9d4f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Meg</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9f77b7498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9f77b7498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a1b0e9d4f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a1b0e9d4f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Paige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91378"/>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37" name="Google Shape;37;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1" name="Google Shape;41;p9"/>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1233100"/>
            <a:ext cx="8520600" cy="1610100"/>
          </a:xfrm>
          <a:prstGeom prst="rect">
            <a:avLst/>
          </a:prstGeom>
        </p:spPr>
        <p:txBody>
          <a:bodyPr spcFirstLastPara="1" wrap="square" lIns="91425" tIns="91425" rIns="91425" bIns="91425" anchor="b" anchorCtr="0">
            <a:no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a:spLocks noGrp="1"/>
          </p:cNvSpPr>
          <p:nvPr>
            <p:ph type="body" idx="1"/>
          </p:nvPr>
        </p:nvSpPr>
        <p:spPr>
          <a:xfrm>
            <a:off x="311700" y="29194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coral">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91350"/>
            <a:ext cx="8520600" cy="6261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Company Overview </a:t>
            </a:r>
            <a:endParaRPr/>
          </a:p>
        </p:txBody>
      </p:sp>
      <p:sp>
        <p:nvSpPr>
          <p:cNvPr id="67" name="Google Shape;67;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9250" algn="l" rtl="0">
              <a:lnSpc>
                <a:spcPct val="100000"/>
              </a:lnSpc>
              <a:spcBef>
                <a:spcPts val="0"/>
              </a:spcBef>
              <a:spcAft>
                <a:spcPts val="0"/>
              </a:spcAft>
              <a:buClr>
                <a:srgbClr val="262626"/>
              </a:buClr>
              <a:buSzPts val="1900"/>
              <a:buFont typeface="Average"/>
              <a:buChar char="●"/>
            </a:pPr>
            <a:r>
              <a:rPr lang="en" sz="1900">
                <a:solidFill>
                  <a:srgbClr val="262626"/>
                </a:solidFill>
                <a:latin typeface="Average"/>
                <a:ea typeface="Average"/>
                <a:cs typeface="Average"/>
                <a:sym typeface="Average"/>
              </a:rPr>
              <a:t>The Nail Bar is a luxury salon that offers several services, all while serving you your favorite cocktail of choice. </a:t>
            </a:r>
            <a:endParaRPr sz="1900">
              <a:solidFill>
                <a:srgbClr val="262626"/>
              </a:solidFill>
              <a:latin typeface="Average"/>
              <a:ea typeface="Average"/>
              <a:cs typeface="Average"/>
              <a:sym typeface="Average"/>
            </a:endParaRPr>
          </a:p>
          <a:p>
            <a:pPr marL="457200" lvl="0" indent="0" algn="l" rtl="0">
              <a:lnSpc>
                <a:spcPct val="100000"/>
              </a:lnSpc>
              <a:spcBef>
                <a:spcPts val="0"/>
              </a:spcBef>
              <a:spcAft>
                <a:spcPts val="0"/>
              </a:spcAft>
              <a:buNone/>
            </a:pPr>
            <a:endParaRPr sz="1900">
              <a:solidFill>
                <a:srgbClr val="262626"/>
              </a:solidFill>
              <a:latin typeface="Average"/>
              <a:ea typeface="Average"/>
              <a:cs typeface="Average"/>
              <a:sym typeface="Average"/>
            </a:endParaRPr>
          </a:p>
          <a:p>
            <a:pPr marL="457200" lvl="0" indent="-349250" algn="l" rtl="0">
              <a:lnSpc>
                <a:spcPct val="100000"/>
              </a:lnSpc>
              <a:spcBef>
                <a:spcPts val="0"/>
              </a:spcBef>
              <a:spcAft>
                <a:spcPts val="0"/>
              </a:spcAft>
              <a:buClr>
                <a:srgbClr val="262626"/>
              </a:buClr>
              <a:buSzPts val="1900"/>
              <a:buFont typeface="Average"/>
              <a:buChar char="●"/>
            </a:pPr>
            <a:r>
              <a:rPr lang="en" sz="1900">
                <a:solidFill>
                  <a:srgbClr val="262626"/>
                </a:solidFill>
                <a:latin typeface="Average"/>
                <a:ea typeface="Average"/>
                <a:cs typeface="Average"/>
                <a:sym typeface="Average"/>
              </a:rPr>
              <a:t>The services in the Nail Bar will include spa manicures and pedicures, waxing, massage, facials, and makeup application service on weekends. </a:t>
            </a:r>
            <a:endParaRPr sz="1900">
              <a:solidFill>
                <a:srgbClr val="262626"/>
              </a:solidFill>
              <a:latin typeface="Average"/>
              <a:ea typeface="Average"/>
              <a:cs typeface="Average"/>
              <a:sym typeface="Average"/>
            </a:endParaRPr>
          </a:p>
          <a:p>
            <a:pPr marL="457200" lvl="0" indent="0" algn="l" rtl="0">
              <a:lnSpc>
                <a:spcPct val="100000"/>
              </a:lnSpc>
              <a:spcBef>
                <a:spcPts val="0"/>
              </a:spcBef>
              <a:spcAft>
                <a:spcPts val="0"/>
              </a:spcAft>
              <a:buNone/>
            </a:pPr>
            <a:endParaRPr sz="1900">
              <a:solidFill>
                <a:srgbClr val="262626"/>
              </a:solidFill>
              <a:latin typeface="Average"/>
              <a:ea typeface="Average"/>
              <a:cs typeface="Average"/>
              <a:sym typeface="Average"/>
            </a:endParaRPr>
          </a:p>
          <a:p>
            <a:pPr marL="457200" lvl="0" indent="-355600" algn="l" rtl="0">
              <a:lnSpc>
                <a:spcPct val="100000"/>
              </a:lnSpc>
              <a:spcBef>
                <a:spcPts val="0"/>
              </a:spcBef>
              <a:spcAft>
                <a:spcPts val="0"/>
              </a:spcAft>
              <a:buClr>
                <a:srgbClr val="262626"/>
              </a:buClr>
              <a:buSzPts val="2000"/>
              <a:buFont typeface="Average"/>
              <a:buChar char="●"/>
            </a:pPr>
            <a:r>
              <a:rPr lang="en" sz="1900">
                <a:solidFill>
                  <a:srgbClr val="262626"/>
                </a:solidFill>
                <a:latin typeface="Average"/>
                <a:ea typeface="Average"/>
                <a:cs typeface="Average"/>
                <a:sym typeface="Average"/>
              </a:rPr>
              <a:t>Our main goal is to make each customer enjoy the</a:t>
            </a:r>
            <a:endParaRPr sz="1900">
              <a:solidFill>
                <a:srgbClr val="262626"/>
              </a:solidFill>
              <a:latin typeface="Average"/>
              <a:ea typeface="Average"/>
              <a:cs typeface="Average"/>
              <a:sym typeface="Average"/>
            </a:endParaRPr>
          </a:p>
          <a:p>
            <a:pPr marL="457200" lvl="0" indent="0" algn="l" rtl="0">
              <a:lnSpc>
                <a:spcPct val="100000"/>
              </a:lnSpc>
              <a:spcBef>
                <a:spcPts val="0"/>
              </a:spcBef>
              <a:spcAft>
                <a:spcPts val="0"/>
              </a:spcAft>
              <a:buNone/>
            </a:pPr>
            <a:r>
              <a:rPr lang="en" sz="1900">
                <a:solidFill>
                  <a:srgbClr val="262626"/>
                </a:solidFill>
                <a:latin typeface="Average"/>
                <a:ea typeface="Average"/>
                <a:cs typeface="Average"/>
                <a:sym typeface="Average"/>
              </a:rPr>
              <a:t>time with the best service with a comfortable and </a:t>
            </a:r>
            <a:endParaRPr sz="1900">
              <a:solidFill>
                <a:srgbClr val="262626"/>
              </a:solidFill>
              <a:latin typeface="Average"/>
              <a:ea typeface="Average"/>
              <a:cs typeface="Average"/>
              <a:sym typeface="Average"/>
            </a:endParaRPr>
          </a:p>
          <a:p>
            <a:pPr marL="457200" lvl="0" indent="0" algn="l" rtl="0">
              <a:lnSpc>
                <a:spcPct val="100000"/>
              </a:lnSpc>
              <a:spcBef>
                <a:spcPts val="0"/>
              </a:spcBef>
              <a:spcAft>
                <a:spcPts val="0"/>
              </a:spcAft>
              <a:buNone/>
            </a:pPr>
            <a:r>
              <a:rPr lang="en" sz="1900">
                <a:solidFill>
                  <a:srgbClr val="262626"/>
                </a:solidFill>
                <a:latin typeface="Average"/>
                <a:ea typeface="Average"/>
                <a:cs typeface="Average"/>
                <a:sym typeface="Average"/>
              </a:rPr>
              <a:t>a relaxing environment.</a:t>
            </a:r>
            <a:r>
              <a:rPr lang="en" sz="2000">
                <a:solidFill>
                  <a:srgbClr val="262626"/>
                </a:solidFill>
                <a:latin typeface="Average"/>
                <a:ea typeface="Average"/>
                <a:cs typeface="Average"/>
                <a:sym typeface="Average"/>
              </a:rPr>
              <a:t> </a:t>
            </a:r>
            <a:endParaRPr>
              <a:latin typeface="Average"/>
              <a:ea typeface="Average"/>
              <a:cs typeface="Average"/>
              <a:sym typeface="Averag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Customer Acquisition Plan </a:t>
            </a:r>
            <a:endParaRPr/>
          </a:p>
        </p:txBody>
      </p:sp>
      <p:cxnSp>
        <p:nvCxnSpPr>
          <p:cNvPr id="137" name="Google Shape;137;p25"/>
          <p:cNvCxnSpPr/>
          <p:nvPr/>
        </p:nvCxnSpPr>
        <p:spPr>
          <a:xfrm>
            <a:off x="1270575" y="1423650"/>
            <a:ext cx="30600" cy="2633100"/>
          </a:xfrm>
          <a:prstGeom prst="straightConnector1">
            <a:avLst/>
          </a:prstGeom>
          <a:noFill/>
          <a:ln w="9525" cap="flat" cmpd="sng">
            <a:solidFill>
              <a:schemeClr val="dk2"/>
            </a:solidFill>
            <a:prstDash val="solid"/>
            <a:round/>
            <a:headEnd type="none" w="med" len="med"/>
            <a:tailEnd type="none" w="med" len="med"/>
          </a:ln>
        </p:spPr>
      </p:cxnSp>
      <p:cxnSp>
        <p:nvCxnSpPr>
          <p:cNvPr id="138" name="Google Shape;138;p25"/>
          <p:cNvCxnSpPr/>
          <p:nvPr/>
        </p:nvCxnSpPr>
        <p:spPr>
          <a:xfrm>
            <a:off x="1301175" y="4056750"/>
            <a:ext cx="5725500" cy="0"/>
          </a:xfrm>
          <a:prstGeom prst="straightConnector1">
            <a:avLst/>
          </a:prstGeom>
          <a:noFill/>
          <a:ln w="9525" cap="flat" cmpd="sng">
            <a:solidFill>
              <a:schemeClr val="dk2"/>
            </a:solidFill>
            <a:prstDash val="solid"/>
            <a:round/>
            <a:headEnd type="none" w="med" len="med"/>
            <a:tailEnd type="none" w="med" len="med"/>
          </a:ln>
        </p:spPr>
      </p:cxnSp>
      <p:sp>
        <p:nvSpPr>
          <p:cNvPr id="139" name="Google Shape;139;p25"/>
          <p:cNvSpPr txBox="1"/>
          <p:nvPr/>
        </p:nvSpPr>
        <p:spPr>
          <a:xfrm>
            <a:off x="642950" y="1405013"/>
            <a:ext cx="2403300" cy="62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latin typeface="Average"/>
                <a:ea typeface="Average"/>
                <a:cs typeface="Average"/>
                <a:sym typeface="Average"/>
              </a:rPr>
              <a:t>ers</a:t>
            </a:r>
            <a:endParaRPr>
              <a:latin typeface="Lato"/>
              <a:ea typeface="Lato"/>
              <a:cs typeface="Lato"/>
              <a:sym typeface="Lato"/>
            </a:endParaRPr>
          </a:p>
        </p:txBody>
      </p:sp>
      <p:sp>
        <p:nvSpPr>
          <p:cNvPr id="140" name="Google Shape;140;p25"/>
          <p:cNvSpPr txBox="1"/>
          <p:nvPr/>
        </p:nvSpPr>
        <p:spPr>
          <a:xfrm rot="-5400000">
            <a:off x="-283200" y="2455350"/>
            <a:ext cx="1255200" cy="444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Average"/>
                <a:ea typeface="Average"/>
                <a:cs typeface="Average"/>
                <a:sym typeface="Average"/>
              </a:rPr>
              <a:t># Customers</a:t>
            </a:r>
            <a:endParaRPr b="1">
              <a:latin typeface="Lato"/>
              <a:ea typeface="Lato"/>
              <a:cs typeface="Lato"/>
              <a:sym typeface="Lato"/>
            </a:endParaRPr>
          </a:p>
        </p:txBody>
      </p:sp>
      <p:sp>
        <p:nvSpPr>
          <p:cNvPr id="141" name="Google Shape;141;p25"/>
          <p:cNvSpPr txBox="1"/>
          <p:nvPr/>
        </p:nvSpPr>
        <p:spPr>
          <a:xfrm>
            <a:off x="543525" y="1495800"/>
            <a:ext cx="948900" cy="26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10,000</a:t>
            </a:r>
            <a:endParaRPr>
              <a:latin typeface="Lato"/>
              <a:ea typeface="Lato"/>
              <a:cs typeface="Lato"/>
              <a:sym typeface="Lato"/>
            </a:endParaRPr>
          </a:p>
        </p:txBody>
      </p:sp>
      <p:sp>
        <p:nvSpPr>
          <p:cNvPr id="142" name="Google Shape;142;p25"/>
          <p:cNvSpPr txBox="1"/>
          <p:nvPr/>
        </p:nvSpPr>
        <p:spPr>
          <a:xfrm>
            <a:off x="734775" y="3796650"/>
            <a:ext cx="566400" cy="26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10</a:t>
            </a:r>
            <a:endParaRPr>
              <a:latin typeface="Lato"/>
              <a:ea typeface="Lato"/>
              <a:cs typeface="Lato"/>
              <a:sym typeface="Lato"/>
            </a:endParaRPr>
          </a:p>
        </p:txBody>
      </p:sp>
      <p:sp>
        <p:nvSpPr>
          <p:cNvPr id="143" name="Google Shape;143;p25"/>
          <p:cNvSpPr txBox="1"/>
          <p:nvPr/>
        </p:nvSpPr>
        <p:spPr>
          <a:xfrm>
            <a:off x="642950" y="3044850"/>
            <a:ext cx="566400" cy="26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100</a:t>
            </a:r>
            <a:endParaRPr>
              <a:latin typeface="Lato"/>
              <a:ea typeface="Lato"/>
              <a:cs typeface="Lato"/>
              <a:sym typeface="Lato"/>
            </a:endParaRPr>
          </a:p>
        </p:txBody>
      </p:sp>
      <p:sp>
        <p:nvSpPr>
          <p:cNvPr id="144" name="Google Shape;144;p25"/>
          <p:cNvSpPr txBox="1"/>
          <p:nvPr/>
        </p:nvSpPr>
        <p:spPr>
          <a:xfrm>
            <a:off x="558800" y="2234250"/>
            <a:ext cx="734700" cy="26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1,000</a:t>
            </a:r>
            <a:endParaRPr>
              <a:latin typeface="Lato"/>
              <a:ea typeface="Lato"/>
              <a:cs typeface="Lato"/>
              <a:sym typeface="Lato"/>
            </a:endParaRPr>
          </a:p>
        </p:txBody>
      </p:sp>
      <p:sp>
        <p:nvSpPr>
          <p:cNvPr id="145" name="Google Shape;145;p25"/>
          <p:cNvSpPr txBox="1"/>
          <p:nvPr/>
        </p:nvSpPr>
        <p:spPr>
          <a:xfrm>
            <a:off x="1209350" y="4318675"/>
            <a:ext cx="857400" cy="26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1 Month </a:t>
            </a:r>
            <a:endParaRPr>
              <a:latin typeface="Lato"/>
              <a:ea typeface="Lato"/>
              <a:cs typeface="Lato"/>
              <a:sym typeface="Lato"/>
            </a:endParaRPr>
          </a:p>
        </p:txBody>
      </p:sp>
      <p:sp>
        <p:nvSpPr>
          <p:cNvPr id="146" name="Google Shape;146;p25"/>
          <p:cNvSpPr txBox="1"/>
          <p:nvPr/>
        </p:nvSpPr>
        <p:spPr>
          <a:xfrm>
            <a:off x="2265825" y="4338025"/>
            <a:ext cx="1010400" cy="22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3 Months</a:t>
            </a:r>
            <a:endParaRPr>
              <a:latin typeface="Lato"/>
              <a:ea typeface="Lato"/>
              <a:cs typeface="Lato"/>
              <a:sym typeface="Lato"/>
            </a:endParaRPr>
          </a:p>
        </p:txBody>
      </p:sp>
      <p:sp>
        <p:nvSpPr>
          <p:cNvPr id="147" name="Google Shape;147;p25"/>
          <p:cNvSpPr txBox="1"/>
          <p:nvPr/>
        </p:nvSpPr>
        <p:spPr>
          <a:xfrm>
            <a:off x="3623100" y="4338025"/>
            <a:ext cx="948900" cy="22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6 Months</a:t>
            </a:r>
            <a:endParaRPr>
              <a:latin typeface="Lato"/>
              <a:ea typeface="Lato"/>
              <a:cs typeface="Lato"/>
              <a:sym typeface="Lato"/>
            </a:endParaRPr>
          </a:p>
        </p:txBody>
      </p:sp>
      <p:sp>
        <p:nvSpPr>
          <p:cNvPr id="148" name="Google Shape;148;p25"/>
          <p:cNvSpPr txBox="1"/>
          <p:nvPr/>
        </p:nvSpPr>
        <p:spPr>
          <a:xfrm>
            <a:off x="4911325" y="4338025"/>
            <a:ext cx="1132800" cy="37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12 Months</a:t>
            </a:r>
            <a:endParaRPr>
              <a:latin typeface="Lato"/>
              <a:ea typeface="Lato"/>
              <a:cs typeface="Lato"/>
              <a:sym typeface="Lato"/>
            </a:endParaRPr>
          </a:p>
        </p:txBody>
      </p:sp>
      <p:sp>
        <p:nvSpPr>
          <p:cNvPr id="149" name="Google Shape;149;p25"/>
          <p:cNvSpPr txBox="1"/>
          <p:nvPr/>
        </p:nvSpPr>
        <p:spPr>
          <a:xfrm>
            <a:off x="6383450" y="4338025"/>
            <a:ext cx="1255200" cy="22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Lato"/>
                <a:ea typeface="Lato"/>
                <a:cs typeface="Lato"/>
                <a:sym typeface="Lato"/>
              </a:rPr>
              <a:t>24 Months</a:t>
            </a:r>
            <a:endParaRPr>
              <a:latin typeface="Lato"/>
              <a:ea typeface="Lato"/>
              <a:cs typeface="Lato"/>
              <a:sym typeface="Lato"/>
            </a:endParaRPr>
          </a:p>
        </p:txBody>
      </p:sp>
      <p:sp>
        <p:nvSpPr>
          <p:cNvPr id="150" name="Google Shape;150;p25"/>
          <p:cNvSpPr txBox="1"/>
          <p:nvPr/>
        </p:nvSpPr>
        <p:spPr>
          <a:xfrm>
            <a:off x="1460700" y="3091025"/>
            <a:ext cx="1775700" cy="84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Average"/>
                <a:ea typeface="Average"/>
                <a:cs typeface="Average"/>
                <a:sym typeface="Average"/>
              </a:rPr>
              <a:t>-First location launched</a:t>
            </a:r>
            <a:endParaRPr sz="1300">
              <a:latin typeface="Average"/>
              <a:ea typeface="Average"/>
              <a:cs typeface="Average"/>
              <a:sym typeface="Average"/>
            </a:endParaRPr>
          </a:p>
          <a:p>
            <a:pPr marL="0" lvl="0" indent="0" algn="l" rtl="0">
              <a:spcBef>
                <a:spcPts val="0"/>
              </a:spcBef>
              <a:spcAft>
                <a:spcPts val="0"/>
              </a:spcAft>
              <a:buNone/>
            </a:pPr>
            <a:r>
              <a:rPr lang="en" sz="1300">
                <a:latin typeface="Average"/>
                <a:ea typeface="Average"/>
                <a:cs typeface="Average"/>
                <a:sym typeface="Average"/>
              </a:rPr>
              <a:t>-Social Media Interaction</a:t>
            </a:r>
            <a:endParaRPr sz="1300">
              <a:latin typeface="Average"/>
              <a:ea typeface="Average"/>
              <a:cs typeface="Average"/>
              <a:sym typeface="Average"/>
            </a:endParaRPr>
          </a:p>
        </p:txBody>
      </p:sp>
      <p:sp>
        <p:nvSpPr>
          <p:cNvPr id="151" name="Google Shape;151;p25"/>
          <p:cNvSpPr txBox="1"/>
          <p:nvPr/>
        </p:nvSpPr>
        <p:spPr>
          <a:xfrm>
            <a:off x="3395900" y="1909500"/>
            <a:ext cx="1775700" cy="125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Average"/>
              <a:ea typeface="Average"/>
              <a:cs typeface="Average"/>
              <a:sym typeface="Average"/>
            </a:endParaRPr>
          </a:p>
          <a:p>
            <a:pPr marL="0" lvl="0" indent="0" algn="l" rtl="0">
              <a:spcBef>
                <a:spcPts val="0"/>
              </a:spcBef>
              <a:spcAft>
                <a:spcPts val="0"/>
              </a:spcAft>
              <a:buNone/>
            </a:pPr>
            <a:r>
              <a:rPr lang="en">
                <a:latin typeface="Average"/>
                <a:ea typeface="Average"/>
                <a:cs typeface="Average"/>
                <a:sym typeface="Average"/>
              </a:rPr>
              <a:t>-Word of Mouth</a:t>
            </a:r>
            <a:endParaRPr>
              <a:latin typeface="Average"/>
              <a:ea typeface="Average"/>
              <a:cs typeface="Average"/>
              <a:sym typeface="Average"/>
            </a:endParaRPr>
          </a:p>
          <a:p>
            <a:pPr marL="0" lvl="0" indent="0" algn="l" rtl="0">
              <a:spcBef>
                <a:spcPts val="0"/>
              </a:spcBef>
              <a:spcAft>
                <a:spcPts val="0"/>
              </a:spcAft>
              <a:buNone/>
            </a:pPr>
            <a:r>
              <a:rPr lang="en">
                <a:latin typeface="Average"/>
                <a:ea typeface="Average"/>
                <a:cs typeface="Average"/>
                <a:sym typeface="Average"/>
              </a:rPr>
              <a:t>-Rewards System</a:t>
            </a:r>
            <a:endParaRPr>
              <a:latin typeface="Average"/>
              <a:ea typeface="Average"/>
              <a:cs typeface="Average"/>
              <a:sym typeface="Average"/>
            </a:endParaRPr>
          </a:p>
          <a:p>
            <a:pPr marL="0" lvl="0" indent="0" algn="l" rtl="0">
              <a:spcBef>
                <a:spcPts val="0"/>
              </a:spcBef>
              <a:spcAft>
                <a:spcPts val="0"/>
              </a:spcAft>
              <a:buNone/>
            </a:pPr>
            <a:r>
              <a:rPr lang="en">
                <a:latin typeface="Average"/>
                <a:ea typeface="Average"/>
                <a:cs typeface="Average"/>
                <a:sym typeface="Average"/>
              </a:rPr>
              <a:t>-Membership</a:t>
            </a:r>
            <a:endParaRPr>
              <a:latin typeface="Average"/>
              <a:ea typeface="Average"/>
              <a:cs typeface="Average"/>
              <a:sym typeface="Average"/>
            </a:endParaRPr>
          </a:p>
        </p:txBody>
      </p:sp>
      <p:sp>
        <p:nvSpPr>
          <p:cNvPr id="152" name="Google Shape;152;p25"/>
          <p:cNvSpPr txBox="1"/>
          <p:nvPr/>
        </p:nvSpPr>
        <p:spPr>
          <a:xfrm>
            <a:off x="5801750" y="1017450"/>
            <a:ext cx="2112600" cy="185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rage"/>
                <a:ea typeface="Average"/>
                <a:cs typeface="Average"/>
                <a:sym typeface="Average"/>
              </a:rPr>
              <a:t>-Full Service salon including massages, mani, pedi, facials, eye lashes, etc</a:t>
            </a:r>
            <a:endParaRPr>
              <a:latin typeface="Average"/>
              <a:ea typeface="Average"/>
              <a:cs typeface="Average"/>
              <a:sym typeface="Average"/>
            </a:endParaRPr>
          </a:p>
          <a:p>
            <a:pPr marL="0" lvl="0" indent="0" algn="l" rtl="0">
              <a:spcBef>
                <a:spcPts val="0"/>
              </a:spcBef>
              <a:spcAft>
                <a:spcPts val="0"/>
              </a:spcAft>
              <a:buNone/>
            </a:pPr>
            <a:r>
              <a:rPr lang="en">
                <a:latin typeface="Average"/>
                <a:ea typeface="Average"/>
                <a:cs typeface="Average"/>
                <a:sym typeface="Average"/>
              </a:rPr>
              <a:t>-Full Service Bar</a:t>
            </a:r>
            <a:endParaRPr>
              <a:latin typeface="Average"/>
              <a:ea typeface="Average"/>
              <a:cs typeface="Average"/>
              <a:sym typeface="Average"/>
            </a:endParaRPr>
          </a:p>
          <a:p>
            <a:pPr marL="0" lvl="0" indent="0" algn="l" rtl="0">
              <a:spcBef>
                <a:spcPts val="0"/>
              </a:spcBef>
              <a:spcAft>
                <a:spcPts val="0"/>
              </a:spcAft>
              <a:buNone/>
            </a:pPr>
            <a:r>
              <a:rPr lang="en">
                <a:latin typeface="Average"/>
                <a:ea typeface="Average"/>
                <a:cs typeface="Average"/>
                <a:sym typeface="Average"/>
              </a:rPr>
              <a:t>-Hosting private events (bridal parties, girls night out, etc.) </a:t>
            </a:r>
            <a:endParaRPr b="1">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32002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t>Company Mission/Vision</a:t>
            </a:r>
            <a:endParaRPr/>
          </a:p>
        </p:txBody>
      </p:sp>
      <p:sp>
        <p:nvSpPr>
          <p:cNvPr id="73" name="Google Shape;73;p15"/>
          <p:cNvSpPr txBox="1">
            <a:spLocks noGrp="1"/>
          </p:cNvSpPr>
          <p:nvPr>
            <p:ph type="body" idx="1"/>
          </p:nvPr>
        </p:nvSpPr>
        <p:spPr>
          <a:xfrm>
            <a:off x="311700" y="1152475"/>
            <a:ext cx="8520600" cy="34164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2000">
              <a:solidFill>
                <a:srgbClr val="000000"/>
              </a:solidFill>
              <a:latin typeface="Average"/>
              <a:ea typeface="Average"/>
              <a:cs typeface="Average"/>
              <a:sym typeface="Average"/>
            </a:endParaRPr>
          </a:p>
          <a:p>
            <a:pPr marL="0" lvl="0" indent="0" algn="ctr" rtl="0">
              <a:spcBef>
                <a:spcPts val="1600"/>
              </a:spcBef>
              <a:spcAft>
                <a:spcPts val="1600"/>
              </a:spcAft>
              <a:buNone/>
            </a:pPr>
            <a:r>
              <a:rPr lang="en" sz="2000">
                <a:solidFill>
                  <a:srgbClr val="000000"/>
                </a:solidFill>
                <a:latin typeface="Average"/>
                <a:ea typeface="Average"/>
                <a:cs typeface="Average"/>
                <a:sym typeface="Average"/>
              </a:rPr>
              <a:t>Our mission at “The Nail Bar” is to deliver a level of luxurious, pampering services. Our team of professionals offer the best service, all while serving you your favorite cocktail of choice. Luxury Nail Bar is offering premier nail care and spa treatment services to satisfy your needs and make you feel special.</a:t>
            </a:r>
            <a:endParaRPr sz="20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Problem</a:t>
            </a:r>
            <a:endParaRPr/>
          </a:p>
        </p:txBody>
      </p:sp>
      <p:sp>
        <p:nvSpPr>
          <p:cNvPr id="79" name="Google Shape;79;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2000">
              <a:solidFill>
                <a:srgbClr val="000000"/>
              </a:solidFill>
              <a:latin typeface="Average"/>
              <a:ea typeface="Average"/>
              <a:cs typeface="Average"/>
              <a:sym typeface="Average"/>
            </a:endParaRPr>
          </a:p>
          <a:p>
            <a:pPr marL="0" lvl="0" indent="0" algn="ctr" rtl="0">
              <a:spcBef>
                <a:spcPts val="0"/>
              </a:spcBef>
              <a:spcAft>
                <a:spcPts val="0"/>
              </a:spcAft>
              <a:buNone/>
            </a:pPr>
            <a:endParaRPr sz="2000">
              <a:solidFill>
                <a:srgbClr val="000000"/>
              </a:solidFill>
              <a:latin typeface="Average"/>
              <a:ea typeface="Average"/>
              <a:cs typeface="Average"/>
              <a:sym typeface="Average"/>
            </a:endParaRPr>
          </a:p>
          <a:p>
            <a:pPr marL="0" lvl="0" indent="0" algn="ctr" rtl="0">
              <a:spcBef>
                <a:spcPts val="0"/>
              </a:spcBef>
              <a:spcAft>
                <a:spcPts val="0"/>
              </a:spcAft>
              <a:buNone/>
            </a:pPr>
            <a:r>
              <a:rPr lang="en" sz="2000">
                <a:solidFill>
                  <a:srgbClr val="000000"/>
                </a:solidFill>
                <a:latin typeface="Average"/>
                <a:ea typeface="Average"/>
                <a:cs typeface="Average"/>
                <a:sym typeface="Average"/>
              </a:rPr>
              <a:t>Elevating how salons are run. Many salons close early in the day, not allowing those who work late hours to get to a salon in time. Salons allow young children to come in, and many run around making a non peaceful environment.  </a:t>
            </a:r>
            <a:endParaRPr sz="2000">
              <a:solidFill>
                <a:srgbClr val="000000"/>
              </a:solidFill>
              <a:latin typeface="Average"/>
              <a:ea typeface="Average"/>
              <a:cs typeface="Average"/>
              <a:sym typeface="Average"/>
            </a:endParaRPr>
          </a:p>
          <a:p>
            <a:pPr marL="0" lvl="0" indent="0" algn="l" rtl="0">
              <a:spcBef>
                <a:spcPts val="0"/>
              </a:spcBef>
              <a:spcAft>
                <a:spcPts val="1600"/>
              </a:spcAft>
              <a:buNone/>
            </a:pP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Solution</a:t>
            </a:r>
            <a:endParaRPr/>
          </a:p>
        </p:txBody>
      </p:sp>
      <p:sp>
        <p:nvSpPr>
          <p:cNvPr id="85" name="Google Shape;85;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1600">
              <a:solidFill>
                <a:srgbClr val="000000"/>
              </a:solidFill>
              <a:latin typeface="Arial"/>
              <a:ea typeface="Arial"/>
              <a:cs typeface="Arial"/>
              <a:sym typeface="Arial"/>
            </a:endParaRPr>
          </a:p>
          <a:p>
            <a:pPr marL="0" lvl="0" indent="0" algn="ctr" rtl="0">
              <a:spcBef>
                <a:spcPts val="0"/>
              </a:spcBef>
              <a:spcAft>
                <a:spcPts val="0"/>
              </a:spcAft>
              <a:buNone/>
            </a:pPr>
            <a:endParaRPr sz="1600">
              <a:solidFill>
                <a:srgbClr val="000000"/>
              </a:solidFill>
              <a:latin typeface="Arial"/>
              <a:ea typeface="Arial"/>
              <a:cs typeface="Arial"/>
              <a:sym typeface="Arial"/>
            </a:endParaRPr>
          </a:p>
          <a:p>
            <a:pPr marL="0" lvl="0" indent="0" algn="ctr" rtl="0">
              <a:spcBef>
                <a:spcPts val="0"/>
              </a:spcBef>
              <a:spcAft>
                <a:spcPts val="0"/>
              </a:spcAft>
              <a:buNone/>
            </a:pPr>
            <a:r>
              <a:rPr lang="en" sz="1700">
                <a:solidFill>
                  <a:srgbClr val="000000"/>
                </a:solidFill>
                <a:latin typeface="Arial"/>
                <a:ea typeface="Arial"/>
                <a:cs typeface="Arial"/>
                <a:sym typeface="Arial"/>
              </a:rPr>
              <a:t>A</a:t>
            </a:r>
            <a:r>
              <a:rPr lang="en" sz="2000">
                <a:solidFill>
                  <a:srgbClr val="000000"/>
                </a:solidFill>
                <a:latin typeface="Average"/>
                <a:ea typeface="Average"/>
                <a:cs typeface="Average"/>
                <a:sym typeface="Average"/>
              </a:rPr>
              <a:t> luxurious salon for adults who need to escape reality at later hours to fit into their busy schedules. This is a full service salon including a full bar to enjoy their favorite drink during their visit. </a:t>
            </a:r>
            <a:endParaRPr sz="2500">
              <a:solidFill>
                <a:srgbClr val="000000"/>
              </a:solidFill>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Product</a:t>
            </a:r>
            <a:endParaRPr/>
          </a:p>
        </p:txBody>
      </p:sp>
      <p:sp>
        <p:nvSpPr>
          <p:cNvPr id="99" name="Google Shape;99;p19"/>
          <p:cNvSpPr txBox="1">
            <a:spLocks noGrp="1"/>
          </p:cNvSpPr>
          <p:nvPr>
            <p:ph type="body" idx="1"/>
          </p:nvPr>
        </p:nvSpPr>
        <p:spPr>
          <a:xfrm>
            <a:off x="311700" y="930550"/>
            <a:ext cx="8520600" cy="412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verage"/>
                <a:ea typeface="Average"/>
                <a:cs typeface="Average"/>
                <a:sym typeface="Average"/>
              </a:rPr>
              <a:t>The ‘product’ we are providing is the luxury experience and services offered at our salon. </a:t>
            </a:r>
            <a:endParaRPr>
              <a:solidFill>
                <a:srgbClr val="000000"/>
              </a:solidFill>
              <a:latin typeface="Average"/>
              <a:ea typeface="Average"/>
              <a:cs typeface="Average"/>
              <a:sym typeface="Average"/>
            </a:endParaRPr>
          </a:p>
          <a:p>
            <a:pPr marL="0" lvl="0" indent="0" algn="l" rtl="0">
              <a:spcBef>
                <a:spcPts val="1600"/>
              </a:spcBef>
              <a:spcAft>
                <a:spcPts val="0"/>
              </a:spcAft>
              <a:buNone/>
            </a:pPr>
            <a:r>
              <a:rPr lang="en">
                <a:solidFill>
                  <a:srgbClr val="000000"/>
                </a:solidFill>
                <a:latin typeface="Average"/>
                <a:ea typeface="Average"/>
                <a:cs typeface="Average"/>
                <a:sym typeface="Average"/>
              </a:rPr>
              <a:t>Services provided:</a:t>
            </a:r>
            <a:endParaRPr>
              <a:solidFill>
                <a:srgbClr val="000000"/>
              </a:solidFill>
              <a:latin typeface="Average"/>
              <a:ea typeface="Average"/>
              <a:cs typeface="Average"/>
              <a:sym typeface="Average"/>
            </a:endParaRPr>
          </a:p>
          <a:p>
            <a:pPr marL="457200" lvl="0" indent="-342900" algn="l" rtl="0">
              <a:spcBef>
                <a:spcPts val="1600"/>
              </a:spcBef>
              <a:spcAft>
                <a:spcPts val="0"/>
              </a:spcAft>
              <a:buClr>
                <a:srgbClr val="000000"/>
              </a:buClr>
              <a:buSzPts val="1800"/>
              <a:buFont typeface="Average"/>
              <a:buChar char="-"/>
            </a:pPr>
            <a:r>
              <a:rPr lang="en">
                <a:solidFill>
                  <a:srgbClr val="000000"/>
                </a:solidFill>
                <a:latin typeface="Average"/>
                <a:ea typeface="Average"/>
                <a:cs typeface="Average"/>
                <a:sym typeface="Average"/>
              </a:rPr>
              <a:t>Nail Services</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Waxing Services</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Massage and Facial Services</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CoolSculpt</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Laser Hair Removal</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Lash Application</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Makeup Application</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Full Bar Served; Cocktails, Wine, Beer</a:t>
            </a:r>
            <a:endParaRPr>
              <a:solidFill>
                <a:srgbClr val="000000"/>
              </a:solidFill>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Customer</a:t>
            </a:r>
            <a:endParaRPr/>
          </a:p>
        </p:txBody>
      </p:sp>
      <p:sp>
        <p:nvSpPr>
          <p:cNvPr id="105" name="Google Shape;105;p20"/>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rgbClr val="000000"/>
                </a:solidFill>
                <a:latin typeface="Average"/>
                <a:ea typeface="Average"/>
                <a:cs typeface="Average"/>
                <a:sym typeface="Average"/>
              </a:rPr>
              <a:t>Our main target customers are busy and working people with a high income.</a:t>
            </a:r>
            <a:endParaRPr>
              <a:solidFill>
                <a:srgbClr val="000000"/>
              </a:solidFill>
              <a:latin typeface="Average"/>
              <a:ea typeface="Average"/>
              <a:cs typeface="Average"/>
              <a:sym typeface="Average"/>
            </a:endParaRPr>
          </a:p>
          <a:p>
            <a:pPr marL="0" lvl="0" indent="0" algn="l" rtl="0">
              <a:lnSpc>
                <a:spcPct val="100000"/>
              </a:lnSpc>
              <a:spcBef>
                <a:spcPts val="1600"/>
              </a:spcBef>
              <a:spcAft>
                <a:spcPts val="0"/>
              </a:spcAft>
              <a:buNone/>
            </a:pPr>
            <a:r>
              <a:rPr lang="en">
                <a:solidFill>
                  <a:srgbClr val="000000"/>
                </a:solidFill>
                <a:latin typeface="Average"/>
                <a:ea typeface="Average"/>
                <a:cs typeface="Average"/>
                <a:sym typeface="Average"/>
              </a:rPr>
              <a:t>Customer types:</a:t>
            </a:r>
            <a:r>
              <a:rPr lang="en">
                <a:solidFill>
                  <a:srgbClr val="595959"/>
                </a:solidFill>
                <a:latin typeface="Average"/>
                <a:ea typeface="Average"/>
                <a:cs typeface="Average"/>
                <a:sym typeface="Average"/>
              </a:rPr>
              <a:t> </a:t>
            </a:r>
            <a:endParaRPr>
              <a:solidFill>
                <a:srgbClr val="595959"/>
              </a:solidFill>
              <a:latin typeface="Average"/>
              <a:ea typeface="Average"/>
              <a:cs typeface="Average"/>
              <a:sym typeface="Average"/>
            </a:endParaRPr>
          </a:p>
          <a:p>
            <a:pPr marL="914400" lvl="0" indent="-342900" algn="l" rtl="0">
              <a:lnSpc>
                <a:spcPct val="150000"/>
              </a:lnSpc>
              <a:spcBef>
                <a:spcPts val="1600"/>
              </a:spcBef>
              <a:spcAft>
                <a:spcPts val="0"/>
              </a:spcAft>
              <a:buClr>
                <a:srgbClr val="000000"/>
              </a:buClr>
              <a:buSzPts val="1800"/>
              <a:buFont typeface="Average"/>
              <a:buChar char="★"/>
            </a:pPr>
            <a:r>
              <a:rPr lang="en">
                <a:solidFill>
                  <a:srgbClr val="000000"/>
                </a:solidFill>
                <a:latin typeface="Average"/>
                <a:ea typeface="Average"/>
                <a:cs typeface="Average"/>
                <a:sym typeface="Average"/>
              </a:rPr>
              <a:t>Upper-middle and upper class</a:t>
            </a:r>
            <a:endParaRPr>
              <a:solidFill>
                <a:srgbClr val="000000"/>
              </a:solidFill>
              <a:latin typeface="Average"/>
              <a:ea typeface="Average"/>
              <a:cs typeface="Average"/>
              <a:sym typeface="Average"/>
            </a:endParaRPr>
          </a:p>
          <a:p>
            <a:pPr marL="914400" lvl="0" indent="-342900" algn="l" rtl="0">
              <a:lnSpc>
                <a:spcPct val="150000"/>
              </a:lnSpc>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Those who work long hours and need a later night service</a:t>
            </a:r>
            <a:endParaRPr>
              <a:solidFill>
                <a:srgbClr val="000000"/>
              </a:solidFill>
              <a:latin typeface="Average"/>
              <a:ea typeface="Average"/>
              <a:cs typeface="Average"/>
              <a:sym typeface="Average"/>
            </a:endParaRPr>
          </a:p>
          <a:p>
            <a:pPr marL="914400" lvl="0" indent="-342900" algn="l" rtl="0">
              <a:lnSpc>
                <a:spcPct val="150000"/>
              </a:lnSpc>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Hard workers who need pampering</a:t>
            </a:r>
            <a:endParaRPr>
              <a:solidFill>
                <a:srgbClr val="000000"/>
              </a:solidFill>
              <a:latin typeface="Average"/>
              <a:ea typeface="Average"/>
              <a:cs typeface="Average"/>
              <a:sym typeface="Average"/>
            </a:endParaRPr>
          </a:p>
          <a:p>
            <a:pPr marL="914400" lvl="0" indent="-342900" algn="l" rtl="0">
              <a:lnSpc>
                <a:spcPct val="150000"/>
              </a:lnSpc>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Stay at home moms</a:t>
            </a:r>
            <a:endParaRPr>
              <a:solidFill>
                <a:srgbClr val="000000"/>
              </a:solidFill>
              <a:latin typeface="Average"/>
              <a:ea typeface="Average"/>
              <a:cs typeface="Average"/>
              <a:sym typeface="Average"/>
            </a:endParaRPr>
          </a:p>
          <a:p>
            <a:pPr marL="914400" lvl="0" indent="-342900" algn="l" rtl="0">
              <a:lnSpc>
                <a:spcPct val="150000"/>
              </a:lnSpc>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Celebrities and influencers</a:t>
            </a:r>
            <a:endParaRPr>
              <a:solidFill>
                <a:srgbClr val="000000"/>
              </a:solidFill>
              <a:latin typeface="Average"/>
              <a:ea typeface="Average"/>
              <a:cs typeface="Average"/>
              <a:sym typeface="Average"/>
            </a:endParaRPr>
          </a:p>
          <a:p>
            <a:pPr marL="914400" lvl="0" indent="-342900" algn="l" rtl="0">
              <a:lnSpc>
                <a:spcPct val="150000"/>
              </a:lnSpc>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People over the age of 21 only</a:t>
            </a:r>
            <a:endParaRPr>
              <a:solidFill>
                <a:srgbClr val="000000"/>
              </a:solidFill>
              <a:latin typeface="Average"/>
              <a:ea typeface="Average"/>
              <a:cs typeface="Average"/>
              <a:sym typeface="Average"/>
            </a:endParaRPr>
          </a:p>
          <a:p>
            <a:pPr marL="914400" lvl="0" indent="-342900" algn="l" rtl="0">
              <a:lnSpc>
                <a:spcPct val="150000"/>
              </a:lnSpc>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People interested in luxury services</a:t>
            </a:r>
            <a:endParaRPr>
              <a:latin typeface="Average"/>
              <a:ea typeface="Average"/>
              <a:cs typeface="Average"/>
              <a:sym typeface="Averag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0" y="-7860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Product Roadmap</a:t>
            </a:r>
            <a:endParaRPr/>
          </a:p>
        </p:txBody>
      </p:sp>
      <p:pic>
        <p:nvPicPr>
          <p:cNvPr id="119" name="Google Shape;119;p22"/>
          <p:cNvPicPr preferRelativeResize="0"/>
          <p:nvPr/>
        </p:nvPicPr>
        <p:blipFill>
          <a:blip r:embed="rId3">
            <a:alphaModFix/>
          </a:blip>
          <a:stretch>
            <a:fillRect/>
          </a:stretch>
        </p:blipFill>
        <p:spPr>
          <a:xfrm>
            <a:off x="35463" y="684975"/>
            <a:ext cx="9073076" cy="4024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23"/>
          <p:cNvPicPr preferRelativeResize="0"/>
          <p:nvPr/>
        </p:nvPicPr>
        <p:blipFill>
          <a:blip r:embed="rId3">
            <a:alphaModFix/>
          </a:blip>
          <a:stretch>
            <a:fillRect/>
          </a:stretch>
        </p:blipFill>
        <p:spPr>
          <a:xfrm>
            <a:off x="45800" y="752900"/>
            <a:ext cx="9052400" cy="1898025"/>
          </a:xfrm>
          <a:prstGeom prst="rect">
            <a:avLst/>
          </a:prstGeom>
          <a:noFill/>
          <a:ln>
            <a:noFill/>
          </a:ln>
        </p:spPr>
      </p:pic>
      <p:pic>
        <p:nvPicPr>
          <p:cNvPr id="125" name="Google Shape;125;p23"/>
          <p:cNvPicPr preferRelativeResize="0"/>
          <p:nvPr/>
        </p:nvPicPr>
        <p:blipFill>
          <a:blip r:embed="rId4">
            <a:alphaModFix/>
          </a:blip>
          <a:stretch>
            <a:fillRect/>
          </a:stretch>
        </p:blipFill>
        <p:spPr>
          <a:xfrm>
            <a:off x="77500" y="2781500"/>
            <a:ext cx="8989001" cy="19712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Business Model</a:t>
            </a:r>
            <a:endParaRPr/>
          </a:p>
        </p:txBody>
      </p:sp>
      <p:sp>
        <p:nvSpPr>
          <p:cNvPr id="131" name="Google Shape;131;p24"/>
          <p:cNvSpPr txBox="1">
            <a:spLocks noGrp="1"/>
          </p:cNvSpPr>
          <p:nvPr>
            <p:ph type="body" idx="1"/>
          </p:nvPr>
        </p:nvSpPr>
        <p:spPr>
          <a:xfrm>
            <a:off x="311700" y="1017450"/>
            <a:ext cx="8520600" cy="378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verage"/>
                <a:ea typeface="Average"/>
                <a:cs typeface="Average"/>
                <a:sym typeface="Average"/>
              </a:rPr>
              <a:t>Customers will pay per service, per visit, but will also have the opportunity to sign up for a Membership.</a:t>
            </a:r>
            <a:endParaRPr>
              <a:solidFill>
                <a:srgbClr val="000000"/>
              </a:solidFill>
              <a:latin typeface="Average"/>
              <a:ea typeface="Average"/>
              <a:cs typeface="Average"/>
              <a:sym typeface="Average"/>
            </a:endParaRPr>
          </a:p>
          <a:p>
            <a:pPr marL="457200" lvl="0" indent="-342900" algn="l" rtl="0">
              <a:spcBef>
                <a:spcPts val="1600"/>
              </a:spcBef>
              <a:spcAft>
                <a:spcPts val="0"/>
              </a:spcAft>
              <a:buClr>
                <a:srgbClr val="000000"/>
              </a:buClr>
              <a:buSzPts val="1800"/>
              <a:buFont typeface="Average"/>
              <a:buChar char="-"/>
            </a:pPr>
            <a:r>
              <a:rPr lang="en">
                <a:solidFill>
                  <a:srgbClr val="000000"/>
                </a:solidFill>
                <a:latin typeface="Average"/>
                <a:ea typeface="Average"/>
                <a:cs typeface="Average"/>
                <a:sym typeface="Average"/>
              </a:rPr>
              <a:t>These Memberships will vary between what services the customer uses often. Ex.- A woman who gets her eyelashes done every two weeks will have the option to sign up for a membership to pay upfront for the entire month, 6 months, or year. </a:t>
            </a:r>
            <a:endParaRPr>
              <a:solidFill>
                <a:srgbClr val="000000"/>
              </a:solidFill>
              <a:latin typeface="Average"/>
              <a:ea typeface="Average"/>
              <a:cs typeface="Average"/>
              <a:sym typeface="Average"/>
            </a:endParaRPr>
          </a:p>
          <a:p>
            <a:pPr marL="457200" lvl="0" indent="-342900" algn="l" rtl="0">
              <a:spcBef>
                <a:spcPts val="0"/>
              </a:spcBef>
              <a:spcAft>
                <a:spcPts val="0"/>
              </a:spcAft>
              <a:buClr>
                <a:srgbClr val="000000"/>
              </a:buClr>
              <a:buSzPts val="1800"/>
              <a:buFont typeface="Average"/>
              <a:buChar char="-"/>
            </a:pPr>
            <a:r>
              <a:rPr lang="en">
                <a:solidFill>
                  <a:srgbClr val="000000"/>
                </a:solidFill>
                <a:latin typeface="Average"/>
                <a:ea typeface="Average"/>
                <a:cs typeface="Average"/>
                <a:sym typeface="Average"/>
              </a:rPr>
              <a:t>Utilizing a membership will come with perks such as discounts, freebies, and the chance for a free service when they have reached a certain point.</a:t>
            </a:r>
            <a:endParaRPr>
              <a:solidFill>
                <a:srgbClr val="000000"/>
              </a:solidFill>
              <a:latin typeface="Average"/>
              <a:ea typeface="Average"/>
              <a:cs typeface="Average"/>
              <a:sym typeface="Average"/>
            </a:endParaRPr>
          </a:p>
          <a:p>
            <a:pPr marL="0" lvl="0" indent="0" algn="l" rtl="0">
              <a:spcBef>
                <a:spcPts val="1600"/>
              </a:spcBef>
              <a:spcAft>
                <a:spcPts val="1600"/>
              </a:spcAft>
              <a:buNone/>
            </a:pPr>
            <a:r>
              <a:rPr lang="en">
                <a:solidFill>
                  <a:srgbClr val="000000"/>
                </a:solidFill>
                <a:latin typeface="Average"/>
                <a:ea typeface="Average"/>
                <a:cs typeface="Average"/>
                <a:sym typeface="Average"/>
              </a:rPr>
              <a:t>We are offering a pay per service and visit price as well because some customers may travel far to come once with their friends/family, and only want to pay for that day. (Ex.- Bridal parties, bachelorette parties, birthdays and other special events)</a:t>
            </a:r>
            <a:endParaRPr>
              <a:solidFill>
                <a:srgbClr val="000000"/>
              </a:solidFill>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564</Words>
  <Application>Microsoft Macintosh PowerPoint</Application>
  <PresentationFormat>On-screen Show (16:9)</PresentationFormat>
  <Paragraphs>76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Playfair Display</vt:lpstr>
      <vt:lpstr>Average</vt:lpstr>
      <vt:lpstr>Lato</vt:lpstr>
      <vt:lpstr>Coral</vt:lpstr>
      <vt:lpstr>Company Overview </vt:lpstr>
      <vt:lpstr>Company Mission/Vision</vt:lpstr>
      <vt:lpstr>The Problem</vt:lpstr>
      <vt:lpstr>The Solution</vt:lpstr>
      <vt:lpstr>The Product</vt:lpstr>
      <vt:lpstr>The Customer</vt:lpstr>
      <vt:lpstr>Product Roadmap</vt:lpstr>
      <vt:lpstr>Slide 8</vt:lpstr>
      <vt:lpstr>The Business Model</vt:lpstr>
      <vt:lpstr>Customer Acquisition Plan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Overview</dc:title>
  <dc:creator>Mark Nzioka</dc:creator>
  <cp:lastModifiedBy>Mark Nzioka</cp:lastModifiedBy>
  <cp:revision>1</cp:revision>
  <dcterms:modified xsi:type="dcterms:W3CDTF">2022-04-27T08:50:51Z</dcterms:modified>
</cp:coreProperties>
</file>