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Default Extension="sldx" ContentType="application/vnd.openxmlformats-officedocument.presentationml.slide"/>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12"/>
  </p:notesMasterIdLst>
  <p:sldIdLst>
    <p:sldId id="381" r:id="rId2"/>
    <p:sldId id="506" r:id="rId3"/>
    <p:sldId id="507" r:id="rId4"/>
    <p:sldId id="508" r:id="rId5"/>
    <p:sldId id="509" r:id="rId6"/>
    <p:sldId id="510" r:id="rId7"/>
    <p:sldId id="511" r:id="rId8"/>
    <p:sldId id="512" r:id="rId9"/>
    <p:sldId id="513" r:id="rId10"/>
    <p:sldId id="514" r:id="rId11"/>
    <p:sldId id="515" r:id="rId12"/>
    <p:sldId id="516" r:id="rId13"/>
    <p:sldId id="517" r:id="rId14"/>
    <p:sldId id="519" r:id="rId15"/>
    <p:sldId id="520" r:id="rId16"/>
    <p:sldId id="522" r:id="rId17"/>
    <p:sldId id="523" r:id="rId18"/>
    <p:sldId id="526" r:id="rId19"/>
    <p:sldId id="525" r:id="rId20"/>
    <p:sldId id="524" r:id="rId21"/>
    <p:sldId id="528" r:id="rId22"/>
    <p:sldId id="529" r:id="rId23"/>
    <p:sldId id="530" r:id="rId24"/>
    <p:sldId id="531" r:id="rId25"/>
    <p:sldId id="533" r:id="rId26"/>
    <p:sldId id="534" r:id="rId27"/>
    <p:sldId id="532" r:id="rId28"/>
    <p:sldId id="535" r:id="rId29"/>
    <p:sldId id="536" r:id="rId30"/>
    <p:sldId id="537" r:id="rId31"/>
    <p:sldId id="538" r:id="rId32"/>
    <p:sldId id="539" r:id="rId33"/>
    <p:sldId id="540" r:id="rId34"/>
    <p:sldId id="541" r:id="rId35"/>
    <p:sldId id="543" r:id="rId36"/>
    <p:sldId id="542" r:id="rId37"/>
    <p:sldId id="544" r:id="rId38"/>
    <p:sldId id="545" r:id="rId39"/>
    <p:sldId id="546" r:id="rId40"/>
    <p:sldId id="547" r:id="rId41"/>
    <p:sldId id="505" r:id="rId42"/>
    <p:sldId id="548" r:id="rId43"/>
    <p:sldId id="549" r:id="rId44"/>
    <p:sldId id="550" r:id="rId45"/>
    <p:sldId id="551" r:id="rId46"/>
    <p:sldId id="552" r:id="rId47"/>
    <p:sldId id="553" r:id="rId48"/>
    <p:sldId id="555" r:id="rId49"/>
    <p:sldId id="556" r:id="rId50"/>
    <p:sldId id="557" r:id="rId51"/>
    <p:sldId id="558" r:id="rId52"/>
    <p:sldId id="559" r:id="rId53"/>
    <p:sldId id="560" r:id="rId54"/>
    <p:sldId id="561" r:id="rId55"/>
    <p:sldId id="562" r:id="rId56"/>
    <p:sldId id="563" r:id="rId57"/>
    <p:sldId id="587" r:id="rId58"/>
    <p:sldId id="565" r:id="rId59"/>
    <p:sldId id="446" r:id="rId60"/>
    <p:sldId id="447" r:id="rId61"/>
    <p:sldId id="448" r:id="rId62"/>
    <p:sldId id="449" r:id="rId63"/>
    <p:sldId id="450" r:id="rId64"/>
    <p:sldId id="451" r:id="rId65"/>
    <p:sldId id="452" r:id="rId66"/>
    <p:sldId id="453" r:id="rId67"/>
    <p:sldId id="454" r:id="rId68"/>
    <p:sldId id="455" r:id="rId69"/>
    <p:sldId id="456" r:id="rId70"/>
    <p:sldId id="458" r:id="rId71"/>
    <p:sldId id="460" r:id="rId72"/>
    <p:sldId id="461" r:id="rId73"/>
    <p:sldId id="459" r:id="rId74"/>
    <p:sldId id="566" r:id="rId75"/>
    <p:sldId id="567" r:id="rId76"/>
    <p:sldId id="462" r:id="rId77"/>
    <p:sldId id="568" r:id="rId78"/>
    <p:sldId id="569" r:id="rId79"/>
    <p:sldId id="570" r:id="rId80"/>
    <p:sldId id="571" r:id="rId81"/>
    <p:sldId id="573" r:id="rId82"/>
    <p:sldId id="572" r:id="rId83"/>
    <p:sldId id="574" r:id="rId84"/>
    <p:sldId id="575" r:id="rId85"/>
    <p:sldId id="576" r:id="rId86"/>
    <p:sldId id="577" r:id="rId87"/>
    <p:sldId id="578" r:id="rId88"/>
    <p:sldId id="579" r:id="rId89"/>
    <p:sldId id="580" r:id="rId90"/>
    <p:sldId id="581" r:id="rId91"/>
    <p:sldId id="582" r:id="rId92"/>
    <p:sldId id="583" r:id="rId93"/>
    <p:sldId id="584" r:id="rId94"/>
    <p:sldId id="585" r:id="rId95"/>
    <p:sldId id="586" r:id="rId96"/>
    <p:sldId id="474" r:id="rId97"/>
    <p:sldId id="475" r:id="rId98"/>
    <p:sldId id="476" r:id="rId99"/>
    <p:sldId id="477" r:id="rId100"/>
    <p:sldId id="478" r:id="rId101"/>
    <p:sldId id="479" r:id="rId102"/>
    <p:sldId id="485" r:id="rId103"/>
    <p:sldId id="497" r:id="rId104"/>
    <p:sldId id="589" r:id="rId105"/>
    <p:sldId id="590" r:id="rId106"/>
    <p:sldId id="591" r:id="rId107"/>
    <p:sldId id="592" r:id="rId108"/>
    <p:sldId id="593" r:id="rId109"/>
    <p:sldId id="594" r:id="rId110"/>
    <p:sldId id="596" r:id="rId11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4272">
          <p15:clr>
            <a:srgbClr val="A4A3A4"/>
          </p15:clr>
        </p15:guide>
        <p15:guide id="2"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8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20173" autoAdjust="0"/>
    <p:restoredTop sz="94622" autoAdjust="0"/>
  </p:normalViewPr>
  <p:slideViewPr>
    <p:cSldViewPr>
      <p:cViewPr varScale="1">
        <p:scale>
          <a:sx n="106" d="100"/>
          <a:sy n="106" d="100"/>
        </p:scale>
        <p:origin x="-180" y="-90"/>
      </p:cViewPr>
      <p:guideLst>
        <p:guide orient="horz" pos="4272"/>
        <p:guide pos="575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872"/>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image" Target="../media/image54.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image" Target="../media/image67.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9.wmf"/><Relationship Id="rId1" Type="http://schemas.openxmlformats.org/officeDocument/2006/relationships/image" Target="../media/image11.wmf"/><Relationship Id="rId5" Type="http://schemas.openxmlformats.org/officeDocument/2006/relationships/image" Target="../media/image21.wmf"/><Relationship Id="rId4" Type="http://schemas.openxmlformats.org/officeDocument/2006/relationships/image" Target="../media/image2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3387092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xmlns="" val="3710405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xmlns="" val="3710405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xmlns="" val="3710405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xmlns="" val="2099184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7D9DC2-7B55-4475-93D3-C983DAF31803}" type="slidenum">
              <a:rPr lang="en-US"/>
              <a:pPr>
                <a:defRPr/>
              </a:pPr>
              <a:t>‹#›</a:t>
            </a:fld>
            <a:endParaRPr lang="en-US" dirty="0"/>
          </a:p>
        </p:txBody>
      </p:sp>
    </p:spTree>
    <p:extLst>
      <p:ext uri="{BB962C8B-B14F-4D97-AF65-F5344CB8AC3E}">
        <p14:creationId xmlns:p14="http://schemas.microsoft.com/office/powerpoint/2010/main" xmlns="" val="1443385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ED1767-E469-4CE4-A944-5ABABC61774B}" type="slidenum">
              <a:rPr lang="en-US"/>
              <a:pPr>
                <a:defRPr/>
              </a:pPr>
              <a:t>‹#›</a:t>
            </a:fld>
            <a:endParaRPr lang="en-US" dirty="0"/>
          </a:p>
        </p:txBody>
      </p:sp>
    </p:spTree>
    <p:extLst>
      <p:ext uri="{BB962C8B-B14F-4D97-AF65-F5344CB8AC3E}">
        <p14:creationId xmlns:p14="http://schemas.microsoft.com/office/powerpoint/2010/main" xmlns="" val="165737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67FFB1-8691-4C1A-B219-58AB46DF024F}" type="slidenum">
              <a:rPr lang="en-US"/>
              <a:pPr>
                <a:defRPr/>
              </a:pPr>
              <a:t>‹#›</a:t>
            </a:fld>
            <a:endParaRPr lang="en-US" dirty="0"/>
          </a:p>
        </p:txBody>
      </p:sp>
    </p:spTree>
    <p:extLst>
      <p:ext uri="{BB962C8B-B14F-4D97-AF65-F5344CB8AC3E}">
        <p14:creationId xmlns:p14="http://schemas.microsoft.com/office/powerpoint/2010/main" xmlns="" val="1317940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27D5F88-2DC2-444C-B38C-822069BE5311}" type="slidenum">
              <a:rPr lang="en-US"/>
              <a:pPr>
                <a:defRPr/>
              </a:pPr>
              <a:t>‹#›</a:t>
            </a:fld>
            <a:endParaRPr lang="en-US" dirty="0"/>
          </a:p>
        </p:txBody>
      </p:sp>
    </p:spTree>
    <p:extLst>
      <p:ext uri="{BB962C8B-B14F-4D97-AF65-F5344CB8AC3E}">
        <p14:creationId xmlns:p14="http://schemas.microsoft.com/office/powerpoint/2010/main" xmlns="" val="3791171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D5147A-1695-48B3-B81C-FB806EA96E73}" type="slidenum">
              <a:rPr lang="en-US"/>
              <a:pPr>
                <a:defRPr/>
              </a:pPr>
              <a:t>‹#›</a:t>
            </a:fld>
            <a:endParaRPr lang="en-US" dirty="0"/>
          </a:p>
        </p:txBody>
      </p:sp>
    </p:spTree>
    <p:extLst>
      <p:ext uri="{BB962C8B-B14F-4D97-AF65-F5344CB8AC3E}">
        <p14:creationId xmlns:p14="http://schemas.microsoft.com/office/powerpoint/2010/main" xmlns="" val="2630548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9D7844-B4D2-4F91-8379-97561740B85F}" type="slidenum">
              <a:rPr lang="en-US"/>
              <a:pPr>
                <a:defRPr/>
              </a:pPr>
              <a:t>‹#›</a:t>
            </a:fld>
            <a:endParaRPr lang="en-US" dirty="0"/>
          </a:p>
        </p:txBody>
      </p:sp>
    </p:spTree>
    <p:extLst>
      <p:ext uri="{BB962C8B-B14F-4D97-AF65-F5344CB8AC3E}">
        <p14:creationId xmlns:p14="http://schemas.microsoft.com/office/powerpoint/2010/main" xmlns="" val="2820772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DF61D9-CFDD-4E71-8059-2A1002E3B269}" type="slidenum">
              <a:rPr lang="en-US"/>
              <a:pPr>
                <a:defRPr/>
              </a:pPr>
              <a:t>‹#›</a:t>
            </a:fld>
            <a:endParaRPr lang="en-US" dirty="0"/>
          </a:p>
        </p:txBody>
      </p:sp>
    </p:spTree>
    <p:extLst>
      <p:ext uri="{BB962C8B-B14F-4D97-AF65-F5344CB8AC3E}">
        <p14:creationId xmlns:p14="http://schemas.microsoft.com/office/powerpoint/2010/main" xmlns="" val="1046788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CF1A0F8-9C78-4965-8C55-7D2113462B92}" type="slidenum">
              <a:rPr lang="en-US"/>
              <a:pPr>
                <a:defRPr/>
              </a:pPr>
              <a:t>‹#›</a:t>
            </a:fld>
            <a:endParaRPr lang="en-US" dirty="0"/>
          </a:p>
        </p:txBody>
      </p:sp>
    </p:spTree>
    <p:extLst>
      <p:ext uri="{BB962C8B-B14F-4D97-AF65-F5344CB8AC3E}">
        <p14:creationId xmlns:p14="http://schemas.microsoft.com/office/powerpoint/2010/main" xmlns="" val="3253679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ECA5D77-EACB-4FA7-9EBC-F1D7D7867AA2}" type="slidenum">
              <a:rPr lang="en-US"/>
              <a:pPr>
                <a:defRPr/>
              </a:pPr>
              <a:t>‹#›</a:t>
            </a:fld>
            <a:endParaRPr lang="en-US" dirty="0"/>
          </a:p>
        </p:txBody>
      </p:sp>
    </p:spTree>
    <p:extLst>
      <p:ext uri="{BB962C8B-B14F-4D97-AF65-F5344CB8AC3E}">
        <p14:creationId xmlns:p14="http://schemas.microsoft.com/office/powerpoint/2010/main" xmlns="" val="2235122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CB9093A-1C05-4CE6-80BD-7162C67DFF95}" type="slidenum">
              <a:rPr lang="en-US"/>
              <a:pPr>
                <a:defRPr/>
              </a:pPr>
              <a:t>‹#›</a:t>
            </a:fld>
            <a:endParaRPr lang="en-US" dirty="0"/>
          </a:p>
        </p:txBody>
      </p:sp>
    </p:spTree>
    <p:extLst>
      <p:ext uri="{BB962C8B-B14F-4D97-AF65-F5344CB8AC3E}">
        <p14:creationId xmlns:p14="http://schemas.microsoft.com/office/powerpoint/2010/main" xmlns="" val="2600042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BDB554C-4C65-48E6-A3DC-CE2691D17F81}" type="slidenum">
              <a:rPr lang="en-US"/>
              <a:pPr>
                <a:defRPr/>
              </a:pPr>
              <a:t>‹#›</a:t>
            </a:fld>
            <a:endParaRPr lang="en-US" dirty="0"/>
          </a:p>
        </p:txBody>
      </p:sp>
    </p:spTree>
    <p:extLst>
      <p:ext uri="{BB962C8B-B14F-4D97-AF65-F5344CB8AC3E}">
        <p14:creationId xmlns:p14="http://schemas.microsoft.com/office/powerpoint/2010/main" xmlns="" val="2185564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753B4BA-65D7-4874-B8F1-A06669EF1A7B}" type="slidenum">
              <a:rPr lang="en-US"/>
              <a:pPr>
                <a:defRPr/>
              </a:pPr>
              <a:t>‹#›</a:t>
            </a:fld>
            <a:endParaRPr lang="en-US" dirty="0"/>
          </a:p>
        </p:txBody>
      </p:sp>
    </p:spTree>
    <p:extLst>
      <p:ext uri="{BB962C8B-B14F-4D97-AF65-F5344CB8AC3E}">
        <p14:creationId xmlns:p14="http://schemas.microsoft.com/office/powerpoint/2010/main" xmlns="" val="4038248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52600" y="152400"/>
            <a:ext cx="58674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295400"/>
            <a:ext cx="7772400" cy="480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400">
                <a:solidFill>
                  <a:srgbClr val="800000"/>
                </a:solidFill>
              </a:defRPr>
            </a:lvl1pPr>
          </a:lstStyle>
          <a:p>
            <a:pPr>
              <a:defRPr/>
            </a:pPr>
            <a:fld id="{789A8A32-5623-45C3-A98E-0C9945EDA007}" type="slidenum">
              <a:rPr lang="en-US"/>
              <a:pPr>
                <a:defRPr/>
              </a:pPr>
              <a:t>‹#›</a:t>
            </a:fld>
            <a:endParaRPr lang="en-US" dirty="0"/>
          </a:p>
        </p:txBody>
      </p:sp>
      <p:pic>
        <p:nvPicPr>
          <p:cNvPr id="7" name="Picture 7" descr="j0409540"/>
          <p:cNvPicPr>
            <a:picLocks noChangeAspect="1" noChangeArrowheads="1"/>
          </p:cNvPicPr>
          <p:nvPr userDrawn="1"/>
        </p:nvPicPr>
        <p:blipFill>
          <a:blip r:embed="rId14" cstate="print">
            <a:duotone>
              <a:prstClr val="black"/>
              <a:srgbClr val="800000">
                <a:tint val="45000"/>
                <a:satMod val="400000"/>
              </a:srgbClr>
            </a:duotone>
            <a:lum bright="10000" contrast="-10000"/>
          </a:blip>
          <a:srcRect/>
          <a:stretch>
            <a:fillRect/>
          </a:stretch>
        </p:blipFill>
        <p:spPr bwMode="auto">
          <a:xfrm>
            <a:off x="228600" y="152400"/>
            <a:ext cx="1364493" cy="914400"/>
          </a:xfrm>
          <a:prstGeom prst="rect">
            <a:avLst/>
          </a:prstGeom>
          <a:noFill/>
          <a:ln w="9525">
            <a:solidFill>
              <a:schemeClr val="tx1"/>
            </a:solidFill>
            <a:miter lim="800000"/>
            <a:headEnd/>
            <a:tailEnd/>
          </a:ln>
          <a:scene3d>
            <a:camera prst="orthographicFront"/>
            <a:lightRig rig="threePt" dir="t"/>
          </a:scene3d>
          <a:sp3d contourW="12700">
            <a:contourClr>
              <a:srgbClr val="800000"/>
            </a:contourClr>
          </a:sp3d>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3200">
          <a:solidFill>
            <a:srgbClr val="002060"/>
          </a:solidFill>
          <a:latin typeface="+mj-lt"/>
          <a:ea typeface="+mj-ea"/>
          <a:cs typeface="+mj-cs"/>
        </a:defRPr>
      </a:lvl1pPr>
      <a:lvl2pPr algn="ctr" rtl="0" eaLnBrk="0" fontAlgn="base" hangingPunct="0">
        <a:spcBef>
          <a:spcPct val="0"/>
        </a:spcBef>
        <a:spcAft>
          <a:spcPct val="0"/>
        </a:spcAft>
        <a:defRPr sz="3200">
          <a:solidFill>
            <a:srgbClr val="002060"/>
          </a:solidFill>
          <a:latin typeface="Times New Roman" pitchFamily="18" charset="0"/>
        </a:defRPr>
      </a:lvl2pPr>
      <a:lvl3pPr algn="ctr" rtl="0" eaLnBrk="0" fontAlgn="base" hangingPunct="0">
        <a:spcBef>
          <a:spcPct val="0"/>
        </a:spcBef>
        <a:spcAft>
          <a:spcPct val="0"/>
        </a:spcAft>
        <a:defRPr sz="3200">
          <a:solidFill>
            <a:srgbClr val="002060"/>
          </a:solidFill>
          <a:latin typeface="Times New Roman" pitchFamily="18" charset="0"/>
        </a:defRPr>
      </a:lvl3pPr>
      <a:lvl4pPr algn="ctr" rtl="0" eaLnBrk="0" fontAlgn="base" hangingPunct="0">
        <a:spcBef>
          <a:spcPct val="0"/>
        </a:spcBef>
        <a:spcAft>
          <a:spcPct val="0"/>
        </a:spcAft>
        <a:defRPr sz="3200">
          <a:solidFill>
            <a:srgbClr val="002060"/>
          </a:solidFill>
          <a:latin typeface="Times New Roman" pitchFamily="18" charset="0"/>
        </a:defRPr>
      </a:lvl4pPr>
      <a:lvl5pPr algn="ctr" rtl="0" eaLnBrk="0" fontAlgn="base" hangingPunct="0">
        <a:spcBef>
          <a:spcPct val="0"/>
        </a:spcBef>
        <a:spcAft>
          <a:spcPct val="0"/>
        </a:spcAft>
        <a:defRPr sz="3200">
          <a:solidFill>
            <a:srgbClr val="002060"/>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rgbClr val="800000"/>
        </a:buClr>
        <a:buFont typeface="Wingdings" pitchFamily="2" charset="2"/>
        <a:buChar char="Ø"/>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800000"/>
        </a:buClr>
        <a:buFont typeface="Wingdings" pitchFamily="2" charset="2"/>
        <a:buChar char="Ø"/>
        <a:defRPr sz="2800">
          <a:solidFill>
            <a:schemeClr val="tx1"/>
          </a:solidFill>
          <a:latin typeface="+mn-lt"/>
        </a:defRPr>
      </a:lvl2pPr>
      <a:lvl3pPr marL="1143000" indent="-228600" algn="l" rtl="0" eaLnBrk="0" fontAlgn="base" hangingPunct="0">
        <a:spcBef>
          <a:spcPct val="20000"/>
        </a:spcBef>
        <a:spcAft>
          <a:spcPct val="0"/>
        </a:spcAft>
        <a:buClr>
          <a:srgbClr val="800000"/>
        </a:buClr>
        <a:buFont typeface="Wingdings" pitchFamily="2" charset="2"/>
        <a:buChar char="Ø"/>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26.v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image" Target="../media/image72.emf"/><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Office_PowerPoint_Slide1.sldx"/><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Office_PowerPoint_Slide2.sldx"/><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Office_PowerPoint_Slide3.sldx"/><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oleObject" Target="../embeddings/oleObject4.bin"/><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7.bin"/><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0.bin"/><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3.bin"/><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package" Target="../embeddings/Microsoft_Office_PowerPoint_Slide4.sldx"/><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package" Target="../embeddings/Microsoft_Office_PowerPoint_Slide5.sldx"/><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49.xml.rels><?xml version="1.0" encoding="UTF-8" standalone="yes"?>
<Relationships xmlns="http://schemas.openxmlformats.org/package/2006/relationships"><Relationship Id="rId3" Type="http://schemas.openxmlformats.org/officeDocument/2006/relationships/package" Target="../embeddings/Microsoft_Office_PowerPoint_Slide6.sldx"/><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package" Target="../embeddings/Microsoft_Office_PowerPoint_Slide7.sldx"/><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2.v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3.v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4.v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oleObject" Target="../embeddings/oleObject19.bin"/></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6.v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oleObject" Target="../embeddings/oleObject23.bin"/><Relationship Id="rId4" Type="http://schemas.openxmlformats.org/officeDocument/2006/relationships/oleObject" Target="../embeddings/oleObject22.bin"/></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44.emf"/></Relationships>
</file>

<file path=ppt/slides/_rels/slide72.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oleObject" Target="../embeddings/oleObject25.bin"/></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20.v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oleObject" Target="../embeddings/oleObject28.bin"/></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image" Target="../media/image50.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80.xml.rels><?xml version="1.0" encoding="UTF-8" standalone="yes"?>
<Relationships xmlns="http://schemas.openxmlformats.org/package/2006/relationships"><Relationship Id="rId2" Type="http://schemas.openxmlformats.org/officeDocument/2006/relationships/image" Target="../media/image52.gi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3.gi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2.vml"/><Relationship Id="rId5" Type="http://schemas.openxmlformats.org/officeDocument/2006/relationships/oleObject" Target="../embeddings/oleObject30.bin"/><Relationship Id="rId4" Type="http://schemas.openxmlformats.org/officeDocument/2006/relationships/oleObject" Target="../embeddings/oleObject29.bin"/></Relationships>
</file>

<file path=ppt/slides/_rels/slide87.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3.emf"/></Relationships>
</file>

<file path=ppt/slides/_rels/slide9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23.v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24.vml"/><Relationship Id="rId4" Type="http://schemas.openxmlformats.org/officeDocument/2006/relationships/oleObject" Target="../embeddings/oleObject33.bin"/></Relationships>
</file>

<file path=ppt/slides/_rels/slide99.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25.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81000" y="1981200"/>
            <a:ext cx="8610600" cy="1930400"/>
          </a:xfrm>
        </p:spPr>
        <p:txBody>
          <a:bodyPr/>
          <a:lstStyle/>
          <a:p>
            <a:r>
              <a:rPr lang="en-US" sz="4000" b="1" dirty="0" smtClean="0"/>
              <a:t/>
            </a:r>
            <a:br>
              <a:rPr lang="en-US" sz="4000" b="1" dirty="0" smtClean="0"/>
            </a:br>
            <a:r>
              <a:rPr lang="en-US" sz="4000" b="1" dirty="0"/>
              <a:t>Chapter </a:t>
            </a:r>
            <a:r>
              <a:rPr lang="en-US" sz="4000" b="1" dirty="0" smtClean="0"/>
              <a:t>8 </a:t>
            </a:r>
            <a:br>
              <a:rPr lang="en-US" sz="4000" b="1" dirty="0" smtClean="0"/>
            </a:br>
            <a:r>
              <a:rPr lang="en-US" sz="4000" b="1" dirty="0" smtClean="0"/>
              <a:t>Portfolio </a:t>
            </a:r>
            <a:r>
              <a:rPr lang="en-US" sz="4000" b="1" dirty="0"/>
              <a:t>Selection—Markowitz Model </a:t>
            </a:r>
            <a:r>
              <a:rPr lang="en-US" sz="4000" dirty="0"/>
              <a:t/>
            </a:r>
            <a:br>
              <a:rPr lang="en-US" sz="4000" dirty="0"/>
            </a:br>
            <a:r>
              <a:rPr lang="en-US" sz="4000" b="1" dirty="0"/>
              <a:t/>
            </a:r>
            <a:br>
              <a:rPr lang="en-US" sz="4000" b="1" dirty="0"/>
            </a:br>
            <a:endParaRPr lang="en-US" sz="4000" b="1" dirty="0" smtClean="0">
              <a:solidFill>
                <a:schemeClr val="tx2"/>
              </a:solidFill>
            </a:endParaRPr>
          </a:p>
        </p:txBody>
      </p:sp>
      <p:sp>
        <p:nvSpPr>
          <p:cNvPr id="2052"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7075864-6E81-44BE-A16E-1ADBA64E1AE8}" type="slidenum">
              <a:rPr lang="en-US" sz="1400" smtClean="0">
                <a:solidFill>
                  <a:srgbClr val="800000"/>
                </a:solidFill>
              </a:rPr>
              <a:pPr/>
              <a:t>1</a:t>
            </a:fld>
            <a:endParaRPr lang="en-US" sz="1400" smtClean="0">
              <a:solidFill>
                <a:srgbClr val="8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752600" y="152400"/>
            <a:ext cx="6629400" cy="914400"/>
          </a:xfrm>
        </p:spPr>
        <p:txBody>
          <a:bodyPr/>
          <a:lstStyle/>
          <a:p>
            <a:r>
              <a:rPr lang="en-US" sz="2800" b="1" dirty="0" smtClean="0"/>
              <a:t>Two-Security Portfolio Return and Risk</a:t>
            </a:r>
          </a:p>
        </p:txBody>
      </p:sp>
      <p:sp>
        <p:nvSpPr>
          <p:cNvPr id="43011" name="Rectangle 3"/>
          <p:cNvSpPr>
            <a:spLocks noGrp="1" noChangeArrowheads="1"/>
          </p:cNvSpPr>
          <p:nvPr>
            <p:ph idx="1"/>
          </p:nvPr>
        </p:nvSpPr>
        <p:spPr>
          <a:xfrm>
            <a:off x="533400" y="1219200"/>
            <a:ext cx="8305800" cy="4648200"/>
          </a:xfrm>
        </p:spPr>
        <p:txBody>
          <a:bodyPr/>
          <a:lstStyle/>
          <a:p>
            <a:r>
              <a:rPr lang="en-US" sz="2000" dirty="0"/>
              <a:t>Consider </a:t>
            </a:r>
            <a:r>
              <a:rPr lang="en-US" sz="2000" dirty="0" smtClean="0"/>
              <a:t>the </a:t>
            </a:r>
            <a:r>
              <a:rPr lang="en-US" sz="2000" dirty="0"/>
              <a:t>portfolio return-risk relation </a:t>
            </a:r>
            <a:r>
              <a:rPr lang="en-US" sz="2000" dirty="0" smtClean="0"/>
              <a:t>if the </a:t>
            </a:r>
            <a:r>
              <a:rPr lang="en-US" sz="2000" dirty="0"/>
              <a:t>returns of stocks A and B are assumed to be </a:t>
            </a:r>
            <a:r>
              <a:rPr lang="en-US" sz="2000" b="1" i="1" dirty="0"/>
              <a:t>perfectly negatively correlated</a:t>
            </a:r>
            <a:r>
              <a:rPr lang="en-US" sz="2000" dirty="0"/>
              <a:t>. </a:t>
            </a:r>
            <a:endParaRPr lang="en-US" sz="2000" dirty="0" smtClean="0"/>
          </a:p>
          <a:p>
            <a:endParaRPr lang="en-US" sz="2000" dirty="0" smtClean="0"/>
          </a:p>
          <a:p>
            <a:r>
              <a:rPr lang="en-US" sz="2000" dirty="0" smtClean="0"/>
              <a:t>In </a:t>
            </a:r>
            <a:r>
              <a:rPr lang="en-US" sz="2000" dirty="0"/>
              <a:t>this case, the portfolio return-risk relationship is characterized by two linear segments: </a:t>
            </a:r>
            <a:r>
              <a:rPr lang="en-US" sz="2000" dirty="0" smtClean="0"/>
              <a:t>A </a:t>
            </a:r>
            <a:r>
              <a:rPr lang="en-US" sz="2000" dirty="0"/>
              <a:t>negatively sloped segment and a positively sloped segment. </a:t>
            </a:r>
            <a:endParaRPr lang="en-US" sz="2000" dirty="0" smtClean="0"/>
          </a:p>
          <a:p>
            <a:pPr lvl="1"/>
            <a:r>
              <a:rPr lang="en-US" sz="1800" dirty="0" smtClean="0"/>
              <a:t>The </a:t>
            </a:r>
            <a:r>
              <a:rPr lang="en-US" sz="1800" b="1" i="1" dirty="0"/>
              <a:t>negatively sloped </a:t>
            </a:r>
            <a:r>
              <a:rPr lang="en-US" sz="1800" dirty="0"/>
              <a:t>segment extends from the </a:t>
            </a:r>
            <a:r>
              <a:rPr lang="en-US" sz="1800" dirty="0" smtClean="0"/>
              <a:t>12% and 4%  </a:t>
            </a:r>
            <a:r>
              <a:rPr lang="en-US" sz="1800" dirty="0"/>
              <a:t>return-risk combination obtained by placing all funds in the low return-risk stock A to the </a:t>
            </a:r>
            <a:r>
              <a:rPr lang="en-US" sz="1800" dirty="0" smtClean="0"/>
              <a:t>14.4%  </a:t>
            </a:r>
            <a:r>
              <a:rPr lang="en-US" sz="1800" dirty="0"/>
              <a:t>return and zero risk combination on the vertical axis obtained by investing </a:t>
            </a:r>
            <a:r>
              <a:rPr lang="en-US" sz="1800" dirty="0" smtClean="0"/>
              <a:t>60%  </a:t>
            </a:r>
            <a:r>
              <a:rPr lang="en-US" sz="1800" dirty="0"/>
              <a:t>in A and </a:t>
            </a:r>
            <a:r>
              <a:rPr lang="en-US" sz="1800" dirty="0" smtClean="0"/>
              <a:t>40%  </a:t>
            </a:r>
            <a:r>
              <a:rPr lang="en-US" sz="1800" dirty="0"/>
              <a:t>in B. </a:t>
            </a:r>
            <a:endParaRPr lang="en-US" sz="1800" dirty="0" smtClean="0"/>
          </a:p>
          <a:p>
            <a:pPr lvl="1"/>
            <a:r>
              <a:rPr lang="en-US" sz="1800" dirty="0" smtClean="0"/>
              <a:t>The </a:t>
            </a:r>
            <a:r>
              <a:rPr lang="en-US" sz="1800" b="1" i="1" dirty="0"/>
              <a:t>positively sloped </a:t>
            </a:r>
            <a:r>
              <a:rPr lang="en-US" sz="1800" dirty="0"/>
              <a:t>segment extends from the vertical intercept to the </a:t>
            </a:r>
            <a:r>
              <a:rPr lang="en-US" sz="1800" dirty="0" smtClean="0"/>
              <a:t>18% </a:t>
            </a:r>
            <a:r>
              <a:rPr lang="en-US" sz="1800" dirty="0"/>
              <a:t>and </a:t>
            </a:r>
            <a:r>
              <a:rPr lang="en-US" sz="1800" dirty="0" smtClean="0"/>
              <a:t>6% </a:t>
            </a:r>
            <a:r>
              <a:rPr lang="en-US" sz="1800" dirty="0"/>
              <a:t>return-risk combination obtained by investing all funds in the high return-risk stock B.</a:t>
            </a:r>
            <a:endParaRPr lang="en-US" sz="1800" dirty="0" smtClean="0"/>
          </a:p>
        </p:txBody>
      </p:sp>
      <p:sp>
        <p:nvSpPr>
          <p:cNvPr id="43012"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2151B50-BA7B-46BF-8190-ECAC4FBC10C9}" type="slidenum">
              <a:rPr lang="en-US" sz="1400" smtClean="0">
                <a:solidFill>
                  <a:srgbClr val="800000"/>
                </a:solidFill>
              </a:rPr>
              <a:pPr/>
              <a:t>10</a:t>
            </a:fld>
            <a:endParaRPr lang="en-US" sz="1400" smtClean="0">
              <a:solidFill>
                <a:srgbClr val="800000"/>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xmlns="" val="400172956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838200" y="127000"/>
            <a:ext cx="7721600" cy="939800"/>
          </a:xfrm>
        </p:spPr>
        <p:txBody>
          <a:bodyPr/>
          <a:lstStyle/>
          <a:p>
            <a:r>
              <a:rPr lang="en-US" sz="3600" b="1" dirty="0" smtClean="0"/>
              <a:t/>
            </a:r>
            <a:br>
              <a:rPr lang="en-US" sz="3600" b="1" dirty="0" smtClean="0"/>
            </a:br>
            <a:r>
              <a:rPr lang="en-US" sz="3600" b="1" dirty="0" smtClean="0"/>
              <a:t>Multi-Index Models </a:t>
            </a:r>
            <a:r>
              <a:rPr lang="en-US" sz="3600" dirty="0" smtClean="0"/>
              <a:t/>
            </a:r>
            <a:br>
              <a:rPr lang="en-US" sz="3600" dirty="0" smtClean="0"/>
            </a:br>
            <a:endParaRPr lang="en-US" sz="3600" dirty="0" smtClean="0"/>
          </a:p>
        </p:txBody>
      </p:sp>
      <p:sp>
        <p:nvSpPr>
          <p:cNvPr id="38915" name="Rectangle 3"/>
          <p:cNvSpPr>
            <a:spLocks noGrp="1" noChangeArrowheads="1"/>
          </p:cNvSpPr>
          <p:nvPr>
            <p:ph idx="1"/>
          </p:nvPr>
        </p:nvSpPr>
        <p:spPr>
          <a:xfrm>
            <a:off x="609600" y="1219200"/>
            <a:ext cx="8229600" cy="3733800"/>
          </a:xfrm>
        </p:spPr>
        <p:txBody>
          <a:bodyPr/>
          <a:lstStyle/>
          <a:p>
            <a:r>
              <a:rPr lang="en-US" sz="2400" smtClean="0"/>
              <a:t>A problem with multi-index model is the possibility that the explanatory variables in a multiple regression model could be linearly related—a condition referred to as multicolinearity.  </a:t>
            </a:r>
          </a:p>
          <a:p>
            <a:endParaRPr lang="en-US" sz="2400" smtClean="0"/>
          </a:p>
          <a:p>
            <a:r>
              <a:rPr lang="en-US" sz="2400" smtClean="0"/>
              <a:t>When multicolinearity exists, one of the variable is redundant (i.e., it is simply a linear transformation of the other), and the regression qualifiers (t-test and F-test) are biased.  As a result, the quality of the regression cannot be determined.</a:t>
            </a:r>
          </a:p>
          <a:p>
            <a:pPr>
              <a:buFontTx/>
              <a:buNone/>
            </a:pPr>
            <a:endParaRPr lang="en-US" sz="2400" smtClean="0"/>
          </a:p>
          <a:p>
            <a:endParaRPr lang="en-US" sz="1800" smtClean="0"/>
          </a:p>
          <a:p>
            <a:endParaRPr lang="en-US" sz="2000" smtClean="0"/>
          </a:p>
          <a:p>
            <a:endParaRPr lang="en-US" sz="2000" smtClean="0"/>
          </a:p>
          <a:p>
            <a:endParaRPr lang="en-US" sz="2000" smtClean="0"/>
          </a:p>
          <a:p>
            <a:pPr>
              <a:buFontTx/>
              <a:buNone/>
            </a:pPr>
            <a:endParaRPr lang="en-US" sz="2400" smtClean="0"/>
          </a:p>
          <a:p>
            <a:endParaRPr lang="en-US" sz="2000" smtClean="0"/>
          </a:p>
          <a:p>
            <a:pPr>
              <a:buFontTx/>
              <a:buNone/>
            </a:pPr>
            <a:r>
              <a:rPr lang="en-US" sz="2000" smtClean="0"/>
              <a:t> </a:t>
            </a:r>
          </a:p>
          <a:p>
            <a:endParaRPr lang="en-US" sz="2400" smtClean="0"/>
          </a:p>
          <a:p>
            <a:endParaRPr lang="en-US" smtClean="0"/>
          </a:p>
        </p:txBody>
      </p:sp>
      <p:sp>
        <p:nvSpPr>
          <p:cNvPr id="38916"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AD1CCEE-2964-477D-8DBD-282BFBD1DD3D}" type="slidenum">
              <a:rPr lang="en-US" sz="1400" smtClean="0">
                <a:solidFill>
                  <a:srgbClr val="800000"/>
                </a:solidFill>
              </a:rPr>
              <a:pPr/>
              <a:t>100</a:t>
            </a:fld>
            <a:endParaRPr lang="en-US" sz="1400" smtClean="0">
              <a:solidFill>
                <a:srgbClr val="800000"/>
              </a:solidFill>
            </a:endParaRPr>
          </a:p>
        </p:txBody>
      </p:sp>
      <p:sp>
        <p:nvSpPr>
          <p:cNvPr id="38917"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3891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38919"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3892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38921"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38922"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38923"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3892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38925"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38926"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38927"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838200" y="127000"/>
            <a:ext cx="7721600" cy="939800"/>
          </a:xfrm>
        </p:spPr>
        <p:txBody>
          <a:bodyPr/>
          <a:lstStyle/>
          <a:p>
            <a:r>
              <a:rPr lang="en-US" sz="3600" b="1" dirty="0" smtClean="0"/>
              <a:t/>
            </a:r>
            <a:br>
              <a:rPr lang="en-US" sz="3600" b="1" dirty="0" smtClean="0"/>
            </a:br>
            <a:r>
              <a:rPr lang="en-US" sz="3600" b="1" dirty="0" smtClean="0"/>
              <a:t>Multi-Index Models </a:t>
            </a:r>
            <a:r>
              <a:rPr lang="en-US" sz="3600" dirty="0" smtClean="0"/>
              <a:t/>
            </a:r>
            <a:br>
              <a:rPr lang="en-US" sz="3600" dirty="0" smtClean="0"/>
            </a:br>
            <a:endParaRPr lang="en-US" sz="3600" dirty="0" smtClean="0"/>
          </a:p>
        </p:txBody>
      </p:sp>
      <p:sp>
        <p:nvSpPr>
          <p:cNvPr id="18436" name="Rectangle 3"/>
          <p:cNvSpPr>
            <a:spLocks noGrp="1" noChangeArrowheads="1"/>
          </p:cNvSpPr>
          <p:nvPr>
            <p:ph idx="1"/>
          </p:nvPr>
        </p:nvSpPr>
        <p:spPr>
          <a:xfrm>
            <a:off x="609600" y="1219200"/>
            <a:ext cx="8229600" cy="5334000"/>
          </a:xfrm>
        </p:spPr>
        <p:txBody>
          <a:bodyPr/>
          <a:lstStyle/>
          <a:p>
            <a:r>
              <a:rPr lang="en-US" sz="2400" dirty="0" smtClean="0"/>
              <a:t>The problems of number of computations and </a:t>
            </a:r>
            <a:r>
              <a:rPr lang="en-US" sz="2400" dirty="0" err="1" smtClean="0"/>
              <a:t>multicollinearity</a:t>
            </a:r>
            <a:r>
              <a:rPr lang="en-US" sz="2400" dirty="0" smtClean="0"/>
              <a:t> can be minimized by converting the </a:t>
            </a:r>
            <a:r>
              <a:rPr lang="en-US" sz="2400" dirty="0" err="1" smtClean="0"/>
              <a:t>mult</a:t>
            </a:r>
            <a:r>
              <a:rPr lang="en-US" sz="2400" dirty="0" smtClean="0"/>
              <a:t>-index model's equation into another multi-index model in which the indexes, I*, are uncorrelated; that is, where</a:t>
            </a:r>
          </a:p>
          <a:p>
            <a:endParaRPr lang="en-US" sz="2400" dirty="0" smtClean="0"/>
          </a:p>
          <a:p>
            <a:endParaRPr lang="en-US" sz="2400" dirty="0" smtClean="0"/>
          </a:p>
          <a:p>
            <a:r>
              <a:rPr lang="en-US" sz="2400" dirty="0" smtClean="0"/>
              <a:t>Procedures for converting multi-index models into ones with uncorrelated indices are presented in many statistics books. </a:t>
            </a:r>
          </a:p>
          <a:p>
            <a:endParaRPr lang="en-US" sz="2400" dirty="0" smtClean="0"/>
          </a:p>
          <a:p>
            <a:r>
              <a:rPr lang="en-US" sz="2400" dirty="0" smtClean="0"/>
              <a:t>Elton and Gruber have derived a simplified technique for generating the best efficient portfolio using a multi-index model.  See: Elton, Gruber, Brown, and </a:t>
            </a:r>
            <a:r>
              <a:rPr lang="en-US" sz="2400" dirty="0" err="1" smtClean="0"/>
              <a:t>Goetzmann</a:t>
            </a:r>
            <a:r>
              <a:rPr lang="en-US" sz="2400" dirty="0" smtClean="0"/>
              <a:t> (2003).</a:t>
            </a:r>
          </a:p>
          <a:p>
            <a:pPr marL="0" indent="0">
              <a:buNone/>
            </a:pPr>
            <a:endParaRPr lang="en-US" sz="2400" dirty="0" smtClean="0"/>
          </a:p>
          <a:p>
            <a:endParaRPr lang="en-US" sz="2400" dirty="0" smtClean="0"/>
          </a:p>
          <a:p>
            <a:endParaRPr lang="en-US" sz="1800" dirty="0" smtClean="0"/>
          </a:p>
          <a:p>
            <a:endParaRPr lang="en-US" sz="2000" dirty="0" smtClean="0"/>
          </a:p>
          <a:p>
            <a:endParaRPr lang="en-US" sz="2000" dirty="0" smtClean="0"/>
          </a:p>
          <a:p>
            <a:endParaRPr lang="en-US" sz="2000" dirty="0" smtClean="0"/>
          </a:p>
          <a:p>
            <a:pPr>
              <a:buFontTx/>
              <a:buNone/>
            </a:pPr>
            <a:endParaRPr lang="en-US" sz="2400" dirty="0" smtClean="0"/>
          </a:p>
          <a:p>
            <a:endParaRPr lang="en-US" sz="2000" dirty="0" smtClean="0"/>
          </a:p>
          <a:p>
            <a:pPr>
              <a:buFontTx/>
              <a:buNone/>
            </a:pPr>
            <a:r>
              <a:rPr lang="en-US" sz="2000" dirty="0" smtClean="0"/>
              <a:t> </a:t>
            </a:r>
          </a:p>
          <a:p>
            <a:endParaRPr lang="en-US" sz="2400" dirty="0" smtClean="0"/>
          </a:p>
          <a:p>
            <a:endParaRPr lang="en-US" dirty="0" smtClean="0"/>
          </a:p>
        </p:txBody>
      </p:sp>
      <p:sp>
        <p:nvSpPr>
          <p:cNvPr id="18437"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3B92530-4B02-4A67-ABA5-CE26CF309F36}" type="slidenum">
              <a:rPr lang="en-US" sz="1400" smtClean="0">
                <a:solidFill>
                  <a:srgbClr val="800000"/>
                </a:solidFill>
              </a:rPr>
              <a:pPr/>
              <a:t>101</a:t>
            </a:fld>
            <a:endParaRPr lang="en-US" sz="1400" smtClean="0">
              <a:solidFill>
                <a:srgbClr val="800000"/>
              </a:solidFill>
            </a:endParaRPr>
          </a:p>
        </p:txBody>
      </p:sp>
      <p:sp>
        <p:nvSpPr>
          <p:cNvPr id="1843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18439"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18440"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18441"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18442"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18443"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18444"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18445"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1844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18447"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18448"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18449"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graphicFrame>
        <p:nvGraphicFramePr>
          <p:cNvPr id="18434" name="Object 1"/>
          <p:cNvGraphicFramePr>
            <a:graphicFrameLocks noChangeAspect="1"/>
          </p:cNvGraphicFramePr>
          <p:nvPr>
            <p:extLst>
              <p:ext uri="{D42A27DB-BD31-4B8C-83A1-F6EECF244321}">
                <p14:modId xmlns:p14="http://schemas.microsoft.com/office/powerpoint/2010/main" xmlns="" val="2440434637"/>
              </p:ext>
            </p:extLst>
          </p:nvPr>
        </p:nvGraphicFramePr>
        <p:xfrm>
          <a:off x="3200400" y="2895600"/>
          <a:ext cx="2341562" cy="590091"/>
        </p:xfrm>
        <a:graphic>
          <a:graphicData uri="http://schemas.openxmlformats.org/presentationml/2006/ole">
            <p:oleObj spid="_x0000_s81951" name="Equation" r:id="rId3" imgW="990360" imgH="253800" progId="Equation.3">
              <p:embed/>
            </p:oleObj>
          </a:graphicData>
        </a:graphic>
      </p:graphicFrame>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9E6E60D-8F10-4A28-8FEC-6D816048FA41}" type="slidenum">
              <a:rPr lang="en-US" sz="1400" smtClean="0">
                <a:solidFill>
                  <a:srgbClr val="800000"/>
                </a:solidFill>
              </a:rPr>
              <a:pPr/>
              <a:t>102</a:t>
            </a:fld>
            <a:endParaRPr lang="en-US" sz="1400" smtClean="0">
              <a:solidFill>
                <a:srgbClr val="800000"/>
              </a:solidFill>
            </a:endParaRPr>
          </a:p>
        </p:txBody>
      </p:sp>
      <p:sp>
        <p:nvSpPr>
          <p:cNvPr id="4" name="Rectangle 2"/>
          <p:cNvSpPr txBox="1">
            <a:spLocks noChangeArrowheads="1"/>
          </p:cNvSpPr>
          <p:nvPr/>
        </p:nvSpPr>
        <p:spPr bwMode="auto">
          <a:xfrm>
            <a:off x="1066800" y="2057400"/>
            <a:ext cx="7467600" cy="116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200">
                <a:solidFill>
                  <a:srgbClr val="002060"/>
                </a:solidFill>
                <a:latin typeface="+mj-lt"/>
                <a:ea typeface="+mj-ea"/>
                <a:cs typeface="+mj-cs"/>
              </a:defRPr>
            </a:lvl1pPr>
            <a:lvl2pPr algn="ctr" rtl="0" eaLnBrk="0" fontAlgn="base" hangingPunct="0">
              <a:spcBef>
                <a:spcPct val="0"/>
              </a:spcBef>
              <a:spcAft>
                <a:spcPct val="0"/>
              </a:spcAft>
              <a:defRPr sz="3200">
                <a:solidFill>
                  <a:srgbClr val="002060"/>
                </a:solidFill>
                <a:latin typeface="Times New Roman" pitchFamily="18" charset="0"/>
              </a:defRPr>
            </a:lvl2pPr>
            <a:lvl3pPr algn="ctr" rtl="0" eaLnBrk="0" fontAlgn="base" hangingPunct="0">
              <a:spcBef>
                <a:spcPct val="0"/>
              </a:spcBef>
              <a:spcAft>
                <a:spcPct val="0"/>
              </a:spcAft>
              <a:defRPr sz="3200">
                <a:solidFill>
                  <a:srgbClr val="002060"/>
                </a:solidFill>
                <a:latin typeface="Times New Roman" pitchFamily="18" charset="0"/>
              </a:defRPr>
            </a:lvl3pPr>
            <a:lvl4pPr algn="ctr" rtl="0" eaLnBrk="0" fontAlgn="base" hangingPunct="0">
              <a:spcBef>
                <a:spcPct val="0"/>
              </a:spcBef>
              <a:spcAft>
                <a:spcPct val="0"/>
              </a:spcAft>
              <a:defRPr sz="3200">
                <a:solidFill>
                  <a:srgbClr val="002060"/>
                </a:solidFill>
                <a:latin typeface="Times New Roman" pitchFamily="18" charset="0"/>
              </a:defRPr>
            </a:lvl4pPr>
            <a:lvl5pPr algn="ctr" rtl="0" eaLnBrk="0" fontAlgn="base" hangingPunct="0">
              <a:spcBef>
                <a:spcPct val="0"/>
              </a:spcBef>
              <a:spcAft>
                <a:spcPct val="0"/>
              </a:spcAft>
              <a:defRPr sz="3200">
                <a:solidFill>
                  <a:srgbClr val="002060"/>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defRPr/>
            </a:pPr>
            <a:r>
              <a:rPr lang="en-US" sz="2800" b="1" kern="0" dirty="0" smtClean="0"/>
              <a:t/>
            </a:r>
            <a:br>
              <a:rPr lang="en-US" sz="2800" b="1" kern="0" dirty="0" smtClean="0"/>
            </a:br>
            <a:r>
              <a:rPr lang="en-US" sz="2800" b="1" kern="0" dirty="0" smtClean="0"/>
              <a:t/>
            </a:r>
            <a:br>
              <a:rPr lang="en-US" sz="2800" b="1" kern="0" dirty="0" smtClean="0"/>
            </a:br>
            <a:r>
              <a:rPr lang="en-US" sz="2800" b="1" kern="0" dirty="0" smtClean="0"/>
              <a:t/>
            </a:r>
            <a:br>
              <a:rPr lang="en-US" sz="2800" b="1" kern="0" dirty="0" smtClean="0"/>
            </a:br>
            <a:r>
              <a:rPr lang="en-US" sz="2800" b="1" kern="0" dirty="0" smtClean="0"/>
              <a:t/>
            </a:r>
            <a:br>
              <a:rPr lang="en-US" sz="2800" b="1" kern="0" dirty="0" smtClean="0"/>
            </a:br>
            <a:r>
              <a:rPr lang="en-US" b="1" kern="0" dirty="0" smtClean="0"/>
              <a:t>Case: Portfolio Construction using</a:t>
            </a:r>
          </a:p>
          <a:p>
            <a:pPr>
              <a:defRPr/>
            </a:pPr>
            <a:r>
              <a:rPr lang="en-US" b="1" kern="0" dirty="0" smtClean="0"/>
              <a:t>Bloomberg/Markowitz Excel Program</a:t>
            </a:r>
            <a:r>
              <a:rPr lang="en-US" kern="0" dirty="0" smtClean="0"/>
              <a:t> </a:t>
            </a:r>
            <a:br>
              <a:rPr lang="en-US" kern="0" dirty="0" smtClean="0"/>
            </a:br>
            <a:r>
              <a:rPr lang="en-US" sz="4000" kern="0" dirty="0" smtClean="0"/>
              <a:t/>
            </a:r>
            <a:br>
              <a:rPr lang="en-US" sz="4000" kern="0" dirty="0" smtClean="0"/>
            </a:br>
            <a:r>
              <a:rPr lang="en-US" sz="3600" kern="0" dirty="0" smtClean="0"/>
              <a:t/>
            </a:r>
            <a:br>
              <a:rPr lang="en-US" sz="3600" kern="0" dirty="0" smtClean="0"/>
            </a:br>
            <a:endParaRPr lang="en-US" sz="3600" kern="0" dirty="0" smtClean="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4AD6C6D-6A29-40F3-AB4A-A1F6181D4EAA}" type="slidenum">
              <a:rPr lang="en-US" sz="1400" smtClean="0">
                <a:solidFill>
                  <a:srgbClr val="800000"/>
                </a:solidFill>
              </a:rPr>
              <a:pPr/>
              <a:t>103</a:t>
            </a:fld>
            <a:endParaRPr lang="en-US" sz="1400" smtClean="0">
              <a:solidFill>
                <a:srgbClr val="800000"/>
              </a:solidFill>
            </a:endParaRPr>
          </a:p>
        </p:txBody>
      </p:sp>
      <p:pic>
        <p:nvPicPr>
          <p:cNvPr id="4" name="Picture 3" descr="prtu dja Mark PRTU"/>
          <p:cNvPicPr/>
          <p:nvPr/>
        </p:nvPicPr>
        <p:blipFill>
          <a:blip r:embed="rId2">
            <a:extLst>
              <a:ext uri="{28A0092B-C50C-407E-A947-70E740481C1C}">
                <a14:useLocalDpi xmlns:a14="http://schemas.microsoft.com/office/drawing/2010/main" xmlns="" val="0"/>
              </a:ext>
            </a:extLst>
          </a:blip>
          <a:srcRect/>
          <a:stretch>
            <a:fillRect/>
          </a:stretch>
        </p:blipFill>
        <p:spPr bwMode="auto">
          <a:xfrm>
            <a:off x="3400023" y="1219200"/>
            <a:ext cx="5449570" cy="4648200"/>
          </a:xfrm>
          <a:prstGeom prst="rect">
            <a:avLst/>
          </a:prstGeom>
          <a:noFill/>
          <a:ln>
            <a:noFill/>
          </a:ln>
        </p:spPr>
      </p:pic>
      <p:sp>
        <p:nvSpPr>
          <p:cNvPr id="5" name="Rectangle 3"/>
          <p:cNvSpPr>
            <a:spLocks noGrp="1" noChangeArrowheads="1"/>
          </p:cNvSpPr>
          <p:nvPr>
            <p:ph idx="1"/>
          </p:nvPr>
        </p:nvSpPr>
        <p:spPr>
          <a:xfrm>
            <a:off x="304800" y="1524000"/>
            <a:ext cx="2971800" cy="4038600"/>
          </a:xfrm>
        </p:spPr>
        <p:txBody>
          <a:bodyPr/>
          <a:lstStyle/>
          <a:p>
            <a:pPr marL="0" indent="0">
              <a:buNone/>
            </a:pPr>
            <a:r>
              <a:rPr lang="en-US" sz="1800" b="1" dirty="0"/>
              <a:t>Step </a:t>
            </a:r>
            <a:r>
              <a:rPr lang="en-US" sz="1800" b="1" dirty="0" smtClean="0"/>
              <a:t>1</a:t>
            </a:r>
            <a:r>
              <a:rPr lang="en-US" sz="1800" dirty="0" smtClean="0"/>
              <a:t>: Construct </a:t>
            </a:r>
            <a:r>
              <a:rPr lang="en-US" sz="1800" dirty="0"/>
              <a:t>a portfolio in PRTU consisting of </a:t>
            </a:r>
            <a:r>
              <a:rPr lang="en-US" sz="1800" b="1" dirty="0"/>
              <a:t>one share</a:t>
            </a:r>
            <a:r>
              <a:rPr lang="en-US" sz="1800" dirty="0"/>
              <a:t> in each of the DJIA stocks: </a:t>
            </a:r>
            <a:endParaRPr lang="en-US" sz="1800" dirty="0" smtClean="0"/>
          </a:p>
          <a:p>
            <a:r>
              <a:rPr lang="en-US" sz="1800" dirty="0" smtClean="0"/>
              <a:t>PRTU </a:t>
            </a:r>
            <a:r>
              <a:rPr lang="en-US" sz="1800" dirty="0"/>
              <a:t>&lt;</a:t>
            </a:r>
            <a:r>
              <a:rPr lang="en-US" sz="1800" dirty="0" smtClean="0"/>
              <a:t>Enter&gt;</a:t>
            </a:r>
          </a:p>
          <a:p>
            <a:r>
              <a:rPr lang="en-US" sz="1800" dirty="0" smtClean="0"/>
              <a:t>Click </a:t>
            </a:r>
            <a:r>
              <a:rPr lang="en-US" sz="1800" dirty="0"/>
              <a:t>red “</a:t>
            </a:r>
            <a:r>
              <a:rPr lang="en-US" sz="1800" dirty="0" smtClean="0"/>
              <a:t>Create” </a:t>
            </a:r>
          </a:p>
          <a:p>
            <a:r>
              <a:rPr lang="en-US" sz="1800" dirty="0" smtClean="0"/>
              <a:t>From </a:t>
            </a:r>
            <a:r>
              <a:rPr lang="en-US" sz="1800" dirty="0"/>
              <a:t>Settings Screen, click “Import</a:t>
            </a:r>
            <a:r>
              <a:rPr lang="en-US" sz="1800" dirty="0" smtClean="0"/>
              <a:t>”  </a:t>
            </a:r>
          </a:p>
          <a:p>
            <a:r>
              <a:rPr lang="en-US" sz="1800" dirty="0" smtClean="0"/>
              <a:t>From </a:t>
            </a:r>
            <a:r>
              <a:rPr lang="en-US" sz="1800" dirty="0"/>
              <a:t>“Actions” tab, select “Equity Index” from “Source” dropdown and INDU </a:t>
            </a:r>
            <a:r>
              <a:rPr lang="en-US" sz="1800" dirty="0" smtClean="0"/>
              <a:t>from </a:t>
            </a:r>
            <a:r>
              <a:rPr lang="en-US" sz="1800" dirty="0"/>
              <a:t>“Name” dropdown. </a:t>
            </a:r>
          </a:p>
          <a:p>
            <a:pPr marL="0" indent="0">
              <a:buNone/>
            </a:pPr>
            <a:endParaRPr lang="en-US" sz="1800" dirty="0"/>
          </a:p>
        </p:txBody>
      </p:sp>
      <p:sp>
        <p:nvSpPr>
          <p:cNvPr id="8" name="Rectangle 2"/>
          <p:cNvSpPr>
            <a:spLocks noGrp="1" noChangeArrowheads="1"/>
          </p:cNvSpPr>
          <p:nvPr>
            <p:ph type="title"/>
          </p:nvPr>
        </p:nvSpPr>
        <p:spPr>
          <a:xfrm>
            <a:off x="1762993" y="381000"/>
            <a:ext cx="7086600" cy="482600"/>
          </a:xfrm>
        </p:spPr>
        <p:txBody>
          <a:bodyPr/>
          <a:lstStyle/>
          <a:p>
            <a:r>
              <a:rPr lang="en-US" sz="3600" dirty="0" smtClean="0">
                <a:solidFill>
                  <a:schemeClr val="tx1"/>
                </a:solidFill>
              </a:rPr>
              <a:t/>
            </a:r>
            <a:br>
              <a:rPr lang="en-US" sz="3600" dirty="0" smtClean="0">
                <a:solidFill>
                  <a:schemeClr val="tx1"/>
                </a:solidFill>
              </a:rPr>
            </a:br>
            <a:r>
              <a:rPr lang="en-US" sz="3600" dirty="0" smtClean="0">
                <a:solidFill>
                  <a:schemeClr val="tx1"/>
                </a:solidFill>
              </a:rPr>
              <a:t/>
            </a:r>
            <a:br>
              <a:rPr lang="en-US" sz="3600" dirty="0" smtClean="0">
                <a:solidFill>
                  <a:schemeClr val="tx1"/>
                </a:solidFill>
              </a:rPr>
            </a:br>
            <a:r>
              <a:rPr lang="en-US" sz="2800" b="1" dirty="0">
                <a:solidFill>
                  <a:schemeClr val="tx2"/>
                </a:solidFill>
              </a:rPr>
              <a:t>C</a:t>
            </a:r>
            <a:r>
              <a:rPr lang="en-US" sz="2800" b="1" dirty="0" smtClean="0">
                <a:solidFill>
                  <a:schemeClr val="tx2"/>
                </a:solidFill>
              </a:rPr>
              <a:t>ase: Bloomberg/Markowitz Excel Program</a:t>
            </a:r>
            <a:r>
              <a:rPr lang="en-US" sz="3600" b="1" dirty="0" smtClean="0">
                <a:solidFill>
                  <a:schemeClr val="tx2"/>
                </a:solidFill>
              </a:rPr>
              <a:t/>
            </a:r>
            <a:br>
              <a:rPr lang="en-US" sz="3600" b="1" dirty="0" smtClean="0">
                <a:solidFill>
                  <a:schemeClr val="tx2"/>
                </a:solidFill>
              </a:rPr>
            </a:br>
            <a:r>
              <a:rPr lang="en-US" sz="3600" b="1" dirty="0" smtClean="0">
                <a:solidFill>
                  <a:schemeClr val="tx2"/>
                </a:solidFill>
              </a:rPr>
              <a:t/>
            </a:r>
            <a:br>
              <a:rPr lang="en-US" sz="3600" b="1" dirty="0" smtClean="0">
                <a:solidFill>
                  <a:schemeClr val="tx2"/>
                </a:solidFill>
              </a:rPr>
            </a:br>
            <a:endParaRPr lang="en-US" sz="3600" b="1" dirty="0" smtClean="0">
              <a:solidFill>
                <a:schemeClr val="tx2"/>
              </a:solidFill>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5"/>
          <p:cNvSpPr>
            <a:spLocks noGrp="1"/>
          </p:cNvSpPr>
          <p:nvPr>
            <p:ph type="sldNum" sz="quarter" idx="12"/>
          </p:nvPr>
        </p:nvSpPr>
        <p:spPr>
          <a:xfrm>
            <a:off x="8442101" y="6352504"/>
            <a:ext cx="6858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4AD6C6D-6A29-40F3-AB4A-A1F6181D4EAA}" type="slidenum">
              <a:rPr lang="en-US" sz="1400" smtClean="0">
                <a:solidFill>
                  <a:srgbClr val="800000"/>
                </a:solidFill>
              </a:rPr>
              <a:pPr/>
              <a:t>104</a:t>
            </a:fld>
            <a:endParaRPr lang="en-US" sz="1400" dirty="0" smtClean="0">
              <a:solidFill>
                <a:srgbClr val="800000"/>
              </a:solidFill>
            </a:endParaRPr>
          </a:p>
        </p:txBody>
      </p:sp>
      <p:sp>
        <p:nvSpPr>
          <p:cNvPr id="5" name="Rectangle 3"/>
          <p:cNvSpPr>
            <a:spLocks noGrp="1" noChangeArrowheads="1"/>
          </p:cNvSpPr>
          <p:nvPr>
            <p:ph idx="1"/>
          </p:nvPr>
        </p:nvSpPr>
        <p:spPr>
          <a:xfrm>
            <a:off x="76200" y="1219200"/>
            <a:ext cx="3124200" cy="4038600"/>
          </a:xfrm>
        </p:spPr>
        <p:txBody>
          <a:bodyPr/>
          <a:lstStyle/>
          <a:p>
            <a:r>
              <a:rPr lang="en-US" sz="1600" b="1" dirty="0"/>
              <a:t>Step 2</a:t>
            </a:r>
            <a:r>
              <a:rPr lang="en-US" sz="1600" dirty="0"/>
              <a:t>: Use the Markowitz Excel program to determine the best efficient portfolio using the Elton, Gruber, and </a:t>
            </a:r>
            <a:r>
              <a:rPr lang="en-US" sz="1600" dirty="0" err="1"/>
              <a:t>Padberg</a:t>
            </a:r>
            <a:r>
              <a:rPr lang="en-US" sz="1600" dirty="0"/>
              <a:t>, algorithm box: “Markowitz Excel Program.” </a:t>
            </a:r>
            <a:endParaRPr lang="en-US" sz="1600" dirty="0" smtClean="0"/>
          </a:p>
          <a:p>
            <a:endParaRPr lang="en-US" sz="1600" dirty="0" smtClean="0"/>
          </a:p>
          <a:p>
            <a:r>
              <a:rPr lang="en-US" sz="1600" dirty="0" smtClean="0"/>
              <a:t>The </a:t>
            </a:r>
            <a:r>
              <a:rPr lang="en-US" sz="1600" dirty="0"/>
              <a:t>Markowitz portfolio shown in this box used the time period from 2008 (just after the market crash) to the </a:t>
            </a:r>
            <a:r>
              <a:rPr lang="en-US" sz="1600" dirty="0" smtClean="0"/>
              <a:t>8/8/2013, </a:t>
            </a:r>
            <a:r>
              <a:rPr lang="en-US" sz="1600" dirty="0"/>
              <a:t>the S&amp;P 500 as the market index, weekly periods for </a:t>
            </a:r>
            <a:r>
              <a:rPr lang="en-US" sz="1600" dirty="0" smtClean="0"/>
              <a:t>data </a:t>
            </a:r>
            <a:r>
              <a:rPr lang="en-US" sz="1600" dirty="0"/>
              <a:t>calculations, and the 10-year Treasury for </a:t>
            </a:r>
            <a:r>
              <a:rPr lang="en-US" sz="1600" dirty="0" smtClean="0"/>
              <a:t>the risk-free </a:t>
            </a:r>
            <a:r>
              <a:rPr lang="en-US" sz="1600" dirty="0"/>
              <a:t>security. </a:t>
            </a:r>
            <a:endParaRPr lang="en-US" sz="1600" dirty="0" smtClean="0"/>
          </a:p>
        </p:txBody>
      </p:sp>
      <p:sp>
        <p:nvSpPr>
          <p:cNvPr id="8" name="Rectangle 2"/>
          <p:cNvSpPr>
            <a:spLocks noGrp="1" noChangeArrowheads="1"/>
          </p:cNvSpPr>
          <p:nvPr>
            <p:ph type="title"/>
          </p:nvPr>
        </p:nvSpPr>
        <p:spPr>
          <a:xfrm>
            <a:off x="1762993" y="152400"/>
            <a:ext cx="7086600" cy="482600"/>
          </a:xfrm>
        </p:spPr>
        <p:txBody>
          <a:bodyPr/>
          <a:lstStyle/>
          <a:p>
            <a:r>
              <a:rPr lang="en-US" sz="3600" dirty="0" smtClean="0">
                <a:solidFill>
                  <a:schemeClr val="tx1"/>
                </a:solidFill>
              </a:rPr>
              <a:t/>
            </a:r>
            <a:br>
              <a:rPr lang="en-US" sz="3600" dirty="0" smtClean="0">
                <a:solidFill>
                  <a:schemeClr val="tx1"/>
                </a:solidFill>
              </a:rPr>
            </a:br>
            <a:r>
              <a:rPr lang="en-US" sz="3600" dirty="0" smtClean="0">
                <a:solidFill>
                  <a:schemeClr val="tx1"/>
                </a:solidFill>
              </a:rPr>
              <a:t/>
            </a:r>
            <a:br>
              <a:rPr lang="en-US" sz="3600" dirty="0" smtClean="0">
                <a:solidFill>
                  <a:schemeClr val="tx1"/>
                </a:solidFill>
              </a:rPr>
            </a:br>
            <a:r>
              <a:rPr lang="en-US" sz="2800" b="1" dirty="0">
                <a:solidFill>
                  <a:schemeClr val="tx2"/>
                </a:solidFill>
              </a:rPr>
              <a:t>C</a:t>
            </a:r>
            <a:r>
              <a:rPr lang="en-US" sz="2800" b="1" dirty="0" smtClean="0">
                <a:solidFill>
                  <a:schemeClr val="tx2"/>
                </a:solidFill>
              </a:rPr>
              <a:t>ase: Bloomberg/Markowitz Excel Program</a:t>
            </a:r>
            <a:r>
              <a:rPr lang="en-US" sz="3600" b="1" dirty="0" smtClean="0">
                <a:solidFill>
                  <a:schemeClr val="tx2"/>
                </a:solidFill>
              </a:rPr>
              <a:t/>
            </a:r>
            <a:br>
              <a:rPr lang="en-US" sz="3600" b="1" dirty="0" smtClean="0">
                <a:solidFill>
                  <a:schemeClr val="tx2"/>
                </a:solidFill>
              </a:rPr>
            </a:br>
            <a:r>
              <a:rPr lang="en-US" sz="3600" b="1" dirty="0" smtClean="0">
                <a:solidFill>
                  <a:schemeClr val="tx2"/>
                </a:solidFill>
              </a:rPr>
              <a:t/>
            </a:r>
            <a:br>
              <a:rPr lang="en-US" sz="3600" b="1" dirty="0" smtClean="0">
                <a:solidFill>
                  <a:schemeClr val="tx2"/>
                </a:solidFill>
              </a:rPr>
            </a:br>
            <a:endParaRPr lang="en-US" sz="3600" b="1" dirty="0" smtClean="0">
              <a:solidFill>
                <a:schemeClr val="tx2"/>
              </a:solidFill>
            </a:endParaRPr>
          </a:p>
        </p:txBody>
      </p:sp>
      <p:pic>
        <p:nvPicPr>
          <p:cNvPr id="7" name="Picture 6"/>
          <p:cNvPicPr/>
          <p:nvPr/>
        </p:nvPicPr>
        <p:blipFill>
          <a:blip r:embed="rId2">
            <a:extLst>
              <a:ext uri="{28A0092B-C50C-407E-A947-70E740481C1C}">
                <a14:useLocalDpi xmlns:a14="http://schemas.microsoft.com/office/drawing/2010/main" xmlns="" val="0"/>
              </a:ext>
            </a:extLst>
          </a:blip>
          <a:srcRect/>
          <a:stretch>
            <a:fillRect/>
          </a:stretch>
        </p:blipFill>
        <p:spPr bwMode="auto">
          <a:xfrm>
            <a:off x="3733800" y="685800"/>
            <a:ext cx="5105400" cy="2514600"/>
          </a:xfrm>
          <a:prstGeom prst="rect">
            <a:avLst/>
          </a:prstGeom>
          <a:noFill/>
          <a:ln>
            <a:noFill/>
          </a:ln>
        </p:spPr>
      </p:pic>
      <p:pic>
        <p:nvPicPr>
          <p:cNvPr id="6" name="Picture 5"/>
          <p:cNvPicPr/>
          <p:nvPr/>
        </p:nvPicPr>
        <p:blipFill>
          <a:blip r:embed="rId3">
            <a:extLst>
              <a:ext uri="{28A0092B-C50C-407E-A947-70E740481C1C}">
                <a14:useLocalDpi xmlns:a14="http://schemas.microsoft.com/office/drawing/2010/main" xmlns="" val="0"/>
              </a:ext>
            </a:extLst>
          </a:blip>
          <a:srcRect/>
          <a:stretch>
            <a:fillRect/>
          </a:stretch>
        </p:blipFill>
        <p:spPr bwMode="auto">
          <a:xfrm>
            <a:off x="3200400" y="3290552"/>
            <a:ext cx="5879206" cy="1814848"/>
          </a:xfrm>
          <a:prstGeom prst="rect">
            <a:avLst/>
          </a:prstGeom>
          <a:noFill/>
          <a:ln>
            <a:noFill/>
          </a:ln>
        </p:spPr>
      </p:pic>
      <p:sp>
        <p:nvSpPr>
          <p:cNvPr id="9" name="Rectangle 3"/>
          <p:cNvSpPr txBox="1">
            <a:spLocks noChangeArrowheads="1"/>
          </p:cNvSpPr>
          <p:nvPr/>
        </p:nvSpPr>
        <p:spPr bwMode="auto">
          <a:xfrm>
            <a:off x="160986" y="5382296"/>
            <a:ext cx="8602014" cy="13233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rgbClr val="800000"/>
              </a:buClr>
              <a:buFont typeface="Wingdings" pitchFamily="2" charset="2"/>
              <a:buChar char="Ø"/>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800000"/>
              </a:buClr>
              <a:buFont typeface="Wingdings" pitchFamily="2" charset="2"/>
              <a:buChar char="Ø"/>
              <a:defRPr sz="2800">
                <a:solidFill>
                  <a:schemeClr val="tx1"/>
                </a:solidFill>
                <a:latin typeface="+mn-lt"/>
              </a:defRPr>
            </a:lvl2pPr>
            <a:lvl3pPr marL="1143000" indent="-228600" algn="l" rtl="0" eaLnBrk="0" fontAlgn="base" hangingPunct="0">
              <a:spcBef>
                <a:spcPct val="20000"/>
              </a:spcBef>
              <a:spcAft>
                <a:spcPct val="0"/>
              </a:spcAft>
              <a:buClr>
                <a:srgbClr val="800000"/>
              </a:buClr>
              <a:buFont typeface="Wingdings" pitchFamily="2" charset="2"/>
              <a:buChar char="Ø"/>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sz="1600" kern="0" dirty="0" smtClean="0"/>
              <a:t>The Excel program generates expected returns on </a:t>
            </a:r>
            <a:r>
              <a:rPr lang="en-US" sz="1600" kern="0" dirty="0" err="1" smtClean="0"/>
              <a:t>eachstock</a:t>
            </a:r>
            <a:r>
              <a:rPr lang="en-US" sz="1600" kern="0" dirty="0" smtClean="0"/>
              <a:t>: E(</a:t>
            </a:r>
            <a:r>
              <a:rPr lang="en-US" sz="1600" kern="0" dirty="0" err="1" smtClean="0"/>
              <a:t>r</a:t>
            </a:r>
            <a:r>
              <a:rPr lang="en-US" sz="1600" kern="0" baseline="-25000" dirty="0" err="1" smtClean="0"/>
              <a:t>i</a:t>
            </a:r>
            <a:r>
              <a:rPr lang="en-US" sz="1600" kern="0" dirty="0" smtClean="0"/>
              <a:t>) = α + βE(R</a:t>
            </a:r>
            <a:r>
              <a:rPr lang="en-US" sz="1600" kern="0" baseline="30000" dirty="0" smtClean="0"/>
              <a:t>M</a:t>
            </a:r>
            <a:r>
              <a:rPr lang="en-US" sz="1600" kern="0" dirty="0" smtClean="0"/>
              <a:t>), where E(R</a:t>
            </a:r>
            <a:r>
              <a:rPr lang="en-US" sz="1600" kern="0" baseline="30000" dirty="0" smtClean="0"/>
              <a:t>M</a:t>
            </a:r>
            <a:r>
              <a:rPr lang="en-US" sz="1600" kern="0" dirty="0" smtClean="0"/>
              <a:t>) is based on the average on the index for the time period selected. The stock variances are V(</a:t>
            </a:r>
            <a:r>
              <a:rPr lang="en-US" sz="1600" kern="0" dirty="0" err="1" smtClean="0"/>
              <a:t>r</a:t>
            </a:r>
            <a:r>
              <a:rPr lang="en-US" sz="1600" kern="0" baseline="-25000" dirty="0" err="1" smtClean="0"/>
              <a:t>i</a:t>
            </a:r>
            <a:r>
              <a:rPr lang="en-US" sz="1600" kern="0" dirty="0" smtClean="0"/>
              <a:t>) = β</a:t>
            </a:r>
            <a:r>
              <a:rPr lang="en-US" sz="1600" kern="0" baseline="30000" dirty="0" smtClean="0"/>
              <a:t>2</a:t>
            </a:r>
            <a:r>
              <a:rPr lang="en-US" sz="1600" kern="0" dirty="0" smtClean="0"/>
              <a:t>V(R</a:t>
            </a:r>
            <a:r>
              <a:rPr lang="en-US" sz="1600" kern="0" baseline="30000" dirty="0" smtClean="0"/>
              <a:t>M</a:t>
            </a:r>
            <a:r>
              <a:rPr lang="en-US" sz="1600" kern="0" dirty="0" smtClean="0"/>
              <a:t>) + V(ε), where V(R</a:t>
            </a:r>
            <a:r>
              <a:rPr lang="en-US" sz="1600" kern="0" baseline="30000" dirty="0" smtClean="0"/>
              <a:t>M</a:t>
            </a:r>
            <a:r>
              <a:rPr lang="en-US" sz="1600" kern="0" dirty="0" smtClean="0"/>
              <a:t>) is also based on the historical average variability of the index for the time period selected.</a:t>
            </a:r>
          </a:p>
          <a:p>
            <a:pPr marL="0" indent="0">
              <a:buFont typeface="Wingdings" pitchFamily="2" charset="2"/>
              <a:buNone/>
            </a:pPr>
            <a:endParaRPr lang="en-US" sz="1800" kern="0" dirty="0" smtClean="0"/>
          </a:p>
          <a:p>
            <a:endParaRPr lang="en-US" sz="1800" kern="0" dirty="0" smtClean="0"/>
          </a:p>
          <a:p>
            <a:pPr marL="0" indent="0">
              <a:buFont typeface="Wingdings" pitchFamily="2" charset="2"/>
              <a:buNone/>
            </a:pPr>
            <a:endParaRPr lang="en-US" sz="1800" kern="0" dirty="0"/>
          </a:p>
        </p:txBody>
      </p:sp>
    </p:spTree>
    <p:extLst>
      <p:ext uri="{BB962C8B-B14F-4D97-AF65-F5344CB8AC3E}">
        <p14:creationId xmlns:p14="http://schemas.microsoft.com/office/powerpoint/2010/main" xmlns="" val="357661069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4AD6C6D-6A29-40F3-AB4A-A1F6181D4EAA}" type="slidenum">
              <a:rPr lang="en-US" sz="1400" smtClean="0">
                <a:solidFill>
                  <a:srgbClr val="800000"/>
                </a:solidFill>
              </a:rPr>
              <a:pPr/>
              <a:t>105</a:t>
            </a:fld>
            <a:endParaRPr lang="en-US" sz="1400" smtClean="0">
              <a:solidFill>
                <a:srgbClr val="800000"/>
              </a:solidFill>
            </a:endParaRPr>
          </a:p>
        </p:txBody>
      </p:sp>
      <p:sp>
        <p:nvSpPr>
          <p:cNvPr id="5" name="Rectangle 3"/>
          <p:cNvSpPr>
            <a:spLocks noGrp="1" noChangeArrowheads="1"/>
          </p:cNvSpPr>
          <p:nvPr>
            <p:ph idx="1"/>
          </p:nvPr>
        </p:nvSpPr>
        <p:spPr>
          <a:xfrm>
            <a:off x="21465" y="1524000"/>
            <a:ext cx="2874136" cy="4343400"/>
          </a:xfrm>
        </p:spPr>
        <p:txBody>
          <a:bodyPr/>
          <a:lstStyle/>
          <a:p>
            <a:r>
              <a:rPr lang="en-US" sz="1800" b="1" dirty="0"/>
              <a:t>Step 3:</a:t>
            </a:r>
            <a:r>
              <a:rPr lang="en-US" sz="1800" dirty="0"/>
              <a:t> Create </a:t>
            </a:r>
            <a:r>
              <a:rPr lang="en-US" sz="1800" dirty="0" smtClean="0"/>
              <a:t>a </a:t>
            </a:r>
            <a:r>
              <a:rPr lang="en-US" sz="1800" dirty="0"/>
              <a:t>Markowitz portfolio </a:t>
            </a:r>
            <a:r>
              <a:rPr lang="en-US" sz="1800" dirty="0" smtClean="0"/>
              <a:t> in PRTU</a:t>
            </a:r>
            <a:r>
              <a:rPr lang="en-US" sz="1800" dirty="0"/>
              <a:t>. </a:t>
            </a:r>
            <a:endParaRPr lang="en-US" sz="1800" dirty="0" smtClean="0"/>
          </a:p>
          <a:p>
            <a:r>
              <a:rPr lang="en-US" sz="1800" dirty="0" smtClean="0"/>
              <a:t>In </a:t>
            </a:r>
            <a:r>
              <a:rPr lang="en-US" sz="1800" dirty="0"/>
              <a:t>constructing the portfolio, use fixed weights:  </a:t>
            </a:r>
          </a:p>
          <a:p>
            <a:pPr lvl="0"/>
            <a:r>
              <a:rPr lang="en-US" sz="1800" dirty="0"/>
              <a:t>PRTU &lt;Enter&gt;</a:t>
            </a:r>
          </a:p>
          <a:p>
            <a:pPr lvl="0"/>
            <a:r>
              <a:rPr lang="en-US" sz="1800" dirty="0"/>
              <a:t>Click red “Create” tab</a:t>
            </a:r>
          </a:p>
          <a:p>
            <a:pPr lvl="0"/>
            <a:r>
              <a:rPr lang="en-US" sz="1800" dirty="0"/>
              <a:t>From Settings Screen click “Fixed Weight” in the “Position</a:t>
            </a:r>
            <a:r>
              <a:rPr lang="en-US" sz="1800" dirty="0" smtClean="0"/>
              <a:t>” box </a:t>
            </a:r>
          </a:p>
          <a:p>
            <a:pPr lvl="0"/>
            <a:r>
              <a:rPr lang="en-US" sz="1800" dirty="0" smtClean="0"/>
              <a:t>On </a:t>
            </a:r>
            <a:r>
              <a:rPr lang="en-US" sz="1800" dirty="0"/>
              <a:t>the stock input </a:t>
            </a:r>
            <a:r>
              <a:rPr lang="en-US" sz="1800" dirty="0" smtClean="0"/>
              <a:t>screen enter </a:t>
            </a:r>
            <a:r>
              <a:rPr lang="en-US" sz="1800" dirty="0"/>
              <a:t>the Markowitz weights</a:t>
            </a:r>
          </a:p>
          <a:p>
            <a:pPr marL="0" indent="0">
              <a:buNone/>
            </a:pPr>
            <a:endParaRPr lang="en-US" sz="1800" dirty="0"/>
          </a:p>
        </p:txBody>
      </p:sp>
      <p:sp>
        <p:nvSpPr>
          <p:cNvPr id="8" name="Rectangle 2"/>
          <p:cNvSpPr>
            <a:spLocks noGrp="1" noChangeArrowheads="1"/>
          </p:cNvSpPr>
          <p:nvPr>
            <p:ph type="title"/>
          </p:nvPr>
        </p:nvSpPr>
        <p:spPr>
          <a:xfrm>
            <a:off x="1762993" y="381000"/>
            <a:ext cx="7086600" cy="482600"/>
          </a:xfrm>
        </p:spPr>
        <p:txBody>
          <a:bodyPr/>
          <a:lstStyle/>
          <a:p>
            <a:r>
              <a:rPr lang="en-US" sz="2800" b="1" dirty="0" smtClean="0">
                <a:solidFill>
                  <a:schemeClr val="tx2"/>
                </a:solidFill>
              </a:rPr>
              <a:t>Case: Bloomberg/Markowitz Excel Program</a:t>
            </a:r>
            <a:endParaRPr lang="en-US" sz="3600" b="1" dirty="0" smtClean="0">
              <a:solidFill>
                <a:schemeClr val="tx2"/>
              </a:solidFill>
            </a:endParaRPr>
          </a:p>
        </p:txBody>
      </p:sp>
      <p:pic>
        <p:nvPicPr>
          <p:cNvPr id="6" name="Picture 5" descr="prtu dja Mark PRTU"/>
          <p:cNvPicPr/>
          <p:nvPr/>
        </p:nvPicPr>
        <p:blipFill>
          <a:blip r:embed="rId2">
            <a:extLst>
              <a:ext uri="{28A0092B-C50C-407E-A947-70E740481C1C}">
                <a14:useLocalDpi xmlns:a14="http://schemas.microsoft.com/office/drawing/2010/main" xmlns="" val="0"/>
              </a:ext>
            </a:extLst>
          </a:blip>
          <a:srcRect/>
          <a:stretch>
            <a:fillRect/>
          </a:stretch>
        </p:blipFill>
        <p:spPr bwMode="auto">
          <a:xfrm>
            <a:off x="2895600" y="1295400"/>
            <a:ext cx="5908040" cy="4191000"/>
          </a:xfrm>
          <a:prstGeom prst="rect">
            <a:avLst/>
          </a:prstGeom>
          <a:noFill/>
          <a:ln>
            <a:noFill/>
          </a:ln>
        </p:spPr>
      </p:pic>
      <p:sp>
        <p:nvSpPr>
          <p:cNvPr id="7" name="Text Box 2"/>
          <p:cNvSpPr txBox="1">
            <a:spLocks noChangeArrowheads="1"/>
          </p:cNvSpPr>
          <p:nvPr/>
        </p:nvSpPr>
        <p:spPr bwMode="auto">
          <a:xfrm>
            <a:off x="5270205" y="4157246"/>
            <a:ext cx="771525" cy="338554"/>
          </a:xfrm>
          <a:prstGeom prst="rect">
            <a:avLst/>
          </a:prstGeom>
          <a:solidFill>
            <a:srgbClr val="92D050"/>
          </a:solidFill>
          <a:ln w="9525">
            <a:solidFill>
              <a:srgbClr val="000000"/>
            </a:solid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sz="1600" dirty="0">
                <a:effectLst/>
                <a:latin typeface="Times New Roman"/>
                <a:ea typeface="Times New Roman"/>
              </a:rPr>
              <a:t>PRTU</a:t>
            </a:r>
          </a:p>
        </p:txBody>
      </p:sp>
    </p:spTree>
    <p:extLst>
      <p:ext uri="{BB962C8B-B14F-4D97-AF65-F5344CB8AC3E}">
        <p14:creationId xmlns:p14="http://schemas.microsoft.com/office/powerpoint/2010/main" xmlns="" val="370792080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4AD6C6D-6A29-40F3-AB4A-A1F6181D4EAA}" type="slidenum">
              <a:rPr lang="en-US" sz="1400" smtClean="0">
                <a:solidFill>
                  <a:srgbClr val="800000"/>
                </a:solidFill>
              </a:rPr>
              <a:pPr/>
              <a:t>106</a:t>
            </a:fld>
            <a:endParaRPr lang="en-US" sz="1400" smtClean="0">
              <a:solidFill>
                <a:srgbClr val="800000"/>
              </a:solidFill>
            </a:endParaRPr>
          </a:p>
        </p:txBody>
      </p:sp>
      <p:sp>
        <p:nvSpPr>
          <p:cNvPr id="5" name="Rectangle 3"/>
          <p:cNvSpPr>
            <a:spLocks noGrp="1" noChangeArrowheads="1"/>
          </p:cNvSpPr>
          <p:nvPr>
            <p:ph idx="1"/>
          </p:nvPr>
        </p:nvSpPr>
        <p:spPr>
          <a:xfrm>
            <a:off x="990600" y="1295400"/>
            <a:ext cx="7453648" cy="4343400"/>
          </a:xfrm>
        </p:spPr>
        <p:txBody>
          <a:bodyPr/>
          <a:lstStyle/>
          <a:p>
            <a:pPr marL="0" lvl="0" indent="0">
              <a:buNone/>
            </a:pPr>
            <a:r>
              <a:rPr lang="en-US" sz="2000" b="1" dirty="0"/>
              <a:t>Step 4:</a:t>
            </a:r>
            <a:r>
              <a:rPr lang="en-US" sz="2000" dirty="0"/>
              <a:t> Create history for the Markowitz portfolio: </a:t>
            </a:r>
          </a:p>
          <a:p>
            <a:pPr lvl="0"/>
            <a:r>
              <a:rPr lang="en-US" sz="2000" dirty="0" smtClean="0"/>
              <a:t>Bring </a:t>
            </a:r>
            <a:r>
              <a:rPr lang="en-US" sz="2000" dirty="0"/>
              <a:t>up the PRTU screen for your portfolio.  </a:t>
            </a:r>
          </a:p>
          <a:p>
            <a:pPr lvl="0"/>
            <a:r>
              <a:rPr lang="en-US" sz="2000" dirty="0"/>
              <a:t>On the screen, change the date in the amber “Date” box (e.g. Month/Day/2006). </a:t>
            </a:r>
            <a:endParaRPr lang="en-US" sz="2000" dirty="0" smtClean="0"/>
          </a:p>
          <a:p>
            <a:pPr lvl="0"/>
            <a:r>
              <a:rPr lang="en-US" sz="2000" dirty="0" smtClean="0"/>
              <a:t>Click </a:t>
            </a:r>
            <a:r>
              <a:rPr lang="en-US" sz="2000" dirty="0"/>
              <a:t>the “Edit” tab and then the “Actions” tab. </a:t>
            </a:r>
          </a:p>
          <a:p>
            <a:pPr lvl="0"/>
            <a:r>
              <a:rPr lang="en-US" sz="2000" dirty="0"/>
              <a:t>From the “Actions” dropdown, select “Import” to bring up the import box. </a:t>
            </a:r>
          </a:p>
          <a:p>
            <a:pPr lvl="0"/>
            <a:r>
              <a:rPr lang="en-US" sz="2000" dirty="0"/>
              <a:t>On the import box, select “Portfolio” from the “Source” dropdown, the name of your portfolio from the “Name” dropdown,  change the date (e.g., back to the current period), and then hit the “Import” tab. You should now have a portfolio with historical data.  </a:t>
            </a:r>
          </a:p>
          <a:p>
            <a:pPr marL="0" indent="0">
              <a:buNone/>
            </a:pPr>
            <a:endParaRPr lang="en-US" sz="1800" dirty="0"/>
          </a:p>
          <a:p>
            <a:pPr marL="0" indent="0">
              <a:buNone/>
            </a:pPr>
            <a:endParaRPr lang="en-US" sz="1800" dirty="0"/>
          </a:p>
        </p:txBody>
      </p:sp>
      <p:sp>
        <p:nvSpPr>
          <p:cNvPr id="8" name="Rectangle 2"/>
          <p:cNvSpPr>
            <a:spLocks noGrp="1" noChangeArrowheads="1"/>
          </p:cNvSpPr>
          <p:nvPr>
            <p:ph type="title"/>
          </p:nvPr>
        </p:nvSpPr>
        <p:spPr>
          <a:xfrm>
            <a:off x="1762993" y="381000"/>
            <a:ext cx="7086600" cy="482600"/>
          </a:xfrm>
        </p:spPr>
        <p:txBody>
          <a:bodyPr/>
          <a:lstStyle/>
          <a:p>
            <a:r>
              <a:rPr lang="en-US" sz="2800" b="1" dirty="0" smtClean="0">
                <a:solidFill>
                  <a:schemeClr val="tx2"/>
                </a:solidFill>
              </a:rPr>
              <a:t>Case: Bloomberg/Markowitz Excel Program</a:t>
            </a:r>
            <a:endParaRPr lang="en-US" sz="3600" b="1" dirty="0" smtClean="0">
              <a:solidFill>
                <a:schemeClr val="tx2"/>
              </a:solidFill>
            </a:endParaRPr>
          </a:p>
        </p:txBody>
      </p:sp>
    </p:spTree>
    <p:extLst>
      <p:ext uri="{BB962C8B-B14F-4D97-AF65-F5344CB8AC3E}">
        <p14:creationId xmlns:p14="http://schemas.microsoft.com/office/powerpoint/2010/main" xmlns="" val="88542917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4AD6C6D-6A29-40F3-AB4A-A1F6181D4EAA}" type="slidenum">
              <a:rPr lang="en-US" sz="1400" smtClean="0">
                <a:solidFill>
                  <a:srgbClr val="800000"/>
                </a:solidFill>
              </a:rPr>
              <a:pPr/>
              <a:t>107</a:t>
            </a:fld>
            <a:endParaRPr lang="en-US" sz="1400" smtClean="0">
              <a:solidFill>
                <a:srgbClr val="800000"/>
              </a:solidFill>
            </a:endParaRPr>
          </a:p>
        </p:txBody>
      </p:sp>
      <p:sp>
        <p:nvSpPr>
          <p:cNvPr id="5" name="Rectangle 3"/>
          <p:cNvSpPr>
            <a:spLocks noGrp="1" noChangeArrowheads="1"/>
          </p:cNvSpPr>
          <p:nvPr>
            <p:ph idx="1"/>
          </p:nvPr>
        </p:nvSpPr>
        <p:spPr>
          <a:xfrm>
            <a:off x="-7513" y="1600200"/>
            <a:ext cx="2979313" cy="4343400"/>
          </a:xfrm>
        </p:spPr>
        <p:txBody>
          <a:bodyPr/>
          <a:lstStyle/>
          <a:p>
            <a:r>
              <a:rPr lang="en-US" sz="1800" b="1" dirty="0"/>
              <a:t>Step 5:</a:t>
            </a:r>
            <a:r>
              <a:rPr lang="en-US" sz="1800" dirty="0"/>
              <a:t> Analyze the portfolio’s performance relative to the DJA in PORT: PORT &lt;Enter&gt;, </a:t>
            </a:r>
            <a:endParaRPr lang="en-US" sz="1800" dirty="0" smtClean="0"/>
          </a:p>
          <a:p>
            <a:endParaRPr lang="en-US" sz="1800" dirty="0" smtClean="0"/>
          </a:p>
          <a:p>
            <a:r>
              <a:rPr lang="en-US" sz="1800" dirty="0" smtClean="0"/>
              <a:t>Select </a:t>
            </a:r>
            <a:r>
              <a:rPr lang="en-US" sz="1800" dirty="0"/>
              <a:t>“INDU” for </a:t>
            </a:r>
            <a:r>
              <a:rPr lang="en-US" sz="1800" dirty="0" smtClean="0"/>
              <a:t>comparison </a:t>
            </a:r>
          </a:p>
          <a:p>
            <a:endParaRPr lang="en-US" sz="1800" dirty="0" smtClean="0"/>
          </a:p>
          <a:p>
            <a:r>
              <a:rPr lang="en-US" sz="1800" dirty="0" smtClean="0"/>
              <a:t>Click </a:t>
            </a:r>
            <a:r>
              <a:rPr lang="en-US" sz="1800" dirty="0"/>
              <a:t>Performance tab, Total Return tab, and select time period for analysis (e.g. 12/31/2008 to 8/20/13)</a:t>
            </a:r>
          </a:p>
          <a:p>
            <a:pPr marL="0" indent="0">
              <a:buNone/>
            </a:pPr>
            <a:endParaRPr lang="en-US" sz="1800" dirty="0"/>
          </a:p>
        </p:txBody>
      </p:sp>
      <p:sp>
        <p:nvSpPr>
          <p:cNvPr id="8" name="Rectangle 2"/>
          <p:cNvSpPr>
            <a:spLocks noGrp="1" noChangeArrowheads="1"/>
          </p:cNvSpPr>
          <p:nvPr>
            <p:ph type="title"/>
          </p:nvPr>
        </p:nvSpPr>
        <p:spPr>
          <a:xfrm>
            <a:off x="1762993" y="381000"/>
            <a:ext cx="7086600" cy="482600"/>
          </a:xfrm>
        </p:spPr>
        <p:txBody>
          <a:bodyPr/>
          <a:lstStyle/>
          <a:p>
            <a:r>
              <a:rPr lang="en-US" sz="2800" b="1" dirty="0" smtClean="0">
                <a:solidFill>
                  <a:schemeClr val="tx2"/>
                </a:solidFill>
              </a:rPr>
              <a:t>Case: Bloomberg/Markowitz Excel Program</a:t>
            </a:r>
            <a:endParaRPr lang="en-US" sz="3600" b="1" dirty="0" smtClean="0">
              <a:solidFill>
                <a:schemeClr val="tx2"/>
              </a:solidFill>
            </a:endParaRPr>
          </a:p>
        </p:txBody>
      </p:sp>
      <p:pic>
        <p:nvPicPr>
          <p:cNvPr id="9" name="Picture 8" descr="performance 2008-2012"/>
          <p:cNvPicPr/>
          <p:nvPr/>
        </p:nvPicPr>
        <p:blipFill>
          <a:blip r:embed="rId2">
            <a:extLst>
              <a:ext uri="{28A0092B-C50C-407E-A947-70E740481C1C}">
                <a14:useLocalDpi xmlns:a14="http://schemas.microsoft.com/office/drawing/2010/main" xmlns="" val="0"/>
              </a:ext>
            </a:extLst>
          </a:blip>
          <a:srcRect/>
          <a:stretch>
            <a:fillRect/>
          </a:stretch>
        </p:blipFill>
        <p:spPr bwMode="auto">
          <a:xfrm>
            <a:off x="2971800" y="1447800"/>
            <a:ext cx="5929648" cy="4038600"/>
          </a:xfrm>
          <a:prstGeom prst="rect">
            <a:avLst/>
          </a:prstGeom>
          <a:noFill/>
          <a:ln>
            <a:noFill/>
          </a:ln>
        </p:spPr>
      </p:pic>
    </p:spTree>
    <p:extLst>
      <p:ext uri="{BB962C8B-B14F-4D97-AF65-F5344CB8AC3E}">
        <p14:creationId xmlns:p14="http://schemas.microsoft.com/office/powerpoint/2010/main" xmlns="" val="239436209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9E6E60D-8F10-4A28-8FEC-6D816048FA41}" type="slidenum">
              <a:rPr lang="en-US" sz="1400" smtClean="0">
                <a:solidFill>
                  <a:srgbClr val="800000"/>
                </a:solidFill>
              </a:rPr>
              <a:pPr/>
              <a:t>108</a:t>
            </a:fld>
            <a:endParaRPr lang="en-US" sz="1400" smtClean="0">
              <a:solidFill>
                <a:srgbClr val="800000"/>
              </a:solidFill>
            </a:endParaRPr>
          </a:p>
        </p:txBody>
      </p:sp>
      <p:sp>
        <p:nvSpPr>
          <p:cNvPr id="4" name="Rectangle 2"/>
          <p:cNvSpPr txBox="1">
            <a:spLocks noChangeArrowheads="1"/>
          </p:cNvSpPr>
          <p:nvPr/>
        </p:nvSpPr>
        <p:spPr bwMode="auto">
          <a:xfrm>
            <a:off x="1117600" y="2184400"/>
            <a:ext cx="7416800" cy="93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200">
                <a:solidFill>
                  <a:srgbClr val="002060"/>
                </a:solidFill>
                <a:latin typeface="+mj-lt"/>
                <a:ea typeface="+mj-ea"/>
                <a:cs typeface="+mj-cs"/>
              </a:defRPr>
            </a:lvl1pPr>
            <a:lvl2pPr algn="ctr" rtl="0" eaLnBrk="0" fontAlgn="base" hangingPunct="0">
              <a:spcBef>
                <a:spcPct val="0"/>
              </a:spcBef>
              <a:spcAft>
                <a:spcPct val="0"/>
              </a:spcAft>
              <a:defRPr sz="3200">
                <a:solidFill>
                  <a:srgbClr val="002060"/>
                </a:solidFill>
                <a:latin typeface="Times New Roman" pitchFamily="18" charset="0"/>
              </a:defRPr>
            </a:lvl2pPr>
            <a:lvl3pPr algn="ctr" rtl="0" eaLnBrk="0" fontAlgn="base" hangingPunct="0">
              <a:spcBef>
                <a:spcPct val="0"/>
              </a:spcBef>
              <a:spcAft>
                <a:spcPct val="0"/>
              </a:spcAft>
              <a:defRPr sz="3200">
                <a:solidFill>
                  <a:srgbClr val="002060"/>
                </a:solidFill>
                <a:latin typeface="Times New Roman" pitchFamily="18" charset="0"/>
              </a:defRPr>
            </a:lvl3pPr>
            <a:lvl4pPr algn="ctr" rtl="0" eaLnBrk="0" fontAlgn="base" hangingPunct="0">
              <a:spcBef>
                <a:spcPct val="0"/>
              </a:spcBef>
              <a:spcAft>
                <a:spcPct val="0"/>
              </a:spcAft>
              <a:defRPr sz="3200">
                <a:solidFill>
                  <a:srgbClr val="002060"/>
                </a:solidFill>
                <a:latin typeface="Times New Roman" pitchFamily="18" charset="0"/>
              </a:defRPr>
            </a:lvl4pPr>
            <a:lvl5pPr algn="ctr" rtl="0" eaLnBrk="0" fontAlgn="base" hangingPunct="0">
              <a:spcBef>
                <a:spcPct val="0"/>
              </a:spcBef>
              <a:spcAft>
                <a:spcPct val="0"/>
              </a:spcAft>
              <a:defRPr sz="3200">
                <a:solidFill>
                  <a:srgbClr val="002060"/>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defRPr/>
            </a:pPr>
            <a:r>
              <a:rPr lang="en-US" sz="2800" b="1" kern="0" dirty="0" smtClean="0"/>
              <a:t/>
            </a:r>
            <a:br>
              <a:rPr lang="en-US" sz="2800" b="1" kern="0" dirty="0" smtClean="0"/>
            </a:br>
            <a:r>
              <a:rPr lang="en-US" sz="2800" b="1" kern="0" dirty="0" smtClean="0"/>
              <a:t/>
            </a:r>
            <a:br>
              <a:rPr lang="en-US" sz="2800" b="1" kern="0" dirty="0" smtClean="0"/>
            </a:br>
            <a:r>
              <a:rPr lang="en-US" sz="2800" b="1" kern="0" dirty="0" smtClean="0"/>
              <a:t/>
            </a:r>
            <a:br>
              <a:rPr lang="en-US" sz="2800" b="1" kern="0" dirty="0" smtClean="0"/>
            </a:br>
            <a:r>
              <a:rPr lang="en-US" sz="2800" b="1" kern="0" dirty="0" smtClean="0"/>
              <a:t/>
            </a:r>
            <a:br>
              <a:rPr lang="en-US" sz="2800" b="1" kern="0" dirty="0" smtClean="0"/>
            </a:br>
            <a:r>
              <a:rPr lang="en-US" sz="3600" b="1" kern="0" dirty="0" smtClean="0"/>
              <a:t>Other Bloomberg Portfolio Screens </a:t>
            </a:r>
            <a:r>
              <a:rPr lang="en-US" kern="0" dirty="0" smtClean="0"/>
              <a:t/>
            </a:r>
            <a:br>
              <a:rPr lang="en-US" kern="0" dirty="0" smtClean="0"/>
            </a:br>
            <a:r>
              <a:rPr lang="en-US" sz="3600" kern="0" dirty="0" smtClean="0"/>
              <a:t/>
            </a:r>
            <a:br>
              <a:rPr lang="en-US" sz="3600" kern="0" dirty="0" smtClean="0"/>
            </a:br>
            <a:r>
              <a:rPr lang="en-US" sz="3600" kern="0" dirty="0" smtClean="0"/>
              <a:t/>
            </a:r>
            <a:br>
              <a:rPr lang="en-US" sz="3600" kern="0" dirty="0" smtClean="0"/>
            </a:br>
            <a:endParaRPr lang="en-US" sz="3600" kern="0" dirty="0" smtClean="0"/>
          </a:p>
        </p:txBody>
      </p:sp>
    </p:spTree>
    <p:extLst>
      <p:ext uri="{BB962C8B-B14F-4D97-AF65-F5344CB8AC3E}">
        <p14:creationId xmlns:p14="http://schemas.microsoft.com/office/powerpoint/2010/main" xmlns="" val="221021917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4AD6C6D-6A29-40F3-AB4A-A1F6181D4EAA}" type="slidenum">
              <a:rPr lang="en-US" sz="1400" smtClean="0">
                <a:solidFill>
                  <a:srgbClr val="800000"/>
                </a:solidFill>
              </a:rPr>
              <a:pPr/>
              <a:t>109</a:t>
            </a:fld>
            <a:endParaRPr lang="en-US" sz="1400" smtClean="0">
              <a:solidFill>
                <a:srgbClr val="800000"/>
              </a:solidFill>
            </a:endParaRPr>
          </a:p>
        </p:txBody>
      </p:sp>
      <p:sp>
        <p:nvSpPr>
          <p:cNvPr id="5" name="Rectangle 3"/>
          <p:cNvSpPr>
            <a:spLocks noGrp="1" noChangeArrowheads="1"/>
          </p:cNvSpPr>
          <p:nvPr>
            <p:ph idx="1"/>
          </p:nvPr>
        </p:nvSpPr>
        <p:spPr>
          <a:xfrm>
            <a:off x="533400" y="1295400"/>
            <a:ext cx="7910848" cy="4876800"/>
          </a:xfrm>
        </p:spPr>
        <p:txBody>
          <a:bodyPr/>
          <a:lstStyle/>
          <a:p>
            <a:pPr marL="0" indent="0">
              <a:buNone/>
            </a:pPr>
            <a:r>
              <a:rPr lang="en-US" sz="2400" b="1" dirty="0" smtClean="0"/>
              <a:t>PORT's </a:t>
            </a:r>
            <a:r>
              <a:rPr lang="en-US" sz="2400" b="1" dirty="0"/>
              <a:t>Trade Simulation Tab </a:t>
            </a:r>
            <a:endParaRPr lang="en-US" sz="2400" b="1" dirty="0" smtClean="0"/>
          </a:p>
          <a:p>
            <a:r>
              <a:rPr lang="en-US" sz="2400" dirty="0" smtClean="0"/>
              <a:t>This tab on PORT allows </a:t>
            </a:r>
            <a:r>
              <a:rPr lang="en-US" sz="2400" dirty="0"/>
              <a:t>you to select and edit hypothetical trading positions for your portfolio to assess the impact these moves may have on your portfolio. </a:t>
            </a:r>
            <a:endParaRPr lang="en-US" sz="2400" dirty="0" smtClean="0"/>
          </a:p>
          <a:p>
            <a:endParaRPr lang="en-US" sz="2400" dirty="0"/>
          </a:p>
          <a:p>
            <a:r>
              <a:rPr lang="en-US" sz="2400" dirty="0" smtClean="0"/>
              <a:t>You </a:t>
            </a:r>
            <a:r>
              <a:rPr lang="en-US" sz="2400" dirty="0"/>
              <a:t>can save and modify these portfolios at a later date.</a:t>
            </a:r>
          </a:p>
          <a:p>
            <a:pPr marL="0" indent="0">
              <a:buNone/>
            </a:pPr>
            <a:endParaRPr lang="en-US" sz="2000" dirty="0"/>
          </a:p>
          <a:p>
            <a:pPr marL="0" indent="0">
              <a:buNone/>
            </a:pPr>
            <a:endParaRPr lang="en-US" sz="1800" dirty="0"/>
          </a:p>
          <a:p>
            <a:pPr marL="0" indent="0">
              <a:buNone/>
            </a:pPr>
            <a:endParaRPr lang="en-US" sz="1800" dirty="0"/>
          </a:p>
        </p:txBody>
      </p:sp>
      <p:sp>
        <p:nvSpPr>
          <p:cNvPr id="8" name="Rectangle 2"/>
          <p:cNvSpPr>
            <a:spLocks noGrp="1" noChangeArrowheads="1"/>
          </p:cNvSpPr>
          <p:nvPr>
            <p:ph type="title"/>
          </p:nvPr>
        </p:nvSpPr>
        <p:spPr>
          <a:xfrm>
            <a:off x="1762993" y="381000"/>
            <a:ext cx="7086600" cy="482600"/>
          </a:xfrm>
        </p:spPr>
        <p:txBody>
          <a:bodyPr/>
          <a:lstStyle/>
          <a:p>
            <a:r>
              <a:rPr lang="en-US" sz="3600" b="1" dirty="0" smtClean="0"/>
              <a:t/>
            </a:r>
            <a:br>
              <a:rPr lang="en-US" sz="3600" b="1" dirty="0" smtClean="0"/>
            </a:br>
            <a:r>
              <a:rPr lang="en-US" sz="3600" b="1" dirty="0" smtClean="0"/>
              <a:t>Other </a:t>
            </a:r>
            <a:r>
              <a:rPr lang="en-US" sz="3600" b="1" dirty="0"/>
              <a:t>Bloomberg Portfolio Screens</a:t>
            </a:r>
            <a:r>
              <a:rPr lang="en-US" sz="3600" dirty="0"/>
              <a:t/>
            </a:r>
            <a:br>
              <a:rPr lang="en-US" sz="3600" dirty="0"/>
            </a:br>
            <a:endParaRPr lang="en-US" sz="3600" b="1" dirty="0" smtClean="0">
              <a:solidFill>
                <a:schemeClr val="tx2"/>
              </a:solidFill>
            </a:endParaRPr>
          </a:p>
        </p:txBody>
      </p:sp>
    </p:spTree>
    <p:extLst>
      <p:ext uri="{BB962C8B-B14F-4D97-AF65-F5344CB8AC3E}">
        <p14:creationId xmlns:p14="http://schemas.microsoft.com/office/powerpoint/2010/main" xmlns="" val="23816341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752600" y="152400"/>
            <a:ext cx="6629400" cy="914400"/>
          </a:xfrm>
        </p:spPr>
        <p:txBody>
          <a:bodyPr/>
          <a:lstStyle/>
          <a:p>
            <a:r>
              <a:rPr lang="en-US" sz="2800" b="1" dirty="0" smtClean="0"/>
              <a:t>Two-Security Portfolio Return and Risk</a:t>
            </a:r>
          </a:p>
        </p:txBody>
      </p:sp>
      <p:sp>
        <p:nvSpPr>
          <p:cNvPr id="43011" name="Rectangle 3"/>
          <p:cNvSpPr>
            <a:spLocks noGrp="1" noChangeArrowheads="1"/>
          </p:cNvSpPr>
          <p:nvPr>
            <p:ph idx="1"/>
          </p:nvPr>
        </p:nvSpPr>
        <p:spPr>
          <a:xfrm>
            <a:off x="152400" y="1295400"/>
            <a:ext cx="2159726" cy="4419600"/>
          </a:xfrm>
        </p:spPr>
        <p:txBody>
          <a:bodyPr/>
          <a:lstStyle/>
          <a:p>
            <a:pPr marL="0" indent="0">
              <a:buNone/>
            </a:pPr>
            <a:r>
              <a:rPr lang="en-US" sz="2000" dirty="0" smtClean="0"/>
              <a:t>Return-risk </a:t>
            </a:r>
            <a:r>
              <a:rPr lang="en-US" sz="2000" dirty="0"/>
              <a:t>c</a:t>
            </a:r>
            <a:r>
              <a:rPr lang="en-US" sz="2000" dirty="0" smtClean="0"/>
              <a:t>ombinations obtained from </a:t>
            </a:r>
            <a:r>
              <a:rPr lang="en-US" sz="2000" dirty="0"/>
              <a:t>a </a:t>
            </a:r>
            <a:r>
              <a:rPr lang="en-US" sz="2000" dirty="0" smtClean="0"/>
              <a:t>portfolio </a:t>
            </a:r>
            <a:r>
              <a:rPr lang="en-US" sz="2000" dirty="0"/>
              <a:t>of </a:t>
            </a:r>
            <a:r>
              <a:rPr lang="en-US" sz="2000" dirty="0" smtClean="0"/>
              <a:t>stock </a:t>
            </a:r>
            <a:r>
              <a:rPr lang="en-US" sz="2000" dirty="0"/>
              <a:t>A and </a:t>
            </a:r>
            <a:r>
              <a:rPr lang="en-US" sz="2000" dirty="0" smtClean="0"/>
              <a:t>stock B that have </a:t>
            </a:r>
            <a:r>
              <a:rPr lang="en-US" sz="2000" b="1" i="1" dirty="0" smtClean="0"/>
              <a:t>perfect negative correlation</a:t>
            </a:r>
            <a:r>
              <a:rPr lang="en-US" sz="2000" dirty="0" smtClean="0"/>
              <a:t>: </a:t>
            </a:r>
          </a:p>
          <a:p>
            <a:r>
              <a:rPr lang="en-US" sz="2000" dirty="0" smtClean="0"/>
              <a:t>E(</a:t>
            </a:r>
            <a:r>
              <a:rPr lang="en-US" sz="2000" dirty="0" err="1" smtClean="0"/>
              <a:t>r</a:t>
            </a:r>
            <a:r>
              <a:rPr lang="en-US" sz="2000" baseline="-25000" dirty="0" err="1" smtClean="0"/>
              <a:t>A</a:t>
            </a:r>
            <a:r>
              <a:rPr lang="en-US" sz="2000" dirty="0"/>
              <a:t>) = </a:t>
            </a:r>
            <a:r>
              <a:rPr lang="en-US" sz="2000" dirty="0" smtClean="0"/>
              <a:t>12%</a:t>
            </a:r>
          </a:p>
          <a:p>
            <a:r>
              <a:rPr lang="el-GR" sz="2000" dirty="0" smtClean="0">
                <a:latin typeface="Times New Roman"/>
                <a:cs typeface="Times New Roman"/>
              </a:rPr>
              <a:t>σ</a:t>
            </a:r>
            <a:r>
              <a:rPr lang="en-US" sz="2000" dirty="0" smtClean="0"/>
              <a:t>(</a:t>
            </a:r>
            <a:r>
              <a:rPr lang="en-US" sz="2000" dirty="0" err="1" smtClean="0"/>
              <a:t>r</a:t>
            </a:r>
            <a:r>
              <a:rPr lang="en-US" sz="2000" baseline="-25000" dirty="0" err="1" smtClean="0"/>
              <a:t>A</a:t>
            </a:r>
            <a:r>
              <a:rPr lang="en-US" sz="2000" dirty="0"/>
              <a:t>) = </a:t>
            </a:r>
            <a:r>
              <a:rPr lang="en-US" sz="2000" dirty="0" smtClean="0"/>
              <a:t>4</a:t>
            </a:r>
          </a:p>
          <a:p>
            <a:r>
              <a:rPr lang="en-US" sz="2000" dirty="0" smtClean="0"/>
              <a:t>E(</a:t>
            </a:r>
            <a:r>
              <a:rPr lang="en-US" sz="2000" dirty="0" err="1" smtClean="0"/>
              <a:t>r</a:t>
            </a:r>
            <a:r>
              <a:rPr lang="en-US" sz="2000" baseline="-25000" dirty="0" err="1" smtClean="0"/>
              <a:t>B</a:t>
            </a:r>
            <a:r>
              <a:rPr lang="en-US" sz="2000" dirty="0" smtClean="0"/>
              <a:t>) = 18% </a:t>
            </a:r>
          </a:p>
          <a:p>
            <a:r>
              <a:rPr lang="el-GR" sz="2000" dirty="0" smtClean="0">
                <a:latin typeface="Times New Roman"/>
                <a:cs typeface="Times New Roman"/>
              </a:rPr>
              <a:t>σ</a:t>
            </a:r>
            <a:r>
              <a:rPr lang="en-US" sz="2000" dirty="0" smtClean="0"/>
              <a:t>(</a:t>
            </a:r>
            <a:r>
              <a:rPr lang="en-US" sz="2000" dirty="0" err="1" smtClean="0"/>
              <a:t>r</a:t>
            </a:r>
            <a:r>
              <a:rPr lang="en-US" sz="2000" baseline="-25000" dirty="0" err="1" smtClean="0"/>
              <a:t>B</a:t>
            </a:r>
            <a:r>
              <a:rPr lang="en-US" sz="2000" dirty="0"/>
              <a:t>) = </a:t>
            </a:r>
            <a:r>
              <a:rPr lang="en-US" sz="2000" dirty="0" smtClean="0"/>
              <a:t>6 </a:t>
            </a:r>
          </a:p>
          <a:p>
            <a:r>
              <a:rPr lang="en-US" sz="2000" dirty="0" smtClean="0">
                <a:sym typeface="Symbol"/>
              </a:rPr>
              <a:t></a:t>
            </a:r>
            <a:r>
              <a:rPr lang="en-US" sz="2000" baseline="-25000" dirty="0"/>
              <a:t>AB</a:t>
            </a:r>
            <a:r>
              <a:rPr lang="en-US" sz="2000" dirty="0"/>
              <a:t> = </a:t>
            </a:r>
            <a:r>
              <a:rPr lang="en-US" sz="2000" dirty="0" smtClean="0"/>
              <a:t>−1</a:t>
            </a:r>
            <a:endParaRPr lang="en-US" sz="2000" dirty="0"/>
          </a:p>
          <a:p>
            <a:pPr marL="0" indent="0">
              <a:buNone/>
            </a:pPr>
            <a:endParaRPr lang="en-US" sz="2800" dirty="0" smtClean="0"/>
          </a:p>
        </p:txBody>
      </p:sp>
      <p:sp>
        <p:nvSpPr>
          <p:cNvPr id="43012" name="Slide Number Placeholder 5"/>
          <p:cNvSpPr>
            <a:spLocks noGrp="1"/>
          </p:cNvSpPr>
          <p:nvPr>
            <p:ph type="sldNum" sz="quarter" idx="12"/>
          </p:nvPr>
        </p:nvSpPr>
        <p:spPr>
          <a:xfrm>
            <a:off x="7217229" y="6365966"/>
            <a:ext cx="19050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2151B50-BA7B-46BF-8190-ECAC4FBC10C9}" type="slidenum">
              <a:rPr lang="en-US" sz="1400" smtClean="0">
                <a:solidFill>
                  <a:srgbClr val="800000"/>
                </a:solidFill>
              </a:rPr>
              <a:pPr/>
              <a:t>11</a:t>
            </a:fld>
            <a:endParaRPr lang="en-US" sz="1400" smtClean="0">
              <a:solidFill>
                <a:srgbClr val="800000"/>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xmlns="" val="2084652994"/>
              </p:ext>
            </p:extLst>
          </p:nvPr>
        </p:nvGraphicFramePr>
        <p:xfrm>
          <a:off x="2362200" y="914400"/>
          <a:ext cx="6289765" cy="1752600"/>
        </p:xfrm>
        <a:graphic>
          <a:graphicData uri="http://schemas.openxmlformats.org/drawingml/2006/table">
            <a:tbl>
              <a:tblPr>
                <a:tableStyleId>{5C22544A-7EE6-4342-B048-85BDC9FD1C3A}</a:tableStyleId>
              </a:tblPr>
              <a:tblGrid>
                <a:gridCol w="1257953"/>
                <a:gridCol w="1257953"/>
                <a:gridCol w="1257953"/>
                <a:gridCol w="1257953"/>
                <a:gridCol w="1257953"/>
              </a:tblGrid>
              <a:tr h="0">
                <a:tc>
                  <a:txBody>
                    <a:bodyPr/>
                    <a:lstStyle/>
                    <a:p>
                      <a:pPr marL="0" marR="0">
                        <a:spcBef>
                          <a:spcPts val="450"/>
                        </a:spcBef>
                        <a:spcAft>
                          <a:spcPts val="270"/>
                        </a:spcAft>
                        <a:tabLst>
                          <a:tab pos="535940" algn="ctr"/>
                        </a:tabLst>
                      </a:pPr>
                      <a:r>
                        <a:rPr lang="en-US" sz="1600" spc="-15" dirty="0">
                          <a:effectLst/>
                        </a:rPr>
                        <a:t>	Portfolio</a:t>
                      </a:r>
                      <a:endParaRPr lang="en-US" sz="1100" dirty="0">
                        <a:effectLst/>
                        <a:latin typeface="Times New Roman"/>
                        <a:ea typeface="Times New Roman"/>
                      </a:endParaRPr>
                    </a:p>
                  </a:txBody>
                  <a:tcPr marL="76200" marR="7620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spcBef>
                          <a:spcPts val="450"/>
                        </a:spcBef>
                        <a:spcAft>
                          <a:spcPts val="270"/>
                        </a:spcAft>
                        <a:tabLst>
                          <a:tab pos="523875" algn="ctr"/>
                        </a:tabLst>
                      </a:pPr>
                      <a:r>
                        <a:rPr lang="en-US" sz="1600" spc="-15" dirty="0">
                          <a:effectLst/>
                        </a:rPr>
                        <a:t>	</a:t>
                      </a:r>
                      <a:r>
                        <a:rPr lang="en-US" sz="1600" spc="-15" dirty="0" err="1">
                          <a:effectLst/>
                        </a:rPr>
                        <a:t>w</a:t>
                      </a:r>
                      <a:r>
                        <a:rPr lang="en-US" sz="1600" spc="-15" baseline="-25000" dirty="0" err="1">
                          <a:effectLst/>
                        </a:rPr>
                        <a:t>A</a:t>
                      </a:r>
                      <a:endParaRPr lang="en-US" sz="1100" dirty="0">
                        <a:effectLst/>
                        <a:latin typeface="Times New Roman"/>
                        <a:ea typeface="Times New Roman"/>
                      </a:endParaRPr>
                    </a:p>
                  </a:txBody>
                  <a:tcPr marL="76200" marR="7620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spcBef>
                          <a:spcPts val="450"/>
                        </a:spcBef>
                        <a:spcAft>
                          <a:spcPts val="270"/>
                        </a:spcAft>
                        <a:tabLst>
                          <a:tab pos="523875" algn="ctr"/>
                        </a:tabLst>
                      </a:pPr>
                      <a:r>
                        <a:rPr lang="en-US" sz="1600" spc="-15" dirty="0">
                          <a:effectLst/>
                        </a:rPr>
                        <a:t>	</a:t>
                      </a:r>
                      <a:r>
                        <a:rPr lang="en-US" sz="1600" spc="-15" dirty="0" err="1">
                          <a:effectLst/>
                        </a:rPr>
                        <a:t>w</a:t>
                      </a:r>
                      <a:r>
                        <a:rPr lang="en-US" sz="1600" spc="-15" baseline="-25000" dirty="0" err="1">
                          <a:effectLst/>
                        </a:rPr>
                        <a:t>B</a:t>
                      </a:r>
                      <a:endParaRPr lang="en-US" sz="1100" dirty="0">
                        <a:effectLst/>
                        <a:latin typeface="Times New Roman"/>
                        <a:ea typeface="Times New Roman"/>
                      </a:endParaRPr>
                    </a:p>
                  </a:txBody>
                  <a:tcPr marL="76200" marR="7620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spcBef>
                          <a:spcPts val="450"/>
                        </a:spcBef>
                        <a:spcAft>
                          <a:spcPts val="270"/>
                        </a:spcAft>
                        <a:tabLst>
                          <a:tab pos="523875" algn="ctr"/>
                        </a:tabLst>
                      </a:pPr>
                      <a:r>
                        <a:rPr lang="en-US" sz="1600" spc="-15" dirty="0">
                          <a:effectLst/>
                        </a:rPr>
                        <a:t>	E(</a:t>
                      </a:r>
                      <a:r>
                        <a:rPr lang="en-US" sz="1600" spc="-15" dirty="0" err="1">
                          <a:effectLst/>
                        </a:rPr>
                        <a:t>R</a:t>
                      </a:r>
                      <a:r>
                        <a:rPr lang="en-US" sz="1600" spc="-15" baseline="-25000" dirty="0" err="1">
                          <a:effectLst/>
                        </a:rPr>
                        <a:t>p</a:t>
                      </a:r>
                      <a:r>
                        <a:rPr lang="en-US" sz="1600" spc="-15" dirty="0">
                          <a:effectLst/>
                        </a:rPr>
                        <a:t>)</a:t>
                      </a:r>
                      <a:endParaRPr lang="en-US" sz="1100" dirty="0">
                        <a:effectLst/>
                        <a:latin typeface="Times New Roman"/>
                        <a:ea typeface="Times New Roman"/>
                      </a:endParaRPr>
                    </a:p>
                  </a:txBody>
                  <a:tcPr marL="76200" marR="7620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spcBef>
                          <a:spcPts val="450"/>
                        </a:spcBef>
                        <a:spcAft>
                          <a:spcPts val="270"/>
                        </a:spcAft>
                        <a:tabLst>
                          <a:tab pos="505460" algn="ctr"/>
                        </a:tabLst>
                      </a:pPr>
                      <a:r>
                        <a:rPr lang="en-US" sz="1600" spc="-15" dirty="0">
                          <a:effectLst/>
                        </a:rPr>
                        <a:t>	  (</a:t>
                      </a:r>
                      <a:r>
                        <a:rPr lang="en-US" sz="1600" spc="-15" dirty="0" err="1">
                          <a:effectLst/>
                        </a:rPr>
                        <a:t>R</a:t>
                      </a:r>
                      <a:r>
                        <a:rPr lang="en-US" sz="1600" spc="-15" baseline="-25000" dirty="0" err="1">
                          <a:effectLst/>
                        </a:rPr>
                        <a:t>p</a:t>
                      </a:r>
                      <a:r>
                        <a:rPr lang="en-US" sz="1600" spc="-15" dirty="0">
                          <a:effectLst/>
                        </a:rPr>
                        <a:t>)</a:t>
                      </a:r>
                      <a:endParaRPr lang="en-US" sz="1100" dirty="0">
                        <a:effectLst/>
                        <a:latin typeface="Times New Roman"/>
                        <a:ea typeface="Times New Roman"/>
                      </a:endParaRPr>
                    </a:p>
                  </a:txBody>
                  <a:tcPr marL="76200" marR="7620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0">
                <a:tc>
                  <a:txBody>
                    <a:bodyPr/>
                    <a:lstStyle/>
                    <a:p>
                      <a:pPr marL="0" marR="0">
                        <a:spcBef>
                          <a:spcPts val="450"/>
                        </a:spcBef>
                        <a:spcAft>
                          <a:spcPts val="270"/>
                        </a:spcAft>
                        <a:tabLst>
                          <a:tab pos="535940" algn="ctr"/>
                        </a:tabLst>
                      </a:pPr>
                      <a:r>
                        <a:rPr lang="en-US" sz="1600" spc="-15">
                          <a:effectLst/>
                        </a:rPr>
                        <a:t>	1</a:t>
                      </a:r>
                      <a:endParaRPr lang="en-US" sz="1100">
                        <a:effectLst/>
                        <a:latin typeface="Times New Roman"/>
                        <a:ea typeface="Times New Roman"/>
                      </a:endParaRPr>
                    </a:p>
                  </a:txBody>
                  <a:tcPr marL="76200" marR="7620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0" marR="0">
                        <a:spcBef>
                          <a:spcPts val="450"/>
                        </a:spcBef>
                        <a:spcAft>
                          <a:spcPts val="270"/>
                        </a:spcAft>
                        <a:tabLst>
                          <a:tab pos="523875" algn="ctr"/>
                        </a:tabLst>
                      </a:pPr>
                      <a:r>
                        <a:rPr lang="en-US" sz="1600" spc="-15">
                          <a:effectLst/>
                        </a:rPr>
                        <a:t>	1</a:t>
                      </a:r>
                      <a:endParaRPr lang="en-US" sz="1100">
                        <a:effectLst/>
                        <a:latin typeface="Times New Roman"/>
                        <a:ea typeface="Times New Roman"/>
                      </a:endParaRPr>
                    </a:p>
                  </a:txBody>
                  <a:tcPr marL="76200" marR="7620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0" marR="0">
                        <a:spcBef>
                          <a:spcPts val="450"/>
                        </a:spcBef>
                        <a:spcAft>
                          <a:spcPts val="270"/>
                        </a:spcAft>
                        <a:tabLst>
                          <a:tab pos="523875" algn="ctr"/>
                        </a:tabLst>
                      </a:pPr>
                      <a:r>
                        <a:rPr lang="en-US" sz="1600" spc="-15" dirty="0">
                          <a:effectLst/>
                        </a:rPr>
                        <a:t>	0</a:t>
                      </a:r>
                      <a:endParaRPr lang="en-US" sz="1100" dirty="0">
                        <a:effectLst/>
                        <a:latin typeface="Times New Roman"/>
                        <a:ea typeface="Times New Roman"/>
                      </a:endParaRPr>
                    </a:p>
                  </a:txBody>
                  <a:tcPr marL="76200" marR="7620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0" marR="0">
                        <a:spcBef>
                          <a:spcPts val="450"/>
                        </a:spcBef>
                        <a:spcAft>
                          <a:spcPts val="270"/>
                        </a:spcAft>
                        <a:tabLst>
                          <a:tab pos="523875" algn="ctr"/>
                        </a:tabLst>
                      </a:pPr>
                      <a:r>
                        <a:rPr lang="en-US" sz="1600" spc="-15" dirty="0">
                          <a:effectLst/>
                        </a:rPr>
                        <a:t>	E(R</a:t>
                      </a:r>
                      <a:r>
                        <a:rPr lang="en-US" sz="1600" spc="-15" baseline="-25000" dirty="0">
                          <a:effectLst/>
                        </a:rPr>
                        <a:t>A</a:t>
                      </a:r>
                      <a:r>
                        <a:rPr lang="en-US" sz="1600" spc="-15" dirty="0">
                          <a:effectLst/>
                        </a:rPr>
                        <a:t>) = 12%</a:t>
                      </a:r>
                      <a:endParaRPr lang="en-US" sz="1100" dirty="0">
                        <a:effectLst/>
                        <a:latin typeface="Times New Roman"/>
                        <a:ea typeface="Times New Roman"/>
                      </a:endParaRPr>
                    </a:p>
                  </a:txBody>
                  <a:tcPr marL="76200" marR="7620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0" marR="0">
                        <a:spcBef>
                          <a:spcPts val="450"/>
                        </a:spcBef>
                        <a:spcAft>
                          <a:spcPts val="270"/>
                        </a:spcAft>
                        <a:tabLst>
                          <a:tab pos="505460" algn="ctr"/>
                        </a:tabLst>
                      </a:pPr>
                      <a:r>
                        <a:rPr lang="en-US" sz="1600" spc="-15" dirty="0">
                          <a:effectLst/>
                        </a:rPr>
                        <a:t>	</a:t>
                      </a:r>
                      <a:r>
                        <a:rPr lang="en-US" sz="1600" spc="-15" dirty="0">
                          <a:effectLst/>
                          <a:sym typeface="Symbol"/>
                        </a:rPr>
                        <a:t></a:t>
                      </a:r>
                      <a:r>
                        <a:rPr lang="en-US" sz="1600" spc="-15" dirty="0">
                          <a:effectLst/>
                        </a:rPr>
                        <a:t> (R</a:t>
                      </a:r>
                      <a:r>
                        <a:rPr lang="en-US" sz="1600" spc="-15" baseline="-25000" dirty="0">
                          <a:effectLst/>
                        </a:rPr>
                        <a:t>A</a:t>
                      </a:r>
                      <a:r>
                        <a:rPr lang="en-US" sz="1600" spc="-15" dirty="0">
                          <a:effectLst/>
                        </a:rPr>
                        <a:t>) = 4</a:t>
                      </a:r>
                      <a:endParaRPr lang="en-US" sz="1100" dirty="0">
                        <a:effectLst/>
                        <a:latin typeface="Times New Roman"/>
                        <a:ea typeface="Times New Roman"/>
                      </a:endParaRPr>
                    </a:p>
                  </a:txBody>
                  <a:tcPr marL="76200" marR="7620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75000"/>
                      </a:schemeClr>
                    </a:solidFill>
                  </a:tcPr>
                </a:tc>
              </a:tr>
              <a:tr h="0">
                <a:tc>
                  <a:txBody>
                    <a:bodyPr/>
                    <a:lstStyle/>
                    <a:p>
                      <a:pPr marL="0" marR="0">
                        <a:spcBef>
                          <a:spcPts val="450"/>
                        </a:spcBef>
                        <a:spcAft>
                          <a:spcPts val="270"/>
                        </a:spcAft>
                        <a:tabLst>
                          <a:tab pos="535940" algn="ctr"/>
                        </a:tabLst>
                      </a:pPr>
                      <a:r>
                        <a:rPr lang="en-US" sz="1600" spc="-15">
                          <a:effectLst/>
                        </a:rPr>
                        <a:t>	2</a:t>
                      </a:r>
                      <a:endParaRPr lang="en-US" sz="1100">
                        <a:effectLst/>
                        <a:latin typeface="Times New Roman"/>
                        <a:ea typeface="Times New Roman"/>
                      </a:endParaRPr>
                    </a:p>
                  </a:txBody>
                  <a:tcPr marL="76200" marR="7620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0" marR="0">
                        <a:spcBef>
                          <a:spcPts val="450"/>
                        </a:spcBef>
                        <a:spcAft>
                          <a:spcPts val="270"/>
                        </a:spcAft>
                        <a:tabLst>
                          <a:tab pos="523875" algn="ctr"/>
                        </a:tabLst>
                      </a:pPr>
                      <a:r>
                        <a:rPr lang="en-US" sz="1600" spc="-15" dirty="0">
                          <a:effectLst/>
                        </a:rPr>
                        <a:t>	</a:t>
                      </a:r>
                      <a:r>
                        <a:rPr lang="en-US" sz="1600" spc="-15" dirty="0" smtClean="0">
                          <a:effectLst/>
                        </a:rPr>
                        <a:t>0.8</a:t>
                      </a:r>
                      <a:endParaRPr lang="en-US" sz="1100" dirty="0">
                        <a:effectLst/>
                        <a:latin typeface="Times New Roman"/>
                        <a:ea typeface="Times New Roman"/>
                      </a:endParaRPr>
                    </a:p>
                  </a:txBody>
                  <a:tcPr marL="76200" marR="7620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0" marR="0">
                        <a:spcBef>
                          <a:spcPts val="450"/>
                        </a:spcBef>
                        <a:spcAft>
                          <a:spcPts val="270"/>
                        </a:spcAft>
                        <a:tabLst>
                          <a:tab pos="523875" algn="ctr"/>
                        </a:tabLst>
                      </a:pPr>
                      <a:r>
                        <a:rPr lang="en-US" sz="1600" spc="-15" dirty="0">
                          <a:effectLst/>
                        </a:rPr>
                        <a:t>	</a:t>
                      </a:r>
                      <a:r>
                        <a:rPr lang="en-US" sz="1600" spc="-15" dirty="0" smtClean="0">
                          <a:effectLst/>
                        </a:rPr>
                        <a:t>0.2</a:t>
                      </a:r>
                      <a:endParaRPr lang="en-US" sz="1100" dirty="0">
                        <a:effectLst/>
                        <a:latin typeface="Times New Roman"/>
                        <a:ea typeface="Times New Roman"/>
                      </a:endParaRPr>
                    </a:p>
                  </a:txBody>
                  <a:tcPr marL="76200" marR="7620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0" marR="0">
                        <a:spcBef>
                          <a:spcPts val="450"/>
                        </a:spcBef>
                        <a:spcAft>
                          <a:spcPts val="270"/>
                        </a:spcAft>
                        <a:tabLst>
                          <a:tab pos="523875" algn="ctr"/>
                        </a:tabLst>
                      </a:pPr>
                      <a:r>
                        <a:rPr lang="en-US" sz="1600" spc="-15" dirty="0">
                          <a:effectLst/>
                        </a:rPr>
                        <a:t>	13.2%</a:t>
                      </a:r>
                      <a:endParaRPr lang="en-US" sz="1100" dirty="0">
                        <a:effectLst/>
                        <a:latin typeface="Times New Roman"/>
                        <a:ea typeface="Times New Roman"/>
                      </a:endParaRPr>
                    </a:p>
                  </a:txBody>
                  <a:tcPr marL="76200" marR="7620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0" marR="0">
                        <a:spcBef>
                          <a:spcPts val="450"/>
                        </a:spcBef>
                        <a:spcAft>
                          <a:spcPts val="270"/>
                        </a:spcAft>
                        <a:tabLst>
                          <a:tab pos="505460" algn="ctr"/>
                        </a:tabLst>
                      </a:pPr>
                      <a:r>
                        <a:rPr lang="en-US" sz="1600" spc="-15" dirty="0">
                          <a:effectLst/>
                        </a:rPr>
                        <a:t>	2</a:t>
                      </a:r>
                      <a:endParaRPr lang="en-US" sz="1100" dirty="0">
                        <a:effectLst/>
                        <a:latin typeface="Times New Roman"/>
                        <a:ea typeface="Times New Roman"/>
                      </a:endParaRPr>
                    </a:p>
                  </a:txBody>
                  <a:tcPr marL="76200" marR="7620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r>
              <a:tr h="0">
                <a:tc>
                  <a:txBody>
                    <a:bodyPr/>
                    <a:lstStyle/>
                    <a:p>
                      <a:pPr marL="0" marR="0">
                        <a:spcBef>
                          <a:spcPts val="450"/>
                        </a:spcBef>
                        <a:spcAft>
                          <a:spcPts val="270"/>
                        </a:spcAft>
                        <a:tabLst>
                          <a:tab pos="535940" algn="ctr"/>
                        </a:tabLst>
                      </a:pPr>
                      <a:r>
                        <a:rPr lang="en-US" sz="1600" spc="-15">
                          <a:effectLst/>
                        </a:rPr>
                        <a:t>	3</a:t>
                      </a:r>
                      <a:endParaRPr lang="en-US" sz="1100">
                        <a:effectLst/>
                        <a:latin typeface="Times New Roman"/>
                        <a:ea typeface="Times New Roman"/>
                      </a:endParaRPr>
                    </a:p>
                  </a:txBody>
                  <a:tcPr marL="76200" marR="7620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0" marR="0">
                        <a:spcBef>
                          <a:spcPts val="450"/>
                        </a:spcBef>
                        <a:spcAft>
                          <a:spcPts val="270"/>
                        </a:spcAft>
                        <a:tabLst>
                          <a:tab pos="523875" algn="ctr"/>
                        </a:tabLst>
                      </a:pPr>
                      <a:r>
                        <a:rPr lang="en-US" sz="1600" spc="-15" dirty="0">
                          <a:effectLst/>
                        </a:rPr>
                        <a:t>	</a:t>
                      </a:r>
                      <a:r>
                        <a:rPr lang="en-US" sz="1600" spc="-15" dirty="0" smtClean="0">
                          <a:effectLst/>
                        </a:rPr>
                        <a:t>0.6</a:t>
                      </a:r>
                      <a:endParaRPr lang="en-US" sz="1100" dirty="0">
                        <a:effectLst/>
                        <a:latin typeface="Times New Roman"/>
                        <a:ea typeface="Times New Roman"/>
                      </a:endParaRPr>
                    </a:p>
                  </a:txBody>
                  <a:tcPr marL="76200" marR="7620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0" marR="0">
                        <a:spcBef>
                          <a:spcPts val="450"/>
                        </a:spcBef>
                        <a:spcAft>
                          <a:spcPts val="270"/>
                        </a:spcAft>
                        <a:tabLst>
                          <a:tab pos="523875" algn="ctr"/>
                        </a:tabLst>
                      </a:pPr>
                      <a:r>
                        <a:rPr lang="en-US" sz="1600" spc="-15" dirty="0">
                          <a:effectLst/>
                        </a:rPr>
                        <a:t>	</a:t>
                      </a:r>
                      <a:r>
                        <a:rPr lang="en-US" sz="1600" spc="-15" dirty="0" smtClean="0">
                          <a:effectLst/>
                        </a:rPr>
                        <a:t>0.4</a:t>
                      </a:r>
                      <a:endParaRPr lang="en-US" sz="1100" dirty="0">
                        <a:effectLst/>
                        <a:latin typeface="Times New Roman"/>
                        <a:ea typeface="Times New Roman"/>
                      </a:endParaRPr>
                    </a:p>
                  </a:txBody>
                  <a:tcPr marL="76200" marR="7620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0" marR="0">
                        <a:spcBef>
                          <a:spcPts val="450"/>
                        </a:spcBef>
                        <a:spcAft>
                          <a:spcPts val="270"/>
                        </a:spcAft>
                        <a:tabLst>
                          <a:tab pos="523875" algn="ctr"/>
                        </a:tabLst>
                      </a:pPr>
                      <a:r>
                        <a:rPr lang="en-US" sz="1600" spc="-15">
                          <a:effectLst/>
                        </a:rPr>
                        <a:t>	14.4%</a:t>
                      </a:r>
                      <a:endParaRPr lang="en-US" sz="1100">
                        <a:effectLst/>
                        <a:latin typeface="Times New Roman"/>
                        <a:ea typeface="Times New Roman"/>
                      </a:endParaRPr>
                    </a:p>
                  </a:txBody>
                  <a:tcPr marL="76200" marR="7620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0" marR="0">
                        <a:spcBef>
                          <a:spcPts val="450"/>
                        </a:spcBef>
                        <a:spcAft>
                          <a:spcPts val="270"/>
                        </a:spcAft>
                        <a:tabLst>
                          <a:tab pos="505460" algn="ctr"/>
                        </a:tabLst>
                      </a:pPr>
                      <a:r>
                        <a:rPr lang="en-US" sz="1600" spc="-15" dirty="0">
                          <a:effectLst/>
                        </a:rPr>
                        <a:t>	0</a:t>
                      </a:r>
                      <a:endParaRPr lang="en-US" sz="1100" dirty="0">
                        <a:effectLst/>
                        <a:latin typeface="Times New Roman"/>
                        <a:ea typeface="Times New Roman"/>
                      </a:endParaRPr>
                    </a:p>
                  </a:txBody>
                  <a:tcPr marL="76200" marR="7620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r>
              <a:tr h="0">
                <a:tc>
                  <a:txBody>
                    <a:bodyPr/>
                    <a:lstStyle/>
                    <a:p>
                      <a:pPr marL="0" marR="0">
                        <a:spcBef>
                          <a:spcPts val="450"/>
                        </a:spcBef>
                        <a:spcAft>
                          <a:spcPts val="270"/>
                        </a:spcAft>
                        <a:tabLst>
                          <a:tab pos="535940" algn="ctr"/>
                        </a:tabLst>
                      </a:pPr>
                      <a:r>
                        <a:rPr lang="en-US" sz="1600" spc="-15">
                          <a:effectLst/>
                        </a:rPr>
                        <a:t>	4</a:t>
                      </a:r>
                      <a:endParaRPr lang="en-US" sz="1100">
                        <a:effectLst/>
                        <a:latin typeface="Times New Roman"/>
                        <a:ea typeface="Times New Roman"/>
                      </a:endParaRPr>
                    </a:p>
                  </a:txBody>
                  <a:tcPr marL="76200" marR="7620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0" marR="0">
                        <a:spcBef>
                          <a:spcPts val="450"/>
                        </a:spcBef>
                        <a:spcAft>
                          <a:spcPts val="270"/>
                        </a:spcAft>
                        <a:tabLst>
                          <a:tab pos="523875" algn="ctr"/>
                        </a:tabLst>
                      </a:pPr>
                      <a:r>
                        <a:rPr lang="en-US" sz="1600" spc="-15" dirty="0">
                          <a:effectLst/>
                        </a:rPr>
                        <a:t>	</a:t>
                      </a:r>
                      <a:r>
                        <a:rPr lang="en-US" sz="1600" spc="-15" dirty="0" smtClean="0">
                          <a:effectLst/>
                        </a:rPr>
                        <a:t>0.4</a:t>
                      </a:r>
                      <a:endParaRPr lang="en-US" sz="1100" dirty="0">
                        <a:effectLst/>
                        <a:latin typeface="Times New Roman"/>
                        <a:ea typeface="Times New Roman"/>
                      </a:endParaRPr>
                    </a:p>
                  </a:txBody>
                  <a:tcPr marL="76200" marR="7620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0" marR="0">
                        <a:spcBef>
                          <a:spcPts val="450"/>
                        </a:spcBef>
                        <a:spcAft>
                          <a:spcPts val="270"/>
                        </a:spcAft>
                        <a:tabLst>
                          <a:tab pos="523875" algn="ctr"/>
                        </a:tabLst>
                      </a:pPr>
                      <a:r>
                        <a:rPr lang="en-US" sz="1600" spc="-15" dirty="0">
                          <a:effectLst/>
                        </a:rPr>
                        <a:t>	</a:t>
                      </a:r>
                      <a:r>
                        <a:rPr lang="en-US" sz="1600" spc="-15" dirty="0" smtClean="0">
                          <a:effectLst/>
                        </a:rPr>
                        <a:t>0.6</a:t>
                      </a:r>
                      <a:endParaRPr lang="en-US" sz="1100" dirty="0">
                        <a:effectLst/>
                        <a:latin typeface="Times New Roman"/>
                        <a:ea typeface="Times New Roman"/>
                      </a:endParaRPr>
                    </a:p>
                  </a:txBody>
                  <a:tcPr marL="76200" marR="7620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0" marR="0">
                        <a:spcBef>
                          <a:spcPts val="450"/>
                        </a:spcBef>
                        <a:spcAft>
                          <a:spcPts val="270"/>
                        </a:spcAft>
                        <a:tabLst>
                          <a:tab pos="523875" algn="ctr"/>
                        </a:tabLst>
                      </a:pPr>
                      <a:r>
                        <a:rPr lang="en-US" sz="1600" spc="-15">
                          <a:effectLst/>
                        </a:rPr>
                        <a:t>	15.6%</a:t>
                      </a:r>
                      <a:endParaRPr lang="en-US" sz="1100">
                        <a:effectLst/>
                        <a:latin typeface="Times New Roman"/>
                        <a:ea typeface="Times New Roman"/>
                      </a:endParaRPr>
                    </a:p>
                  </a:txBody>
                  <a:tcPr marL="76200" marR="7620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0" marR="0">
                        <a:spcBef>
                          <a:spcPts val="450"/>
                        </a:spcBef>
                        <a:spcAft>
                          <a:spcPts val="270"/>
                        </a:spcAft>
                        <a:tabLst>
                          <a:tab pos="505460" algn="ctr"/>
                        </a:tabLst>
                      </a:pPr>
                      <a:r>
                        <a:rPr lang="en-US" sz="1600" spc="-15" dirty="0">
                          <a:effectLst/>
                        </a:rPr>
                        <a:t>	2</a:t>
                      </a:r>
                      <a:endParaRPr lang="en-US" sz="1100" dirty="0">
                        <a:effectLst/>
                        <a:latin typeface="Times New Roman"/>
                        <a:ea typeface="Times New Roman"/>
                      </a:endParaRPr>
                    </a:p>
                  </a:txBody>
                  <a:tcPr marL="76200" marR="7620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r>
              <a:tr h="0">
                <a:tc>
                  <a:txBody>
                    <a:bodyPr/>
                    <a:lstStyle/>
                    <a:p>
                      <a:pPr marL="0" marR="0">
                        <a:spcBef>
                          <a:spcPts val="450"/>
                        </a:spcBef>
                        <a:spcAft>
                          <a:spcPts val="270"/>
                        </a:spcAft>
                        <a:tabLst>
                          <a:tab pos="535940" algn="ctr"/>
                        </a:tabLst>
                      </a:pPr>
                      <a:r>
                        <a:rPr lang="en-US" sz="1600" spc="-15">
                          <a:effectLst/>
                        </a:rPr>
                        <a:t>	5</a:t>
                      </a:r>
                      <a:endParaRPr lang="en-US" sz="1100">
                        <a:effectLst/>
                        <a:latin typeface="Times New Roman"/>
                        <a:ea typeface="Times New Roman"/>
                      </a:endParaRPr>
                    </a:p>
                  </a:txBody>
                  <a:tcPr marL="76200" marR="7620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0" marR="0">
                        <a:spcBef>
                          <a:spcPts val="450"/>
                        </a:spcBef>
                        <a:spcAft>
                          <a:spcPts val="270"/>
                        </a:spcAft>
                        <a:tabLst>
                          <a:tab pos="523875" algn="ctr"/>
                        </a:tabLst>
                      </a:pPr>
                      <a:r>
                        <a:rPr lang="en-US" sz="1600" spc="-15" dirty="0">
                          <a:effectLst/>
                        </a:rPr>
                        <a:t>	</a:t>
                      </a:r>
                      <a:r>
                        <a:rPr lang="en-US" sz="1600" spc="-15" dirty="0" smtClean="0">
                          <a:effectLst/>
                        </a:rPr>
                        <a:t>0.2</a:t>
                      </a:r>
                      <a:endParaRPr lang="en-US" sz="1100" dirty="0">
                        <a:effectLst/>
                        <a:latin typeface="Times New Roman"/>
                        <a:ea typeface="Times New Roman"/>
                      </a:endParaRPr>
                    </a:p>
                  </a:txBody>
                  <a:tcPr marL="76200" marR="7620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0" marR="0">
                        <a:spcBef>
                          <a:spcPts val="450"/>
                        </a:spcBef>
                        <a:spcAft>
                          <a:spcPts val="270"/>
                        </a:spcAft>
                        <a:tabLst>
                          <a:tab pos="523875" algn="ctr"/>
                        </a:tabLst>
                      </a:pPr>
                      <a:r>
                        <a:rPr lang="en-US" sz="1600" spc="-15" dirty="0">
                          <a:effectLst/>
                        </a:rPr>
                        <a:t>	</a:t>
                      </a:r>
                      <a:r>
                        <a:rPr lang="en-US" sz="1600" spc="-15" dirty="0" smtClean="0">
                          <a:effectLst/>
                        </a:rPr>
                        <a:t>0.8</a:t>
                      </a:r>
                      <a:endParaRPr lang="en-US" sz="1100" dirty="0">
                        <a:effectLst/>
                        <a:latin typeface="Times New Roman"/>
                        <a:ea typeface="Times New Roman"/>
                      </a:endParaRPr>
                    </a:p>
                  </a:txBody>
                  <a:tcPr marL="76200" marR="7620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0" marR="0">
                        <a:spcBef>
                          <a:spcPts val="450"/>
                        </a:spcBef>
                        <a:spcAft>
                          <a:spcPts val="270"/>
                        </a:spcAft>
                        <a:tabLst>
                          <a:tab pos="523875" algn="ctr"/>
                        </a:tabLst>
                      </a:pPr>
                      <a:r>
                        <a:rPr lang="en-US" sz="1600" spc="-15">
                          <a:effectLst/>
                        </a:rPr>
                        <a:t>	16.8%</a:t>
                      </a:r>
                      <a:endParaRPr lang="en-US" sz="1100">
                        <a:effectLst/>
                        <a:latin typeface="Times New Roman"/>
                        <a:ea typeface="Times New Roman"/>
                      </a:endParaRPr>
                    </a:p>
                  </a:txBody>
                  <a:tcPr marL="76200" marR="7620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0" marR="0">
                        <a:spcBef>
                          <a:spcPts val="450"/>
                        </a:spcBef>
                        <a:spcAft>
                          <a:spcPts val="270"/>
                        </a:spcAft>
                        <a:tabLst>
                          <a:tab pos="505460" algn="ctr"/>
                        </a:tabLst>
                      </a:pPr>
                      <a:r>
                        <a:rPr lang="en-US" sz="1600" spc="-15" dirty="0">
                          <a:effectLst/>
                        </a:rPr>
                        <a:t>	4</a:t>
                      </a:r>
                      <a:endParaRPr lang="en-US" sz="1100" dirty="0">
                        <a:effectLst/>
                        <a:latin typeface="Times New Roman"/>
                        <a:ea typeface="Times New Roman"/>
                      </a:endParaRPr>
                    </a:p>
                  </a:txBody>
                  <a:tcPr marL="76200" marR="7620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r>
              <a:tr h="289560">
                <a:tc>
                  <a:txBody>
                    <a:bodyPr/>
                    <a:lstStyle/>
                    <a:p>
                      <a:pPr marL="0" marR="0">
                        <a:spcBef>
                          <a:spcPts val="450"/>
                        </a:spcBef>
                        <a:spcAft>
                          <a:spcPts val="270"/>
                        </a:spcAft>
                        <a:tabLst>
                          <a:tab pos="535940" algn="ctr"/>
                        </a:tabLst>
                      </a:pPr>
                      <a:r>
                        <a:rPr lang="en-US" sz="1600" spc="-15" dirty="0">
                          <a:effectLst/>
                        </a:rPr>
                        <a:t>	6</a:t>
                      </a:r>
                      <a:endParaRPr lang="en-US" sz="1100" dirty="0">
                        <a:effectLst/>
                        <a:latin typeface="Times New Roman"/>
                        <a:ea typeface="Times New Roman"/>
                      </a:endParaRPr>
                    </a:p>
                  </a:txBody>
                  <a:tcPr marL="76200" marR="7620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spcBef>
                          <a:spcPts val="450"/>
                        </a:spcBef>
                        <a:spcAft>
                          <a:spcPts val="270"/>
                        </a:spcAft>
                        <a:tabLst>
                          <a:tab pos="523875" algn="ctr"/>
                        </a:tabLst>
                      </a:pPr>
                      <a:r>
                        <a:rPr lang="en-US" sz="1600" spc="-15" dirty="0">
                          <a:effectLst/>
                        </a:rPr>
                        <a:t>	0</a:t>
                      </a:r>
                      <a:endParaRPr lang="en-US" sz="1100" dirty="0">
                        <a:effectLst/>
                        <a:latin typeface="Times New Roman"/>
                        <a:ea typeface="Times New Roman"/>
                      </a:endParaRPr>
                    </a:p>
                  </a:txBody>
                  <a:tcPr marL="76200" marR="7620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spcBef>
                          <a:spcPts val="450"/>
                        </a:spcBef>
                        <a:spcAft>
                          <a:spcPts val="270"/>
                        </a:spcAft>
                        <a:tabLst>
                          <a:tab pos="523875" algn="ctr"/>
                        </a:tabLst>
                      </a:pPr>
                      <a:r>
                        <a:rPr lang="en-US" sz="1600" spc="-15" dirty="0">
                          <a:effectLst/>
                        </a:rPr>
                        <a:t>	1</a:t>
                      </a:r>
                      <a:endParaRPr lang="en-US" sz="1100" dirty="0">
                        <a:effectLst/>
                        <a:latin typeface="Times New Roman"/>
                        <a:ea typeface="Times New Roman"/>
                      </a:endParaRPr>
                    </a:p>
                  </a:txBody>
                  <a:tcPr marL="76200" marR="7620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spcBef>
                          <a:spcPts val="450"/>
                        </a:spcBef>
                        <a:spcAft>
                          <a:spcPts val="270"/>
                        </a:spcAft>
                        <a:tabLst>
                          <a:tab pos="523875" algn="ctr"/>
                        </a:tabLst>
                      </a:pPr>
                      <a:r>
                        <a:rPr lang="en-US" sz="1600" spc="-15" dirty="0">
                          <a:effectLst/>
                        </a:rPr>
                        <a:t>	E(R</a:t>
                      </a:r>
                      <a:r>
                        <a:rPr lang="en-US" sz="1600" spc="-15" baseline="-25000" dirty="0">
                          <a:effectLst/>
                        </a:rPr>
                        <a:t>B</a:t>
                      </a:r>
                      <a:r>
                        <a:rPr lang="en-US" sz="1600" spc="-15" dirty="0">
                          <a:effectLst/>
                        </a:rPr>
                        <a:t>) = 18%</a:t>
                      </a:r>
                      <a:endParaRPr lang="en-US" sz="1100" dirty="0">
                        <a:effectLst/>
                        <a:latin typeface="Times New Roman"/>
                        <a:ea typeface="Times New Roman"/>
                      </a:endParaRPr>
                    </a:p>
                  </a:txBody>
                  <a:tcPr marL="76200" marR="7620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spcBef>
                          <a:spcPts val="450"/>
                        </a:spcBef>
                        <a:spcAft>
                          <a:spcPts val="270"/>
                        </a:spcAft>
                        <a:tabLst>
                          <a:tab pos="505460" algn="ctr"/>
                        </a:tabLst>
                      </a:pPr>
                      <a:r>
                        <a:rPr lang="en-US" sz="1600" spc="-15" dirty="0">
                          <a:effectLst/>
                        </a:rPr>
                        <a:t>	</a:t>
                      </a:r>
                      <a:r>
                        <a:rPr lang="en-US" sz="1600" spc="-15" dirty="0">
                          <a:effectLst/>
                          <a:sym typeface="Symbol"/>
                        </a:rPr>
                        <a:t></a:t>
                      </a:r>
                      <a:r>
                        <a:rPr lang="en-US" sz="1600" spc="-15" dirty="0">
                          <a:effectLst/>
                        </a:rPr>
                        <a:t> (R</a:t>
                      </a:r>
                      <a:r>
                        <a:rPr lang="en-US" sz="1600" spc="-15" baseline="-25000" dirty="0">
                          <a:effectLst/>
                        </a:rPr>
                        <a:t>B</a:t>
                      </a:r>
                      <a:r>
                        <a:rPr lang="en-US" sz="1600" spc="-15" dirty="0">
                          <a:effectLst/>
                        </a:rPr>
                        <a:t>) = 6</a:t>
                      </a:r>
                      <a:endParaRPr lang="en-US" sz="1100" dirty="0">
                        <a:effectLst/>
                        <a:latin typeface="Times New Roman"/>
                        <a:ea typeface="Times New Roman"/>
                      </a:endParaRPr>
                    </a:p>
                  </a:txBody>
                  <a:tcPr marL="76200" marR="7620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bl>
          </a:graphicData>
        </a:graphic>
      </p:graphicFrame>
      <p:pic>
        <p:nvPicPr>
          <p:cNvPr id="89089" name="Picture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362199" y="2819400"/>
            <a:ext cx="4343401" cy="2895600"/>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Rectangle 3"/>
          <p:cNvSpPr txBox="1">
            <a:spLocks noChangeArrowheads="1"/>
          </p:cNvSpPr>
          <p:nvPr/>
        </p:nvSpPr>
        <p:spPr bwMode="auto">
          <a:xfrm>
            <a:off x="838200" y="5880463"/>
            <a:ext cx="8001000" cy="977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rgbClr val="800000"/>
              </a:buClr>
              <a:buFont typeface="Wingdings" pitchFamily="2" charset="2"/>
              <a:buChar char="Ø"/>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800000"/>
              </a:buClr>
              <a:buFont typeface="Wingdings" pitchFamily="2" charset="2"/>
              <a:buChar char="Ø"/>
              <a:defRPr sz="2800">
                <a:solidFill>
                  <a:schemeClr val="tx1"/>
                </a:solidFill>
                <a:latin typeface="+mn-lt"/>
              </a:defRPr>
            </a:lvl2pPr>
            <a:lvl3pPr marL="1143000" indent="-228600" algn="l" rtl="0" eaLnBrk="0" fontAlgn="base" hangingPunct="0">
              <a:spcBef>
                <a:spcPct val="20000"/>
              </a:spcBef>
              <a:spcAft>
                <a:spcPct val="0"/>
              </a:spcAft>
              <a:buClr>
                <a:srgbClr val="800000"/>
              </a:buClr>
              <a:buFont typeface="Wingdings" pitchFamily="2" charset="2"/>
              <a:buChar char="Ø"/>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sz="1800" dirty="0" smtClean="0"/>
              <a:t>The </a:t>
            </a:r>
            <a:r>
              <a:rPr lang="en-US" sz="1800" dirty="0"/>
              <a:t>vertical intercept represents a zero risk portfolio.   </a:t>
            </a:r>
            <a:endParaRPr lang="en-US" sz="1800" dirty="0" smtClean="0"/>
          </a:p>
          <a:p>
            <a:r>
              <a:rPr lang="en-US" sz="1800" dirty="0" smtClean="0"/>
              <a:t>Whenever </a:t>
            </a:r>
            <a:r>
              <a:rPr lang="en-US" sz="1800" dirty="0"/>
              <a:t>securities are perfectly negatively correlated, a graph of the portfolio's return-risk relation will always touch the vertical axis</a:t>
            </a:r>
          </a:p>
          <a:p>
            <a:endParaRPr lang="en-US" sz="2000" kern="0" dirty="0" smtClean="0"/>
          </a:p>
        </p:txBody>
      </p:sp>
      <p:sp>
        <p:nvSpPr>
          <p:cNvPr id="14" name="Rectangle 3"/>
          <p:cNvSpPr txBox="1">
            <a:spLocks noChangeArrowheads="1"/>
          </p:cNvSpPr>
          <p:nvPr/>
        </p:nvSpPr>
        <p:spPr bwMode="auto">
          <a:xfrm>
            <a:off x="6705600" y="2897778"/>
            <a:ext cx="2362199" cy="2664822"/>
          </a:xfrm>
          <a:prstGeom prst="rect">
            <a:avLst/>
          </a:prstGeom>
          <a:noFill/>
          <a:ln w="9525">
            <a:solidFill>
              <a:srgbClr val="800000"/>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rgbClr val="800000"/>
              </a:buClr>
              <a:buFont typeface="Wingdings" pitchFamily="2" charset="2"/>
              <a:buChar char="Ø"/>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800000"/>
              </a:buClr>
              <a:buFont typeface="Wingdings" pitchFamily="2" charset="2"/>
              <a:buChar char="Ø"/>
              <a:defRPr sz="2800">
                <a:solidFill>
                  <a:schemeClr val="tx1"/>
                </a:solidFill>
                <a:latin typeface="+mn-lt"/>
              </a:defRPr>
            </a:lvl2pPr>
            <a:lvl3pPr marL="1143000" indent="-228600" algn="l" rtl="0" eaLnBrk="0" fontAlgn="base" hangingPunct="0">
              <a:spcBef>
                <a:spcPct val="20000"/>
              </a:spcBef>
              <a:spcAft>
                <a:spcPct val="0"/>
              </a:spcAft>
              <a:buClr>
                <a:srgbClr val="800000"/>
              </a:buClr>
              <a:buFont typeface="Wingdings" pitchFamily="2" charset="2"/>
              <a:buChar char="Ø"/>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sz="1800" dirty="0"/>
              <a:t>The positive-sloped portion of the figure includes all efficient portfolios </a:t>
            </a:r>
            <a:endParaRPr lang="en-US" sz="1800" dirty="0" smtClean="0"/>
          </a:p>
          <a:p>
            <a:r>
              <a:rPr lang="en-US" sz="1800" dirty="0" smtClean="0"/>
              <a:t>The </a:t>
            </a:r>
            <a:r>
              <a:rPr lang="en-US" sz="1800" dirty="0"/>
              <a:t>negatively-sloped portion consists of inefficient portfolios.  </a:t>
            </a:r>
          </a:p>
          <a:p>
            <a:endParaRPr lang="en-US" sz="2000" kern="0" dirty="0" smtClean="0"/>
          </a:p>
        </p:txBody>
      </p:sp>
    </p:spTree>
    <p:extLst>
      <p:ext uri="{BB962C8B-B14F-4D97-AF65-F5344CB8AC3E}">
        <p14:creationId xmlns:p14="http://schemas.microsoft.com/office/powerpoint/2010/main" xmlns="" val="172595077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4AD6C6D-6A29-40F3-AB4A-A1F6181D4EAA}" type="slidenum">
              <a:rPr lang="en-US" sz="1400" smtClean="0">
                <a:solidFill>
                  <a:srgbClr val="800000"/>
                </a:solidFill>
              </a:rPr>
              <a:pPr/>
              <a:t>110</a:t>
            </a:fld>
            <a:endParaRPr lang="en-US" sz="1400" smtClean="0">
              <a:solidFill>
                <a:srgbClr val="800000"/>
              </a:solidFill>
            </a:endParaRPr>
          </a:p>
        </p:txBody>
      </p:sp>
      <p:sp>
        <p:nvSpPr>
          <p:cNvPr id="5" name="Rectangle 3"/>
          <p:cNvSpPr>
            <a:spLocks noGrp="1" noChangeArrowheads="1"/>
          </p:cNvSpPr>
          <p:nvPr>
            <p:ph idx="1"/>
          </p:nvPr>
        </p:nvSpPr>
        <p:spPr>
          <a:xfrm>
            <a:off x="533400" y="1295400"/>
            <a:ext cx="7910848" cy="4876800"/>
          </a:xfrm>
        </p:spPr>
        <p:txBody>
          <a:bodyPr/>
          <a:lstStyle/>
          <a:p>
            <a:pPr marL="0" indent="0">
              <a:buNone/>
            </a:pPr>
            <a:r>
              <a:rPr lang="en-US" sz="2400" b="1" dirty="0" smtClean="0"/>
              <a:t>PORT’s </a:t>
            </a:r>
            <a:r>
              <a:rPr lang="en-US" sz="2400" b="1" dirty="0"/>
              <a:t>VAR Tab: Value-at-Risk</a:t>
            </a:r>
            <a:r>
              <a:rPr lang="en-US" sz="2400" dirty="0"/>
              <a:t>: </a:t>
            </a:r>
            <a:endParaRPr lang="en-US" sz="2400" dirty="0" smtClean="0"/>
          </a:p>
          <a:p>
            <a:r>
              <a:rPr lang="en-US" sz="2000" dirty="0" smtClean="0"/>
              <a:t>VAR </a:t>
            </a:r>
            <a:r>
              <a:rPr lang="en-US" sz="2000" dirty="0"/>
              <a:t>displays value at risk analytics for a portfolio. </a:t>
            </a:r>
            <a:endParaRPr lang="en-US" sz="2000" dirty="0" smtClean="0"/>
          </a:p>
          <a:p>
            <a:endParaRPr lang="en-US" sz="2000" dirty="0" smtClean="0"/>
          </a:p>
          <a:p>
            <a:r>
              <a:rPr lang="en-US" sz="2000" dirty="0" smtClean="0"/>
              <a:t>One </a:t>
            </a:r>
            <a:r>
              <a:rPr lang="en-US" sz="2000" dirty="0"/>
              <a:t>can select from the tabs Absolute VAR/ Relative VAR (relative to a benchmark) from the toolbar to display the desired data.  </a:t>
            </a:r>
            <a:endParaRPr lang="en-US" sz="2000" dirty="0" smtClean="0"/>
          </a:p>
          <a:p>
            <a:endParaRPr lang="en-US" sz="2000" dirty="0"/>
          </a:p>
          <a:p>
            <a:r>
              <a:rPr lang="en-US" sz="2000" dirty="0" smtClean="0"/>
              <a:t>The </a:t>
            </a:r>
            <a:r>
              <a:rPr lang="en-US" sz="2000" dirty="0"/>
              <a:t>VAR calculation is based on the following Methodologies: </a:t>
            </a:r>
            <a:r>
              <a:rPr lang="en-US" sz="2000" dirty="0" smtClean="0"/>
              <a:t>Historical </a:t>
            </a:r>
            <a:r>
              <a:rPr lang="en-US" sz="2000" dirty="0"/>
              <a:t>1 year, Historical 2 year, Historical 3 year, Monte Carlo, or Parametric. </a:t>
            </a:r>
            <a:endParaRPr lang="en-US" sz="2000" dirty="0" smtClean="0"/>
          </a:p>
          <a:p>
            <a:endParaRPr lang="en-US" sz="2000" dirty="0"/>
          </a:p>
          <a:p>
            <a:r>
              <a:rPr lang="en-US" sz="2000" dirty="0" smtClean="0"/>
              <a:t>VAR </a:t>
            </a:r>
            <a:r>
              <a:rPr lang="en-US" sz="2000" dirty="0"/>
              <a:t>is based on a given Confidence Interval (95%, 97.5%, or 99%), and a given Time Horizon (between 1 day and 1 quarter) and shows the range of possible values of the portfolio, industry, stocks, and index. </a:t>
            </a:r>
          </a:p>
          <a:p>
            <a:pPr marL="0" indent="0">
              <a:buNone/>
            </a:pPr>
            <a:endParaRPr lang="en-US" sz="1800" dirty="0"/>
          </a:p>
          <a:p>
            <a:pPr marL="0" indent="0">
              <a:buNone/>
            </a:pPr>
            <a:endParaRPr lang="en-US" sz="1800" dirty="0"/>
          </a:p>
        </p:txBody>
      </p:sp>
      <p:sp>
        <p:nvSpPr>
          <p:cNvPr id="8" name="Rectangle 2"/>
          <p:cNvSpPr>
            <a:spLocks noGrp="1" noChangeArrowheads="1"/>
          </p:cNvSpPr>
          <p:nvPr>
            <p:ph type="title"/>
          </p:nvPr>
        </p:nvSpPr>
        <p:spPr>
          <a:xfrm>
            <a:off x="1762993" y="381000"/>
            <a:ext cx="7086600" cy="482600"/>
          </a:xfrm>
        </p:spPr>
        <p:txBody>
          <a:bodyPr/>
          <a:lstStyle/>
          <a:p>
            <a:r>
              <a:rPr lang="en-US" sz="3600" b="1" dirty="0" smtClean="0"/>
              <a:t/>
            </a:r>
            <a:br>
              <a:rPr lang="en-US" sz="3600" b="1" dirty="0" smtClean="0"/>
            </a:br>
            <a:r>
              <a:rPr lang="en-US" sz="3600" b="1" dirty="0" smtClean="0"/>
              <a:t>Other </a:t>
            </a:r>
            <a:r>
              <a:rPr lang="en-US" sz="3600" b="1" dirty="0"/>
              <a:t>Bloomberg Portfolio Screens</a:t>
            </a:r>
            <a:r>
              <a:rPr lang="en-US" sz="3600" dirty="0"/>
              <a:t/>
            </a:r>
            <a:br>
              <a:rPr lang="en-US" sz="3600" dirty="0"/>
            </a:br>
            <a:endParaRPr lang="en-US" sz="3600" b="1" dirty="0" smtClean="0">
              <a:solidFill>
                <a:schemeClr val="tx2"/>
              </a:solidFill>
            </a:endParaRPr>
          </a:p>
        </p:txBody>
      </p:sp>
    </p:spTree>
    <p:extLst>
      <p:ext uri="{BB962C8B-B14F-4D97-AF65-F5344CB8AC3E}">
        <p14:creationId xmlns:p14="http://schemas.microsoft.com/office/powerpoint/2010/main" xmlns="" val="21831624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752600" y="152400"/>
            <a:ext cx="6629400" cy="914400"/>
          </a:xfrm>
        </p:spPr>
        <p:txBody>
          <a:bodyPr/>
          <a:lstStyle/>
          <a:p>
            <a:r>
              <a:rPr lang="en-US" sz="2800" b="1" dirty="0" smtClean="0"/>
              <a:t>Two-Security Portfolio Return and Risk</a:t>
            </a:r>
          </a:p>
        </p:txBody>
      </p:sp>
      <p:sp>
        <p:nvSpPr>
          <p:cNvPr id="43011" name="Rectangle 3"/>
          <p:cNvSpPr>
            <a:spLocks noGrp="1" noChangeArrowheads="1"/>
          </p:cNvSpPr>
          <p:nvPr>
            <p:ph idx="1"/>
          </p:nvPr>
        </p:nvSpPr>
        <p:spPr>
          <a:xfrm>
            <a:off x="533400" y="1219200"/>
            <a:ext cx="8305800" cy="4648200"/>
          </a:xfrm>
        </p:spPr>
        <p:txBody>
          <a:bodyPr/>
          <a:lstStyle/>
          <a:p>
            <a:r>
              <a:rPr lang="en-US" sz="1800" dirty="0"/>
              <a:t>The positive-sloped portion </a:t>
            </a:r>
            <a:r>
              <a:rPr lang="en-US" sz="1800" dirty="0" smtClean="0"/>
              <a:t>of the figure </a:t>
            </a:r>
            <a:r>
              <a:rPr lang="en-US" sz="1800" dirty="0"/>
              <a:t>includes all efficient portfolios and the negatively-sloped portion consists of inefficient portfolios.  </a:t>
            </a:r>
            <a:endParaRPr lang="en-US" sz="1800" dirty="0" smtClean="0"/>
          </a:p>
          <a:p>
            <a:endParaRPr lang="en-US" sz="1800" i="1" dirty="0"/>
          </a:p>
          <a:p>
            <a:r>
              <a:rPr lang="en-US" sz="1800" b="1" i="1" dirty="0" smtClean="0"/>
              <a:t>Efficient </a:t>
            </a:r>
            <a:r>
              <a:rPr lang="en-US" sz="1800" b="1" i="1" dirty="0"/>
              <a:t>portfolios </a:t>
            </a:r>
            <a:r>
              <a:rPr lang="en-US" sz="1800" dirty="0"/>
              <a:t>are defined as those </a:t>
            </a:r>
            <a:r>
              <a:rPr lang="en-US" sz="1800" dirty="0" smtClean="0"/>
              <a:t>that </a:t>
            </a:r>
            <a:r>
              <a:rPr lang="en-US" sz="1800" dirty="0"/>
              <a:t>yield the maximum return for a given risk, whereas inefficient portfolios are those that yield the minimum return for a given risk. </a:t>
            </a:r>
            <a:endParaRPr lang="en-US" sz="1800" dirty="0" smtClean="0"/>
          </a:p>
          <a:p>
            <a:endParaRPr lang="en-US" sz="1800" dirty="0"/>
          </a:p>
          <a:p>
            <a:r>
              <a:rPr lang="en-US" sz="1800" dirty="0" smtClean="0"/>
              <a:t>Thus</a:t>
            </a:r>
            <a:r>
              <a:rPr lang="en-US" sz="1800" dirty="0"/>
              <a:t>, at the 12%, 4% coordinate the return of 12% is the lowest return an investor can obtain for assuming a risk of 4.  By changing the allocation from </a:t>
            </a:r>
            <a:r>
              <a:rPr lang="en-US" sz="1800" i="1" dirty="0" err="1"/>
              <a:t>w</a:t>
            </a:r>
            <a:r>
              <a:rPr lang="en-US" sz="1800" i="1" baseline="-25000" dirty="0" err="1"/>
              <a:t>A</a:t>
            </a:r>
            <a:r>
              <a:rPr lang="en-US" sz="1800" dirty="0"/>
              <a:t> = 1 and </a:t>
            </a:r>
            <a:r>
              <a:rPr lang="en-US" sz="1800" i="1" dirty="0" err="1"/>
              <a:t>w</a:t>
            </a:r>
            <a:r>
              <a:rPr lang="en-US" sz="1800" i="1" baseline="-25000" dirty="0" err="1"/>
              <a:t>B</a:t>
            </a:r>
            <a:r>
              <a:rPr lang="en-US" sz="1800" dirty="0"/>
              <a:t> = 0, to </a:t>
            </a:r>
            <a:r>
              <a:rPr lang="en-US" sz="1800" i="1" dirty="0" err="1"/>
              <a:t>w</a:t>
            </a:r>
            <a:r>
              <a:rPr lang="en-US" sz="1800" i="1" baseline="-25000" dirty="0" err="1"/>
              <a:t>A</a:t>
            </a:r>
            <a:r>
              <a:rPr lang="en-US" sz="1800" dirty="0"/>
              <a:t> = </a:t>
            </a:r>
            <a:r>
              <a:rPr lang="en-US" sz="1800" dirty="0" smtClean="0"/>
              <a:t>0.20 </a:t>
            </a:r>
            <a:r>
              <a:rPr lang="en-US" sz="1800" dirty="0"/>
              <a:t>and </a:t>
            </a:r>
            <a:r>
              <a:rPr lang="en-US" sz="1800" i="1" dirty="0" err="1"/>
              <a:t>w</a:t>
            </a:r>
            <a:r>
              <a:rPr lang="en-US" sz="1800" i="1" baseline="-25000" dirty="0" err="1"/>
              <a:t>B</a:t>
            </a:r>
            <a:r>
              <a:rPr lang="en-US" sz="1800" dirty="0"/>
              <a:t> = </a:t>
            </a:r>
            <a:r>
              <a:rPr lang="en-US" sz="1800" dirty="0" smtClean="0"/>
              <a:t>0.80</a:t>
            </a:r>
            <a:r>
              <a:rPr lang="en-US" sz="1800" dirty="0"/>
              <a:t>, the investor can move up to the positively sloped segment where for a risk of 4% the maximum return of 16.8% is obtained.  </a:t>
            </a:r>
            <a:endParaRPr lang="en-US" sz="1800" dirty="0" smtClean="0"/>
          </a:p>
          <a:p>
            <a:endParaRPr lang="en-US" sz="1800" dirty="0"/>
          </a:p>
          <a:p>
            <a:r>
              <a:rPr lang="en-US" sz="1800" dirty="0" smtClean="0"/>
              <a:t>Finally</a:t>
            </a:r>
            <a:r>
              <a:rPr lang="en-US" sz="1800" dirty="0"/>
              <a:t>, note that the vertical intercept represents a zero risk portfolio.   Whenever securities are perfectly negatively correlated, a graph of the portfolio's return-risk relation will always touch the vertical axis</a:t>
            </a:r>
            <a:endParaRPr lang="en-US" sz="1800" dirty="0" smtClean="0"/>
          </a:p>
        </p:txBody>
      </p:sp>
      <p:sp>
        <p:nvSpPr>
          <p:cNvPr id="43012"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2151B50-BA7B-46BF-8190-ECAC4FBC10C9}" type="slidenum">
              <a:rPr lang="en-US" sz="1400" smtClean="0">
                <a:solidFill>
                  <a:srgbClr val="800000"/>
                </a:solidFill>
              </a:rPr>
              <a:pPr/>
              <a:t>12</a:t>
            </a:fld>
            <a:endParaRPr lang="en-US" sz="1400" smtClean="0">
              <a:solidFill>
                <a:srgbClr val="800000"/>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xmlns="" val="31169199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752600" y="152400"/>
            <a:ext cx="6629400" cy="914400"/>
          </a:xfrm>
        </p:spPr>
        <p:txBody>
          <a:bodyPr/>
          <a:lstStyle/>
          <a:p>
            <a:r>
              <a:rPr lang="en-US" sz="2800" b="1" dirty="0" smtClean="0"/>
              <a:t>Two-Security Portfolio Return and Risk</a:t>
            </a:r>
          </a:p>
        </p:txBody>
      </p:sp>
      <p:sp>
        <p:nvSpPr>
          <p:cNvPr id="43011" name="Rectangle 3"/>
          <p:cNvSpPr>
            <a:spLocks noGrp="1" noChangeArrowheads="1"/>
          </p:cNvSpPr>
          <p:nvPr>
            <p:ph idx="1"/>
          </p:nvPr>
        </p:nvSpPr>
        <p:spPr>
          <a:xfrm>
            <a:off x="152400" y="1676400"/>
            <a:ext cx="2971800" cy="4419600"/>
          </a:xfrm>
        </p:spPr>
        <p:txBody>
          <a:bodyPr/>
          <a:lstStyle/>
          <a:p>
            <a:r>
              <a:rPr lang="en-US" sz="1600" dirty="0"/>
              <a:t>In </a:t>
            </a:r>
            <a:r>
              <a:rPr lang="en-US" sz="1600" dirty="0" smtClean="0"/>
              <a:t>the exhibit, </a:t>
            </a:r>
            <a:r>
              <a:rPr lang="en-US" sz="1600" dirty="0"/>
              <a:t>the return-risk relationships for both correlation cases are plotted on the same graph. </a:t>
            </a:r>
            <a:endParaRPr lang="en-US" sz="1600" dirty="0" smtClean="0"/>
          </a:p>
          <a:p>
            <a:r>
              <a:rPr lang="en-US" sz="1600" dirty="0" smtClean="0"/>
              <a:t>The </a:t>
            </a:r>
            <a:r>
              <a:rPr lang="en-US" sz="1600" dirty="0"/>
              <a:t>two curves define the limits within which all portfolios of these two securities must lie for any intermediate correlation coefficient between </a:t>
            </a:r>
            <a:r>
              <a:rPr lang="en-US" sz="1600" dirty="0" err="1"/>
              <a:t>ρ</a:t>
            </a:r>
            <a:r>
              <a:rPr lang="en-US" sz="1600" i="1" baseline="-25000" dirty="0" err="1"/>
              <a:t>AB</a:t>
            </a:r>
            <a:r>
              <a:rPr lang="en-US" sz="1600" dirty="0"/>
              <a:t> = –1 and</a:t>
            </a:r>
            <a:r>
              <a:rPr lang="en-US" sz="1600" i="1" dirty="0"/>
              <a:t> </a:t>
            </a:r>
            <a:r>
              <a:rPr lang="en-US" sz="1600" dirty="0" err="1"/>
              <a:t>ρ</a:t>
            </a:r>
            <a:r>
              <a:rPr lang="en-US" sz="1600" i="1" baseline="-25000" dirty="0" err="1"/>
              <a:t>AB</a:t>
            </a:r>
            <a:r>
              <a:rPr lang="en-US" sz="1600" dirty="0"/>
              <a:t> = +1. </a:t>
            </a:r>
            <a:endParaRPr lang="en-US" sz="1600" dirty="0" smtClean="0"/>
          </a:p>
          <a:p>
            <a:r>
              <a:rPr lang="en-US" sz="1600" dirty="0" smtClean="0"/>
              <a:t>To </a:t>
            </a:r>
            <a:r>
              <a:rPr lang="en-US" sz="1600" dirty="0"/>
              <a:t>fit into the triangle </a:t>
            </a:r>
            <a:r>
              <a:rPr lang="en-US" sz="1600" dirty="0" err="1" smtClean="0"/>
              <a:t>abc</a:t>
            </a:r>
            <a:r>
              <a:rPr lang="en-US" sz="1600" dirty="0" smtClean="0"/>
              <a:t>, </a:t>
            </a:r>
            <a:r>
              <a:rPr lang="en-US" sz="1600" dirty="0"/>
              <a:t>the curve depicting the return-risk relation for intermediate correlation has to be convex. </a:t>
            </a:r>
            <a:endParaRPr lang="en-US" sz="1600" dirty="0" smtClean="0"/>
          </a:p>
        </p:txBody>
      </p:sp>
      <p:sp>
        <p:nvSpPr>
          <p:cNvPr id="43012" name="Slide Number Placeholder 5"/>
          <p:cNvSpPr>
            <a:spLocks noGrp="1"/>
          </p:cNvSpPr>
          <p:nvPr>
            <p:ph type="sldNum" sz="quarter" idx="12"/>
          </p:nvPr>
        </p:nvSpPr>
        <p:spPr>
          <a:xfrm>
            <a:off x="7217229" y="6365966"/>
            <a:ext cx="19050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2151B50-BA7B-46BF-8190-ECAC4FBC10C9}" type="slidenum">
              <a:rPr lang="en-US" sz="1400" smtClean="0">
                <a:solidFill>
                  <a:srgbClr val="800000"/>
                </a:solidFill>
              </a:rPr>
              <a:pPr/>
              <a:t>13</a:t>
            </a:fld>
            <a:endParaRPr lang="en-US" sz="1400" smtClean="0">
              <a:solidFill>
                <a:srgbClr val="800000"/>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xmlns="" val="887224785"/>
              </p:ext>
            </p:extLst>
          </p:nvPr>
        </p:nvGraphicFramePr>
        <p:xfrm>
          <a:off x="3273290" y="1828800"/>
          <a:ext cx="5489710" cy="3962400"/>
        </p:xfrm>
        <a:graphic>
          <a:graphicData uri="http://schemas.openxmlformats.org/presentationml/2006/ole">
            <p:oleObj spid="_x0000_s94237" name="Slide" r:id="rId3" imgW="2151865" imgH="1612403" progId="PowerPoint.Slide.12">
              <p:embed/>
            </p:oleObj>
          </a:graphicData>
        </a:graphic>
      </p:graphicFrame>
      <p:sp>
        <p:nvSpPr>
          <p:cNvPr id="11" name="Rectangle 3"/>
          <p:cNvSpPr txBox="1">
            <a:spLocks noChangeArrowheads="1"/>
          </p:cNvSpPr>
          <p:nvPr/>
        </p:nvSpPr>
        <p:spPr bwMode="auto">
          <a:xfrm>
            <a:off x="762000" y="1066800"/>
            <a:ext cx="80010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rgbClr val="800000"/>
              </a:buClr>
              <a:buFont typeface="Wingdings" pitchFamily="2" charset="2"/>
              <a:buChar char="Ø"/>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800000"/>
              </a:buClr>
              <a:buFont typeface="Wingdings" pitchFamily="2" charset="2"/>
              <a:buChar char="Ø"/>
              <a:defRPr sz="2800">
                <a:solidFill>
                  <a:schemeClr val="tx1"/>
                </a:solidFill>
                <a:latin typeface="+mn-lt"/>
              </a:defRPr>
            </a:lvl2pPr>
            <a:lvl3pPr marL="1143000" indent="-228600" algn="l" rtl="0" eaLnBrk="0" fontAlgn="base" hangingPunct="0">
              <a:spcBef>
                <a:spcPct val="20000"/>
              </a:spcBef>
              <a:spcAft>
                <a:spcPct val="0"/>
              </a:spcAft>
              <a:buClr>
                <a:srgbClr val="800000"/>
              </a:buClr>
              <a:buFont typeface="Wingdings" pitchFamily="2" charset="2"/>
              <a:buChar char="Ø"/>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None/>
            </a:pPr>
            <a:r>
              <a:rPr lang="en-US" sz="2800" b="1" dirty="0" smtClean="0">
                <a:solidFill>
                  <a:schemeClr val="tx2"/>
                </a:solidFill>
              </a:rPr>
              <a:t>Return-risk </a:t>
            </a:r>
            <a:r>
              <a:rPr lang="en-US" sz="2400" b="1" dirty="0" smtClean="0">
                <a:solidFill>
                  <a:schemeClr val="tx2"/>
                </a:solidFill>
              </a:rPr>
              <a:t>relation for various correlation coefficients </a:t>
            </a:r>
            <a:endParaRPr lang="en-US" sz="2800" dirty="0">
              <a:solidFill>
                <a:schemeClr val="tx2"/>
              </a:solidFill>
            </a:endParaRPr>
          </a:p>
          <a:p>
            <a:endParaRPr lang="en-US" sz="2000" kern="0" dirty="0" smtClean="0"/>
          </a:p>
        </p:txBody>
      </p:sp>
    </p:spTree>
    <p:extLst>
      <p:ext uri="{BB962C8B-B14F-4D97-AF65-F5344CB8AC3E}">
        <p14:creationId xmlns:p14="http://schemas.microsoft.com/office/powerpoint/2010/main" xmlns="" val="19717376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752600" y="152400"/>
            <a:ext cx="6629400" cy="914400"/>
          </a:xfrm>
        </p:spPr>
        <p:txBody>
          <a:bodyPr/>
          <a:lstStyle/>
          <a:p>
            <a:r>
              <a:rPr lang="en-US" sz="2800" b="1" dirty="0" smtClean="0"/>
              <a:t>Two-Security Portfolio Return and Risk</a:t>
            </a:r>
          </a:p>
        </p:txBody>
      </p:sp>
      <p:sp>
        <p:nvSpPr>
          <p:cNvPr id="43011" name="Rectangle 3"/>
          <p:cNvSpPr>
            <a:spLocks noGrp="1" noChangeArrowheads="1"/>
          </p:cNvSpPr>
          <p:nvPr>
            <p:ph idx="1"/>
          </p:nvPr>
        </p:nvSpPr>
        <p:spPr>
          <a:xfrm>
            <a:off x="152400" y="1371600"/>
            <a:ext cx="2057400" cy="3581400"/>
          </a:xfrm>
        </p:spPr>
        <p:txBody>
          <a:bodyPr/>
          <a:lstStyle/>
          <a:p>
            <a:pPr marL="0" indent="0">
              <a:buNone/>
            </a:pPr>
            <a:r>
              <a:rPr lang="en-US" sz="2000" dirty="0" smtClean="0"/>
              <a:t>Return-risk </a:t>
            </a:r>
            <a:r>
              <a:rPr lang="en-US" sz="2000" dirty="0"/>
              <a:t>c</a:t>
            </a:r>
            <a:r>
              <a:rPr lang="en-US" sz="2000" dirty="0" smtClean="0"/>
              <a:t>ombinations obtained from </a:t>
            </a:r>
            <a:r>
              <a:rPr lang="en-US" sz="2000" dirty="0"/>
              <a:t>a </a:t>
            </a:r>
            <a:r>
              <a:rPr lang="en-US" sz="2000" dirty="0" smtClean="0"/>
              <a:t>portfolio </a:t>
            </a:r>
            <a:r>
              <a:rPr lang="en-US" sz="2000" dirty="0"/>
              <a:t>of </a:t>
            </a:r>
            <a:r>
              <a:rPr lang="en-US" sz="2000" dirty="0" smtClean="0"/>
              <a:t>stock </a:t>
            </a:r>
            <a:r>
              <a:rPr lang="en-US" sz="2000" dirty="0"/>
              <a:t>A and </a:t>
            </a:r>
            <a:r>
              <a:rPr lang="en-US" sz="2000" dirty="0" smtClean="0"/>
              <a:t>stock B that have </a:t>
            </a:r>
            <a:r>
              <a:rPr lang="en-US" sz="2000" b="1" i="1" dirty="0" smtClean="0"/>
              <a:t>zero correlation</a:t>
            </a:r>
            <a:r>
              <a:rPr lang="en-US" sz="2000" dirty="0" smtClean="0"/>
              <a:t>: </a:t>
            </a:r>
          </a:p>
          <a:p>
            <a:r>
              <a:rPr lang="en-US" sz="2000" dirty="0" smtClean="0"/>
              <a:t>E(</a:t>
            </a:r>
            <a:r>
              <a:rPr lang="en-US" sz="2000" dirty="0" err="1" smtClean="0"/>
              <a:t>r</a:t>
            </a:r>
            <a:r>
              <a:rPr lang="en-US" sz="2000" baseline="-25000" dirty="0" err="1" smtClean="0"/>
              <a:t>A</a:t>
            </a:r>
            <a:r>
              <a:rPr lang="en-US" sz="2000" dirty="0"/>
              <a:t>) = </a:t>
            </a:r>
            <a:r>
              <a:rPr lang="en-US" sz="2000" dirty="0" smtClean="0"/>
              <a:t>12%</a:t>
            </a:r>
          </a:p>
          <a:p>
            <a:r>
              <a:rPr lang="el-GR" sz="2000" dirty="0" smtClean="0">
                <a:latin typeface="Times New Roman"/>
                <a:cs typeface="Times New Roman"/>
              </a:rPr>
              <a:t>σ</a:t>
            </a:r>
            <a:r>
              <a:rPr lang="en-US" sz="2000" dirty="0" smtClean="0"/>
              <a:t>(</a:t>
            </a:r>
            <a:r>
              <a:rPr lang="en-US" sz="2000" dirty="0" err="1" smtClean="0"/>
              <a:t>r</a:t>
            </a:r>
            <a:r>
              <a:rPr lang="en-US" sz="2000" baseline="-25000" dirty="0" err="1" smtClean="0"/>
              <a:t>A</a:t>
            </a:r>
            <a:r>
              <a:rPr lang="en-US" sz="2000" dirty="0"/>
              <a:t>) = </a:t>
            </a:r>
            <a:r>
              <a:rPr lang="en-US" sz="2000" dirty="0" smtClean="0"/>
              <a:t>4</a:t>
            </a:r>
          </a:p>
          <a:p>
            <a:r>
              <a:rPr lang="en-US" sz="2000" dirty="0" smtClean="0"/>
              <a:t>E(</a:t>
            </a:r>
            <a:r>
              <a:rPr lang="en-US" sz="2000" dirty="0" err="1" smtClean="0"/>
              <a:t>r</a:t>
            </a:r>
            <a:r>
              <a:rPr lang="en-US" sz="2000" baseline="-25000" dirty="0" err="1" smtClean="0"/>
              <a:t>B</a:t>
            </a:r>
            <a:r>
              <a:rPr lang="en-US" sz="2000" dirty="0" smtClean="0"/>
              <a:t>) = 18% </a:t>
            </a:r>
          </a:p>
          <a:p>
            <a:r>
              <a:rPr lang="el-GR" sz="2000" dirty="0" smtClean="0">
                <a:latin typeface="Times New Roman"/>
                <a:cs typeface="Times New Roman"/>
              </a:rPr>
              <a:t>σ</a:t>
            </a:r>
            <a:r>
              <a:rPr lang="en-US" sz="2000" dirty="0" smtClean="0"/>
              <a:t>(</a:t>
            </a:r>
            <a:r>
              <a:rPr lang="en-US" sz="2000" dirty="0" err="1" smtClean="0"/>
              <a:t>r</a:t>
            </a:r>
            <a:r>
              <a:rPr lang="en-US" sz="2000" baseline="-25000" dirty="0" err="1" smtClean="0"/>
              <a:t>B</a:t>
            </a:r>
            <a:r>
              <a:rPr lang="en-US" sz="2000" dirty="0"/>
              <a:t>) = </a:t>
            </a:r>
            <a:r>
              <a:rPr lang="en-US" sz="2000" dirty="0" smtClean="0"/>
              <a:t>6 </a:t>
            </a:r>
          </a:p>
          <a:p>
            <a:r>
              <a:rPr lang="en-US" sz="2000" dirty="0" smtClean="0">
                <a:sym typeface="Symbol"/>
              </a:rPr>
              <a:t></a:t>
            </a:r>
            <a:r>
              <a:rPr lang="en-US" sz="2000" baseline="-25000" dirty="0"/>
              <a:t>AB</a:t>
            </a:r>
            <a:r>
              <a:rPr lang="en-US" sz="2000" dirty="0"/>
              <a:t> = </a:t>
            </a:r>
            <a:r>
              <a:rPr lang="en-US" sz="2000" dirty="0" smtClean="0"/>
              <a:t>0</a:t>
            </a:r>
            <a:endParaRPr lang="en-US" sz="2000" dirty="0"/>
          </a:p>
          <a:p>
            <a:pPr marL="0" indent="0">
              <a:buNone/>
            </a:pPr>
            <a:endParaRPr lang="en-US" sz="2800" dirty="0" smtClean="0"/>
          </a:p>
        </p:txBody>
      </p:sp>
      <p:sp>
        <p:nvSpPr>
          <p:cNvPr id="43012" name="Slide Number Placeholder 5"/>
          <p:cNvSpPr>
            <a:spLocks noGrp="1"/>
          </p:cNvSpPr>
          <p:nvPr>
            <p:ph type="sldNum" sz="quarter" idx="12"/>
          </p:nvPr>
        </p:nvSpPr>
        <p:spPr>
          <a:xfrm>
            <a:off x="7217229" y="6365966"/>
            <a:ext cx="19050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2151B50-BA7B-46BF-8190-ECAC4FBC10C9}" type="slidenum">
              <a:rPr lang="en-US" sz="1400" smtClean="0">
                <a:solidFill>
                  <a:srgbClr val="800000"/>
                </a:solidFill>
              </a:rPr>
              <a:pPr/>
              <a:t>14</a:t>
            </a:fld>
            <a:endParaRPr lang="en-US" sz="1400" smtClean="0">
              <a:solidFill>
                <a:srgbClr val="800000"/>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xmlns="" val="1286203538"/>
              </p:ext>
            </p:extLst>
          </p:nvPr>
        </p:nvGraphicFramePr>
        <p:xfrm>
          <a:off x="2133600" y="990600"/>
          <a:ext cx="6629400" cy="1872824"/>
        </p:xfrm>
        <a:graphic>
          <a:graphicData uri="http://schemas.openxmlformats.org/drawingml/2006/table">
            <a:tbl>
              <a:tblPr>
                <a:tableStyleId>{5C22544A-7EE6-4342-B048-85BDC9FD1C3A}</a:tableStyleId>
              </a:tblPr>
              <a:tblGrid>
                <a:gridCol w="1325880"/>
                <a:gridCol w="1325880"/>
                <a:gridCol w="1325880"/>
                <a:gridCol w="1325880"/>
                <a:gridCol w="1325880"/>
              </a:tblGrid>
              <a:tr h="223802">
                <a:tc>
                  <a:txBody>
                    <a:bodyPr/>
                    <a:lstStyle/>
                    <a:p>
                      <a:pPr marL="0" marR="0">
                        <a:spcBef>
                          <a:spcPts val="450"/>
                        </a:spcBef>
                        <a:spcAft>
                          <a:spcPts val="270"/>
                        </a:spcAft>
                        <a:tabLst>
                          <a:tab pos="535940" algn="ctr"/>
                        </a:tabLst>
                      </a:pPr>
                      <a:r>
                        <a:rPr lang="en-US" sz="1600" spc="-15" dirty="0">
                          <a:effectLst/>
                        </a:rPr>
                        <a:t>	Portfolio</a:t>
                      </a:r>
                      <a:endParaRPr lang="en-US" sz="1100" dirty="0">
                        <a:effectLst/>
                        <a:latin typeface="Times New Roman"/>
                        <a:ea typeface="Times New Roman"/>
                      </a:endParaRPr>
                    </a:p>
                  </a:txBody>
                  <a:tcPr marL="76200" marR="7620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spcBef>
                          <a:spcPts val="450"/>
                        </a:spcBef>
                        <a:spcAft>
                          <a:spcPts val="270"/>
                        </a:spcAft>
                        <a:tabLst>
                          <a:tab pos="523875" algn="ctr"/>
                        </a:tabLst>
                      </a:pPr>
                      <a:r>
                        <a:rPr lang="en-US" sz="1600" spc="-15" dirty="0">
                          <a:effectLst/>
                        </a:rPr>
                        <a:t>	</a:t>
                      </a:r>
                      <a:r>
                        <a:rPr lang="en-US" sz="1600" spc="-15" dirty="0" err="1">
                          <a:effectLst/>
                        </a:rPr>
                        <a:t>w</a:t>
                      </a:r>
                      <a:r>
                        <a:rPr lang="en-US" sz="1600" spc="-15" baseline="-25000" dirty="0" err="1">
                          <a:effectLst/>
                        </a:rPr>
                        <a:t>A</a:t>
                      </a:r>
                      <a:endParaRPr lang="en-US" sz="1100" dirty="0">
                        <a:effectLst/>
                        <a:latin typeface="Times New Roman"/>
                        <a:ea typeface="Times New Roman"/>
                      </a:endParaRPr>
                    </a:p>
                  </a:txBody>
                  <a:tcPr marL="76200" marR="7620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spcBef>
                          <a:spcPts val="450"/>
                        </a:spcBef>
                        <a:spcAft>
                          <a:spcPts val="270"/>
                        </a:spcAft>
                        <a:tabLst>
                          <a:tab pos="523875" algn="ctr"/>
                        </a:tabLst>
                      </a:pPr>
                      <a:r>
                        <a:rPr lang="en-US" sz="1600" spc="-15" dirty="0">
                          <a:effectLst/>
                        </a:rPr>
                        <a:t>	</a:t>
                      </a:r>
                      <a:r>
                        <a:rPr lang="en-US" sz="1600" spc="-15" dirty="0" err="1">
                          <a:effectLst/>
                        </a:rPr>
                        <a:t>w</a:t>
                      </a:r>
                      <a:r>
                        <a:rPr lang="en-US" sz="1600" spc="-15" baseline="-25000" dirty="0" err="1">
                          <a:effectLst/>
                        </a:rPr>
                        <a:t>B</a:t>
                      </a:r>
                      <a:endParaRPr lang="en-US" sz="1100" dirty="0">
                        <a:effectLst/>
                        <a:latin typeface="Times New Roman"/>
                        <a:ea typeface="Times New Roman"/>
                      </a:endParaRPr>
                    </a:p>
                  </a:txBody>
                  <a:tcPr marL="76200" marR="7620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spcBef>
                          <a:spcPts val="450"/>
                        </a:spcBef>
                        <a:spcAft>
                          <a:spcPts val="270"/>
                        </a:spcAft>
                        <a:tabLst>
                          <a:tab pos="523875" algn="ctr"/>
                        </a:tabLst>
                      </a:pPr>
                      <a:r>
                        <a:rPr lang="en-US" sz="1600" spc="-15" dirty="0">
                          <a:effectLst/>
                        </a:rPr>
                        <a:t>	E(</a:t>
                      </a:r>
                      <a:r>
                        <a:rPr lang="en-US" sz="1600" spc="-15" dirty="0" err="1">
                          <a:effectLst/>
                        </a:rPr>
                        <a:t>R</a:t>
                      </a:r>
                      <a:r>
                        <a:rPr lang="en-US" sz="1600" spc="-15" baseline="-25000" dirty="0" err="1">
                          <a:effectLst/>
                        </a:rPr>
                        <a:t>p</a:t>
                      </a:r>
                      <a:r>
                        <a:rPr lang="en-US" sz="1600" spc="-15" dirty="0">
                          <a:effectLst/>
                        </a:rPr>
                        <a:t>)</a:t>
                      </a:r>
                      <a:endParaRPr lang="en-US" sz="1100" dirty="0">
                        <a:effectLst/>
                        <a:latin typeface="Times New Roman"/>
                        <a:ea typeface="Times New Roman"/>
                      </a:endParaRPr>
                    </a:p>
                  </a:txBody>
                  <a:tcPr marL="76200" marR="7620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spcBef>
                          <a:spcPts val="450"/>
                        </a:spcBef>
                        <a:spcAft>
                          <a:spcPts val="270"/>
                        </a:spcAft>
                        <a:tabLst>
                          <a:tab pos="505460" algn="ctr"/>
                        </a:tabLst>
                      </a:pPr>
                      <a:r>
                        <a:rPr lang="en-US" sz="1600" spc="-15" dirty="0">
                          <a:effectLst/>
                        </a:rPr>
                        <a:t>	</a:t>
                      </a:r>
                      <a:r>
                        <a:rPr lang="en-US" sz="1600" spc="-15" dirty="0">
                          <a:effectLst/>
                          <a:sym typeface="Symbol"/>
                        </a:rPr>
                        <a:t></a:t>
                      </a:r>
                      <a:r>
                        <a:rPr lang="en-US" sz="1600" spc="-15" dirty="0">
                          <a:effectLst/>
                        </a:rPr>
                        <a:t> (</a:t>
                      </a:r>
                      <a:r>
                        <a:rPr lang="en-US" sz="1600" spc="-15" dirty="0" err="1">
                          <a:effectLst/>
                        </a:rPr>
                        <a:t>R</a:t>
                      </a:r>
                      <a:r>
                        <a:rPr lang="en-US" sz="1600" spc="-15" baseline="-25000" dirty="0" err="1">
                          <a:effectLst/>
                        </a:rPr>
                        <a:t>p</a:t>
                      </a:r>
                      <a:r>
                        <a:rPr lang="en-US" sz="1600" spc="-15" dirty="0">
                          <a:effectLst/>
                        </a:rPr>
                        <a:t>)</a:t>
                      </a:r>
                      <a:endParaRPr lang="en-US" sz="1100" dirty="0">
                        <a:effectLst/>
                        <a:latin typeface="Times New Roman"/>
                        <a:ea typeface="Times New Roman"/>
                      </a:endParaRPr>
                    </a:p>
                  </a:txBody>
                  <a:tcPr marL="76200" marR="7620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223802">
                <a:tc>
                  <a:txBody>
                    <a:bodyPr/>
                    <a:lstStyle/>
                    <a:p>
                      <a:pPr marL="0" marR="0">
                        <a:spcBef>
                          <a:spcPts val="450"/>
                        </a:spcBef>
                        <a:spcAft>
                          <a:spcPts val="270"/>
                        </a:spcAft>
                        <a:tabLst>
                          <a:tab pos="535940" algn="ctr"/>
                        </a:tabLst>
                      </a:pPr>
                      <a:r>
                        <a:rPr lang="en-US" sz="1600" spc="-15">
                          <a:effectLst/>
                        </a:rPr>
                        <a:t>	1</a:t>
                      </a:r>
                      <a:endParaRPr lang="en-US" sz="1100">
                        <a:effectLst/>
                        <a:latin typeface="Times New Roman"/>
                        <a:ea typeface="Times New Roman"/>
                      </a:endParaRPr>
                    </a:p>
                  </a:txBody>
                  <a:tcPr marL="76200" marR="7620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0" marR="0">
                        <a:spcBef>
                          <a:spcPts val="450"/>
                        </a:spcBef>
                        <a:spcAft>
                          <a:spcPts val="270"/>
                        </a:spcAft>
                        <a:tabLst>
                          <a:tab pos="523875" algn="ctr"/>
                        </a:tabLst>
                      </a:pPr>
                      <a:r>
                        <a:rPr lang="en-US" sz="1600" spc="-15" dirty="0">
                          <a:effectLst/>
                        </a:rPr>
                        <a:t>	1</a:t>
                      </a:r>
                      <a:endParaRPr lang="en-US" sz="1100" dirty="0">
                        <a:effectLst/>
                        <a:latin typeface="Times New Roman"/>
                        <a:ea typeface="Times New Roman"/>
                      </a:endParaRPr>
                    </a:p>
                  </a:txBody>
                  <a:tcPr marL="76200" marR="7620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0" marR="0">
                        <a:spcBef>
                          <a:spcPts val="450"/>
                        </a:spcBef>
                        <a:spcAft>
                          <a:spcPts val="270"/>
                        </a:spcAft>
                        <a:tabLst>
                          <a:tab pos="523875" algn="ctr"/>
                        </a:tabLst>
                      </a:pPr>
                      <a:r>
                        <a:rPr lang="en-US" sz="1600" spc="-15" dirty="0">
                          <a:effectLst/>
                        </a:rPr>
                        <a:t>	0</a:t>
                      </a:r>
                      <a:endParaRPr lang="en-US" sz="1100" dirty="0">
                        <a:effectLst/>
                        <a:latin typeface="Times New Roman"/>
                        <a:ea typeface="Times New Roman"/>
                      </a:endParaRPr>
                    </a:p>
                  </a:txBody>
                  <a:tcPr marL="76200" marR="7620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0" marR="0">
                        <a:spcBef>
                          <a:spcPts val="450"/>
                        </a:spcBef>
                        <a:spcAft>
                          <a:spcPts val="270"/>
                        </a:spcAft>
                        <a:tabLst>
                          <a:tab pos="523875" algn="ctr"/>
                        </a:tabLst>
                      </a:pPr>
                      <a:r>
                        <a:rPr lang="en-US" sz="1600" spc="-15" dirty="0">
                          <a:effectLst/>
                        </a:rPr>
                        <a:t>	E(R</a:t>
                      </a:r>
                      <a:r>
                        <a:rPr lang="en-US" sz="1600" spc="-15" baseline="-25000" dirty="0">
                          <a:effectLst/>
                        </a:rPr>
                        <a:t>A)</a:t>
                      </a:r>
                      <a:r>
                        <a:rPr lang="en-US" sz="1600" spc="-15" dirty="0">
                          <a:effectLst/>
                        </a:rPr>
                        <a:t> = 12%</a:t>
                      </a:r>
                      <a:endParaRPr lang="en-US" sz="1100" dirty="0">
                        <a:effectLst/>
                        <a:latin typeface="Times New Roman"/>
                        <a:ea typeface="Times New Roman"/>
                      </a:endParaRPr>
                    </a:p>
                  </a:txBody>
                  <a:tcPr marL="76200" marR="7620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0" marR="0">
                        <a:spcBef>
                          <a:spcPts val="450"/>
                        </a:spcBef>
                        <a:spcAft>
                          <a:spcPts val="270"/>
                        </a:spcAft>
                        <a:tabLst>
                          <a:tab pos="505460" algn="ctr"/>
                        </a:tabLst>
                      </a:pPr>
                      <a:r>
                        <a:rPr lang="en-US" sz="1600" spc="-15" dirty="0">
                          <a:effectLst/>
                        </a:rPr>
                        <a:t>	 (R</a:t>
                      </a:r>
                      <a:r>
                        <a:rPr lang="en-US" sz="1600" spc="-15" baseline="-25000" dirty="0">
                          <a:effectLst/>
                        </a:rPr>
                        <a:t>A</a:t>
                      </a:r>
                      <a:r>
                        <a:rPr lang="en-US" sz="1600" spc="-15" dirty="0">
                          <a:effectLst/>
                        </a:rPr>
                        <a:t>) = 4</a:t>
                      </a:r>
                      <a:endParaRPr lang="en-US" sz="1100" dirty="0">
                        <a:effectLst/>
                        <a:latin typeface="Times New Roman"/>
                        <a:ea typeface="Times New Roman"/>
                      </a:endParaRPr>
                    </a:p>
                  </a:txBody>
                  <a:tcPr marL="76200" marR="7620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75000"/>
                      </a:schemeClr>
                    </a:solidFill>
                  </a:tcPr>
                </a:tc>
              </a:tr>
              <a:tr h="223802">
                <a:tc>
                  <a:txBody>
                    <a:bodyPr/>
                    <a:lstStyle/>
                    <a:p>
                      <a:pPr marL="0" marR="0">
                        <a:spcBef>
                          <a:spcPts val="450"/>
                        </a:spcBef>
                        <a:spcAft>
                          <a:spcPts val="270"/>
                        </a:spcAft>
                        <a:tabLst>
                          <a:tab pos="535940" algn="ctr"/>
                        </a:tabLst>
                      </a:pPr>
                      <a:r>
                        <a:rPr lang="en-US" sz="1600" spc="-15">
                          <a:effectLst/>
                        </a:rPr>
                        <a:t>	2</a:t>
                      </a:r>
                      <a:endParaRPr lang="en-US" sz="1100">
                        <a:effectLst/>
                        <a:latin typeface="Times New Roman"/>
                        <a:ea typeface="Times New Roman"/>
                      </a:endParaRPr>
                    </a:p>
                  </a:txBody>
                  <a:tcPr marL="76200" marR="7620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0" marR="0">
                        <a:spcBef>
                          <a:spcPts val="450"/>
                        </a:spcBef>
                        <a:spcAft>
                          <a:spcPts val="270"/>
                        </a:spcAft>
                        <a:tabLst>
                          <a:tab pos="523875" algn="ctr"/>
                        </a:tabLst>
                      </a:pPr>
                      <a:r>
                        <a:rPr lang="en-US" sz="1600" spc="-15" dirty="0">
                          <a:effectLst/>
                        </a:rPr>
                        <a:t>	</a:t>
                      </a:r>
                      <a:r>
                        <a:rPr lang="en-US" sz="1600" spc="-15" dirty="0" smtClean="0">
                          <a:effectLst/>
                        </a:rPr>
                        <a:t>0.8</a:t>
                      </a:r>
                      <a:endParaRPr lang="en-US" sz="1100" dirty="0">
                        <a:effectLst/>
                        <a:latin typeface="Times New Roman"/>
                        <a:ea typeface="Times New Roman"/>
                      </a:endParaRPr>
                    </a:p>
                  </a:txBody>
                  <a:tcPr marL="76200" marR="7620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0" marR="0">
                        <a:spcBef>
                          <a:spcPts val="450"/>
                        </a:spcBef>
                        <a:spcAft>
                          <a:spcPts val="270"/>
                        </a:spcAft>
                        <a:tabLst>
                          <a:tab pos="523875" algn="ctr"/>
                        </a:tabLst>
                      </a:pPr>
                      <a:r>
                        <a:rPr lang="en-US" sz="1600" spc="-15" dirty="0">
                          <a:effectLst/>
                        </a:rPr>
                        <a:t>	</a:t>
                      </a:r>
                      <a:r>
                        <a:rPr lang="en-US" sz="1600" spc="-15" dirty="0" smtClean="0">
                          <a:effectLst/>
                        </a:rPr>
                        <a:t>0.2</a:t>
                      </a:r>
                      <a:endParaRPr lang="en-US" sz="1100" dirty="0">
                        <a:effectLst/>
                        <a:latin typeface="Times New Roman"/>
                        <a:ea typeface="Times New Roman"/>
                      </a:endParaRPr>
                    </a:p>
                  </a:txBody>
                  <a:tcPr marL="76200" marR="7620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0" marR="0">
                        <a:spcBef>
                          <a:spcPts val="450"/>
                        </a:spcBef>
                        <a:spcAft>
                          <a:spcPts val="270"/>
                        </a:spcAft>
                        <a:tabLst>
                          <a:tab pos="523875" algn="ctr"/>
                        </a:tabLst>
                      </a:pPr>
                      <a:r>
                        <a:rPr lang="en-US" sz="1600" spc="-15" dirty="0">
                          <a:effectLst/>
                        </a:rPr>
                        <a:t>	13.2%</a:t>
                      </a:r>
                      <a:endParaRPr lang="en-US" sz="1100" dirty="0">
                        <a:effectLst/>
                        <a:latin typeface="Times New Roman"/>
                        <a:ea typeface="Times New Roman"/>
                      </a:endParaRPr>
                    </a:p>
                  </a:txBody>
                  <a:tcPr marL="76200" marR="7620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0" marR="0">
                        <a:spcBef>
                          <a:spcPts val="450"/>
                        </a:spcBef>
                        <a:spcAft>
                          <a:spcPts val="270"/>
                        </a:spcAft>
                        <a:tabLst>
                          <a:tab pos="505460" algn="ctr"/>
                        </a:tabLst>
                      </a:pPr>
                      <a:r>
                        <a:rPr lang="en-US" sz="1600" spc="-15" dirty="0">
                          <a:effectLst/>
                        </a:rPr>
                        <a:t>	3.42</a:t>
                      </a:r>
                      <a:endParaRPr lang="en-US" sz="1100" dirty="0">
                        <a:effectLst/>
                        <a:latin typeface="Times New Roman"/>
                        <a:ea typeface="Times New Roman"/>
                      </a:endParaRPr>
                    </a:p>
                  </a:txBody>
                  <a:tcPr marL="76200" marR="7620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r>
              <a:tr h="223802">
                <a:tc>
                  <a:txBody>
                    <a:bodyPr/>
                    <a:lstStyle/>
                    <a:p>
                      <a:pPr marL="0" marR="0">
                        <a:spcBef>
                          <a:spcPts val="450"/>
                        </a:spcBef>
                        <a:spcAft>
                          <a:spcPts val="270"/>
                        </a:spcAft>
                        <a:tabLst>
                          <a:tab pos="535940" algn="ctr"/>
                        </a:tabLst>
                      </a:pPr>
                      <a:r>
                        <a:rPr lang="en-US" sz="1600" spc="-15">
                          <a:effectLst/>
                        </a:rPr>
                        <a:t>	3</a:t>
                      </a:r>
                      <a:endParaRPr lang="en-US" sz="1100">
                        <a:effectLst/>
                        <a:latin typeface="Times New Roman"/>
                        <a:ea typeface="Times New Roman"/>
                      </a:endParaRPr>
                    </a:p>
                  </a:txBody>
                  <a:tcPr marL="76200" marR="7620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0" marR="0">
                        <a:spcBef>
                          <a:spcPts val="450"/>
                        </a:spcBef>
                        <a:spcAft>
                          <a:spcPts val="270"/>
                        </a:spcAft>
                        <a:tabLst>
                          <a:tab pos="523875" algn="ctr"/>
                        </a:tabLst>
                      </a:pPr>
                      <a:r>
                        <a:rPr lang="en-US" sz="1600" spc="-15" dirty="0">
                          <a:effectLst/>
                        </a:rPr>
                        <a:t>	</a:t>
                      </a:r>
                      <a:r>
                        <a:rPr lang="en-US" sz="1600" spc="-15" dirty="0" smtClean="0">
                          <a:effectLst/>
                        </a:rPr>
                        <a:t>0.6</a:t>
                      </a:r>
                      <a:endParaRPr lang="en-US" sz="1100" dirty="0">
                        <a:effectLst/>
                        <a:latin typeface="Times New Roman"/>
                        <a:ea typeface="Times New Roman"/>
                      </a:endParaRPr>
                    </a:p>
                  </a:txBody>
                  <a:tcPr marL="76200" marR="7620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0" marR="0">
                        <a:spcBef>
                          <a:spcPts val="450"/>
                        </a:spcBef>
                        <a:spcAft>
                          <a:spcPts val="270"/>
                        </a:spcAft>
                        <a:tabLst>
                          <a:tab pos="523875" algn="ctr"/>
                        </a:tabLst>
                      </a:pPr>
                      <a:r>
                        <a:rPr lang="en-US" sz="1600" spc="-15" dirty="0">
                          <a:effectLst/>
                        </a:rPr>
                        <a:t>	</a:t>
                      </a:r>
                      <a:r>
                        <a:rPr lang="en-US" sz="1600" spc="-15" dirty="0" smtClean="0">
                          <a:effectLst/>
                        </a:rPr>
                        <a:t>0.4</a:t>
                      </a:r>
                      <a:endParaRPr lang="en-US" sz="1100" dirty="0">
                        <a:effectLst/>
                        <a:latin typeface="Times New Roman"/>
                        <a:ea typeface="Times New Roman"/>
                      </a:endParaRPr>
                    </a:p>
                  </a:txBody>
                  <a:tcPr marL="76200" marR="7620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0" marR="0">
                        <a:spcBef>
                          <a:spcPts val="450"/>
                        </a:spcBef>
                        <a:spcAft>
                          <a:spcPts val="270"/>
                        </a:spcAft>
                        <a:tabLst>
                          <a:tab pos="523875" algn="ctr"/>
                        </a:tabLst>
                      </a:pPr>
                      <a:r>
                        <a:rPr lang="en-US" sz="1600" spc="-15" dirty="0">
                          <a:effectLst/>
                        </a:rPr>
                        <a:t>	14.4%</a:t>
                      </a:r>
                      <a:endParaRPr lang="en-US" sz="1100" dirty="0">
                        <a:effectLst/>
                        <a:latin typeface="Times New Roman"/>
                        <a:ea typeface="Times New Roman"/>
                      </a:endParaRPr>
                    </a:p>
                  </a:txBody>
                  <a:tcPr marL="76200" marR="7620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0" marR="0">
                        <a:spcBef>
                          <a:spcPts val="450"/>
                        </a:spcBef>
                        <a:spcAft>
                          <a:spcPts val="270"/>
                        </a:spcAft>
                        <a:tabLst>
                          <a:tab pos="505460" algn="ctr"/>
                        </a:tabLst>
                      </a:pPr>
                      <a:r>
                        <a:rPr lang="en-US" sz="1600" spc="-15" dirty="0">
                          <a:effectLst/>
                        </a:rPr>
                        <a:t>	3.39</a:t>
                      </a:r>
                      <a:endParaRPr lang="en-US" sz="1100" dirty="0">
                        <a:effectLst/>
                        <a:latin typeface="Times New Roman"/>
                        <a:ea typeface="Times New Roman"/>
                      </a:endParaRPr>
                    </a:p>
                  </a:txBody>
                  <a:tcPr marL="76200" marR="7620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r>
              <a:tr h="223802">
                <a:tc>
                  <a:txBody>
                    <a:bodyPr/>
                    <a:lstStyle/>
                    <a:p>
                      <a:pPr marL="0" marR="0">
                        <a:spcBef>
                          <a:spcPts val="450"/>
                        </a:spcBef>
                        <a:spcAft>
                          <a:spcPts val="270"/>
                        </a:spcAft>
                        <a:tabLst>
                          <a:tab pos="535940" algn="ctr"/>
                        </a:tabLst>
                      </a:pPr>
                      <a:r>
                        <a:rPr lang="en-US" sz="1600" spc="-15" dirty="0">
                          <a:effectLst/>
                        </a:rPr>
                        <a:t>	4</a:t>
                      </a:r>
                      <a:endParaRPr lang="en-US" sz="1100" dirty="0">
                        <a:effectLst/>
                        <a:latin typeface="Times New Roman"/>
                        <a:ea typeface="Times New Roman"/>
                      </a:endParaRPr>
                    </a:p>
                  </a:txBody>
                  <a:tcPr marL="76200" marR="7620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0" marR="0">
                        <a:spcBef>
                          <a:spcPts val="450"/>
                        </a:spcBef>
                        <a:spcAft>
                          <a:spcPts val="270"/>
                        </a:spcAft>
                        <a:tabLst>
                          <a:tab pos="523875" algn="ctr"/>
                        </a:tabLst>
                      </a:pPr>
                      <a:r>
                        <a:rPr lang="en-US" sz="1600" spc="-15" dirty="0">
                          <a:effectLst/>
                        </a:rPr>
                        <a:t>	</a:t>
                      </a:r>
                      <a:r>
                        <a:rPr lang="en-US" sz="1600" spc="-15" dirty="0" smtClean="0">
                          <a:effectLst/>
                        </a:rPr>
                        <a:t>0.4</a:t>
                      </a:r>
                      <a:endParaRPr lang="en-US" sz="1100" dirty="0">
                        <a:effectLst/>
                        <a:latin typeface="Times New Roman"/>
                        <a:ea typeface="Times New Roman"/>
                      </a:endParaRPr>
                    </a:p>
                  </a:txBody>
                  <a:tcPr marL="76200" marR="7620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0" marR="0">
                        <a:spcBef>
                          <a:spcPts val="450"/>
                        </a:spcBef>
                        <a:spcAft>
                          <a:spcPts val="270"/>
                        </a:spcAft>
                        <a:tabLst>
                          <a:tab pos="523875" algn="ctr"/>
                        </a:tabLst>
                      </a:pPr>
                      <a:r>
                        <a:rPr lang="en-US" sz="1600" spc="-15" dirty="0">
                          <a:effectLst/>
                        </a:rPr>
                        <a:t>	</a:t>
                      </a:r>
                      <a:r>
                        <a:rPr lang="en-US" sz="1600" spc="-15" dirty="0" smtClean="0">
                          <a:effectLst/>
                        </a:rPr>
                        <a:t>0.6</a:t>
                      </a:r>
                      <a:endParaRPr lang="en-US" sz="1100" dirty="0">
                        <a:effectLst/>
                        <a:latin typeface="Times New Roman"/>
                        <a:ea typeface="Times New Roman"/>
                      </a:endParaRPr>
                    </a:p>
                  </a:txBody>
                  <a:tcPr marL="76200" marR="7620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0" marR="0">
                        <a:spcBef>
                          <a:spcPts val="450"/>
                        </a:spcBef>
                        <a:spcAft>
                          <a:spcPts val="270"/>
                        </a:spcAft>
                        <a:tabLst>
                          <a:tab pos="523875" algn="ctr"/>
                        </a:tabLst>
                      </a:pPr>
                      <a:r>
                        <a:rPr lang="en-US" sz="1600" spc="-15">
                          <a:effectLst/>
                        </a:rPr>
                        <a:t>	15.6%</a:t>
                      </a:r>
                      <a:endParaRPr lang="en-US" sz="1100">
                        <a:effectLst/>
                        <a:latin typeface="Times New Roman"/>
                        <a:ea typeface="Times New Roman"/>
                      </a:endParaRPr>
                    </a:p>
                  </a:txBody>
                  <a:tcPr marL="76200" marR="7620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0" marR="0">
                        <a:spcBef>
                          <a:spcPts val="450"/>
                        </a:spcBef>
                        <a:spcAft>
                          <a:spcPts val="270"/>
                        </a:spcAft>
                        <a:tabLst>
                          <a:tab pos="505460" algn="ctr"/>
                        </a:tabLst>
                      </a:pPr>
                      <a:r>
                        <a:rPr lang="en-US" sz="1600" spc="-15" dirty="0">
                          <a:effectLst/>
                        </a:rPr>
                        <a:t>	3.93</a:t>
                      </a:r>
                      <a:endParaRPr lang="en-US" sz="1100" dirty="0">
                        <a:effectLst/>
                        <a:latin typeface="Times New Roman"/>
                        <a:ea typeface="Times New Roman"/>
                      </a:endParaRPr>
                    </a:p>
                  </a:txBody>
                  <a:tcPr marL="76200" marR="7620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r>
              <a:tr h="223802">
                <a:tc>
                  <a:txBody>
                    <a:bodyPr/>
                    <a:lstStyle/>
                    <a:p>
                      <a:pPr marL="0" marR="0">
                        <a:spcBef>
                          <a:spcPts val="450"/>
                        </a:spcBef>
                        <a:spcAft>
                          <a:spcPts val="270"/>
                        </a:spcAft>
                        <a:tabLst>
                          <a:tab pos="535940" algn="ctr"/>
                        </a:tabLst>
                      </a:pPr>
                      <a:r>
                        <a:rPr lang="en-US" sz="1600" spc="-15">
                          <a:effectLst/>
                        </a:rPr>
                        <a:t>	5</a:t>
                      </a:r>
                      <a:endParaRPr lang="en-US" sz="1100">
                        <a:effectLst/>
                        <a:latin typeface="Times New Roman"/>
                        <a:ea typeface="Times New Roman"/>
                      </a:endParaRPr>
                    </a:p>
                  </a:txBody>
                  <a:tcPr marL="76200" marR="7620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0" marR="0">
                        <a:spcBef>
                          <a:spcPts val="450"/>
                        </a:spcBef>
                        <a:spcAft>
                          <a:spcPts val="270"/>
                        </a:spcAft>
                        <a:tabLst>
                          <a:tab pos="523875" algn="ctr"/>
                        </a:tabLst>
                      </a:pPr>
                      <a:r>
                        <a:rPr lang="en-US" sz="1600" spc="-15" dirty="0">
                          <a:effectLst/>
                        </a:rPr>
                        <a:t>	</a:t>
                      </a:r>
                      <a:r>
                        <a:rPr lang="en-US" sz="1600" spc="-15" dirty="0" smtClean="0">
                          <a:effectLst/>
                        </a:rPr>
                        <a:t>0.2</a:t>
                      </a:r>
                      <a:endParaRPr lang="en-US" sz="1100" dirty="0">
                        <a:effectLst/>
                        <a:latin typeface="Times New Roman"/>
                        <a:ea typeface="Times New Roman"/>
                      </a:endParaRPr>
                    </a:p>
                  </a:txBody>
                  <a:tcPr marL="76200" marR="7620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0" marR="0">
                        <a:spcBef>
                          <a:spcPts val="450"/>
                        </a:spcBef>
                        <a:spcAft>
                          <a:spcPts val="270"/>
                        </a:spcAft>
                        <a:tabLst>
                          <a:tab pos="523875" algn="ctr"/>
                        </a:tabLst>
                      </a:pPr>
                      <a:r>
                        <a:rPr lang="en-US" sz="1600" spc="-15" dirty="0">
                          <a:effectLst/>
                        </a:rPr>
                        <a:t>	</a:t>
                      </a:r>
                      <a:r>
                        <a:rPr lang="en-US" sz="1600" spc="-15" dirty="0" smtClean="0">
                          <a:effectLst/>
                        </a:rPr>
                        <a:t>0.8</a:t>
                      </a:r>
                      <a:endParaRPr lang="en-US" sz="1100" dirty="0">
                        <a:effectLst/>
                        <a:latin typeface="Times New Roman"/>
                        <a:ea typeface="Times New Roman"/>
                      </a:endParaRPr>
                    </a:p>
                  </a:txBody>
                  <a:tcPr marL="76200" marR="7620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0" marR="0">
                        <a:spcBef>
                          <a:spcPts val="450"/>
                        </a:spcBef>
                        <a:spcAft>
                          <a:spcPts val="270"/>
                        </a:spcAft>
                        <a:tabLst>
                          <a:tab pos="523875" algn="ctr"/>
                        </a:tabLst>
                      </a:pPr>
                      <a:r>
                        <a:rPr lang="en-US" sz="1600" spc="-15">
                          <a:effectLst/>
                        </a:rPr>
                        <a:t>	16.8%</a:t>
                      </a:r>
                      <a:endParaRPr lang="en-US" sz="1100">
                        <a:effectLst/>
                        <a:latin typeface="Times New Roman"/>
                        <a:ea typeface="Times New Roman"/>
                      </a:endParaRPr>
                    </a:p>
                  </a:txBody>
                  <a:tcPr marL="76200" marR="7620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0" marR="0">
                        <a:spcBef>
                          <a:spcPts val="450"/>
                        </a:spcBef>
                        <a:spcAft>
                          <a:spcPts val="270"/>
                        </a:spcAft>
                        <a:tabLst>
                          <a:tab pos="505460" algn="ctr"/>
                        </a:tabLst>
                      </a:pPr>
                      <a:r>
                        <a:rPr lang="en-US" sz="1600" spc="-15" dirty="0">
                          <a:effectLst/>
                        </a:rPr>
                        <a:t>	4.68</a:t>
                      </a:r>
                      <a:endParaRPr lang="en-US" sz="1100" dirty="0">
                        <a:effectLst/>
                        <a:latin typeface="Times New Roman"/>
                        <a:ea typeface="Times New Roman"/>
                      </a:endParaRPr>
                    </a:p>
                  </a:txBody>
                  <a:tcPr marL="76200" marR="7620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r>
              <a:tr h="409784">
                <a:tc>
                  <a:txBody>
                    <a:bodyPr/>
                    <a:lstStyle/>
                    <a:p>
                      <a:pPr marL="0" marR="0">
                        <a:spcBef>
                          <a:spcPts val="450"/>
                        </a:spcBef>
                        <a:spcAft>
                          <a:spcPts val="270"/>
                        </a:spcAft>
                        <a:tabLst>
                          <a:tab pos="535940" algn="ctr"/>
                        </a:tabLst>
                      </a:pPr>
                      <a:r>
                        <a:rPr lang="en-US" sz="1600" spc="-15" dirty="0">
                          <a:effectLst/>
                        </a:rPr>
                        <a:t>	6</a:t>
                      </a:r>
                      <a:endParaRPr lang="en-US" sz="1100" dirty="0">
                        <a:effectLst/>
                        <a:latin typeface="Times New Roman"/>
                        <a:ea typeface="Times New Roman"/>
                      </a:endParaRPr>
                    </a:p>
                  </a:txBody>
                  <a:tcPr marL="76200" marR="7620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spcBef>
                          <a:spcPts val="450"/>
                        </a:spcBef>
                        <a:spcAft>
                          <a:spcPts val="270"/>
                        </a:spcAft>
                        <a:tabLst>
                          <a:tab pos="523875" algn="ctr"/>
                        </a:tabLst>
                      </a:pPr>
                      <a:r>
                        <a:rPr lang="en-US" sz="1600" spc="-15" dirty="0">
                          <a:effectLst/>
                        </a:rPr>
                        <a:t>	0</a:t>
                      </a:r>
                      <a:endParaRPr lang="en-US" sz="1100" dirty="0">
                        <a:effectLst/>
                        <a:latin typeface="Times New Roman"/>
                        <a:ea typeface="Times New Roman"/>
                      </a:endParaRPr>
                    </a:p>
                  </a:txBody>
                  <a:tcPr marL="76200" marR="7620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spcBef>
                          <a:spcPts val="450"/>
                        </a:spcBef>
                        <a:spcAft>
                          <a:spcPts val="270"/>
                        </a:spcAft>
                        <a:tabLst>
                          <a:tab pos="523875" algn="ctr"/>
                        </a:tabLst>
                      </a:pPr>
                      <a:r>
                        <a:rPr lang="en-US" sz="1600" spc="-15" dirty="0">
                          <a:effectLst/>
                        </a:rPr>
                        <a:t>	1</a:t>
                      </a:r>
                      <a:endParaRPr lang="en-US" sz="1100" dirty="0">
                        <a:effectLst/>
                        <a:latin typeface="Times New Roman"/>
                        <a:ea typeface="Times New Roman"/>
                      </a:endParaRPr>
                    </a:p>
                  </a:txBody>
                  <a:tcPr marL="76200" marR="7620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spcBef>
                          <a:spcPts val="450"/>
                        </a:spcBef>
                        <a:spcAft>
                          <a:spcPts val="270"/>
                        </a:spcAft>
                        <a:tabLst>
                          <a:tab pos="523875" algn="ctr"/>
                        </a:tabLst>
                      </a:pPr>
                      <a:r>
                        <a:rPr lang="en-US" sz="1600" spc="-15" dirty="0">
                          <a:effectLst/>
                        </a:rPr>
                        <a:t>	E(R</a:t>
                      </a:r>
                      <a:r>
                        <a:rPr lang="en-US" sz="1600" spc="-15" baseline="-25000" dirty="0">
                          <a:effectLst/>
                        </a:rPr>
                        <a:t>B</a:t>
                      </a:r>
                      <a:r>
                        <a:rPr lang="en-US" sz="1600" spc="-15" dirty="0">
                          <a:effectLst/>
                        </a:rPr>
                        <a:t>) = 18%</a:t>
                      </a:r>
                      <a:endParaRPr lang="en-US" sz="1100" dirty="0">
                        <a:effectLst/>
                        <a:latin typeface="Times New Roman"/>
                        <a:ea typeface="Times New Roman"/>
                      </a:endParaRPr>
                    </a:p>
                  </a:txBody>
                  <a:tcPr marL="76200" marR="7620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spcBef>
                          <a:spcPts val="450"/>
                        </a:spcBef>
                        <a:spcAft>
                          <a:spcPts val="270"/>
                        </a:spcAft>
                        <a:tabLst>
                          <a:tab pos="505460" algn="ctr"/>
                        </a:tabLst>
                      </a:pPr>
                      <a:r>
                        <a:rPr lang="en-US" sz="1600" spc="-15" dirty="0">
                          <a:effectLst/>
                        </a:rPr>
                        <a:t>	</a:t>
                      </a:r>
                      <a:r>
                        <a:rPr lang="en-US" sz="1600" spc="-15" dirty="0">
                          <a:effectLst/>
                          <a:sym typeface="Symbol"/>
                        </a:rPr>
                        <a:t></a:t>
                      </a:r>
                      <a:r>
                        <a:rPr lang="en-US" sz="1600" spc="-15" dirty="0">
                          <a:effectLst/>
                        </a:rPr>
                        <a:t> (R</a:t>
                      </a:r>
                      <a:r>
                        <a:rPr lang="en-US" sz="1600" spc="-15" baseline="-25000" dirty="0">
                          <a:effectLst/>
                        </a:rPr>
                        <a:t>B</a:t>
                      </a:r>
                      <a:r>
                        <a:rPr lang="en-US" sz="1600" spc="-15" dirty="0">
                          <a:effectLst/>
                        </a:rPr>
                        <a:t>) = 6</a:t>
                      </a:r>
                      <a:endParaRPr lang="en-US" sz="1100" dirty="0">
                        <a:effectLst/>
                        <a:latin typeface="Times New Roman"/>
                        <a:ea typeface="Times New Roman"/>
                      </a:endParaRPr>
                    </a:p>
                  </a:txBody>
                  <a:tcPr marL="76200" marR="7620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bl>
          </a:graphicData>
        </a:graphic>
      </p:graphicFrame>
      <p:pic>
        <p:nvPicPr>
          <p:cNvPr id="92161" name="Picture 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819400" y="2971800"/>
            <a:ext cx="5257800" cy="350857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717376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752600" y="152400"/>
            <a:ext cx="6096000" cy="914400"/>
          </a:xfrm>
        </p:spPr>
        <p:txBody>
          <a:bodyPr/>
          <a:lstStyle/>
          <a:p>
            <a:r>
              <a:rPr lang="en-US" sz="2800" b="1" dirty="0" smtClean="0"/>
              <a:t>Convexity</a:t>
            </a:r>
          </a:p>
        </p:txBody>
      </p:sp>
      <p:sp>
        <p:nvSpPr>
          <p:cNvPr id="43011" name="Rectangle 3"/>
          <p:cNvSpPr>
            <a:spLocks noGrp="1" noChangeArrowheads="1"/>
          </p:cNvSpPr>
          <p:nvPr>
            <p:ph idx="1"/>
          </p:nvPr>
        </p:nvSpPr>
        <p:spPr>
          <a:xfrm>
            <a:off x="533400" y="1219200"/>
            <a:ext cx="8305800" cy="5029200"/>
          </a:xfrm>
        </p:spPr>
        <p:txBody>
          <a:bodyPr/>
          <a:lstStyle/>
          <a:p>
            <a:pPr marL="0" indent="0">
              <a:buNone/>
            </a:pPr>
            <a:r>
              <a:rPr lang="en-US" sz="2000" b="1" dirty="0" smtClean="0"/>
              <a:t>Convexity</a:t>
            </a:r>
          </a:p>
          <a:p>
            <a:r>
              <a:rPr lang="en-US" sz="1800" dirty="0"/>
              <a:t>T</a:t>
            </a:r>
            <a:r>
              <a:rPr lang="en-US" sz="1800" dirty="0" smtClean="0"/>
              <a:t>he </a:t>
            </a:r>
            <a:r>
              <a:rPr lang="en-US" sz="1800" dirty="0"/>
              <a:t>convex return-risk relation implies that as you move up from the middle of the return-risk graph, you become more specialized in the high return-risk stock. </a:t>
            </a:r>
            <a:endParaRPr lang="en-US" sz="1800" dirty="0" smtClean="0"/>
          </a:p>
          <a:p>
            <a:endParaRPr lang="en-US" sz="1800" dirty="0"/>
          </a:p>
          <a:p>
            <a:r>
              <a:rPr lang="en-US" sz="1800" dirty="0" smtClean="0"/>
              <a:t>As </a:t>
            </a:r>
            <a:r>
              <a:rPr lang="en-US" sz="1800" dirty="0"/>
              <a:t>a result, the portfolio risk takes on progressively more and more of the risk of the high-risk security</a:t>
            </a:r>
            <a:r>
              <a:rPr lang="en-US" sz="1800" dirty="0" smtClean="0"/>
              <a:t>.</a:t>
            </a:r>
          </a:p>
          <a:p>
            <a:endParaRPr lang="en-US" sz="1800" dirty="0"/>
          </a:p>
          <a:p>
            <a:r>
              <a:rPr lang="en-US" sz="1800" dirty="0" smtClean="0"/>
              <a:t> </a:t>
            </a:r>
            <a:r>
              <a:rPr lang="en-US" sz="1800" dirty="0"/>
              <a:t>In addition, as the portfolio becomes more specialized (and therefore less diversified) it loses the covariance effect. </a:t>
            </a:r>
            <a:endParaRPr lang="en-US" sz="1800" dirty="0" smtClean="0"/>
          </a:p>
          <a:p>
            <a:endParaRPr lang="en-US" sz="1800" dirty="0"/>
          </a:p>
          <a:p>
            <a:r>
              <a:rPr lang="en-US" sz="1800" b="1" i="1" dirty="0" smtClean="0"/>
              <a:t>Combined</a:t>
            </a:r>
            <a:r>
              <a:rPr lang="en-US" sz="1800" b="1" i="1" dirty="0"/>
              <a:t>, the increasing proportion allocated to the risky security and the loss of the covariance effect due to specialization causes the portfolio risk to </a:t>
            </a:r>
            <a:r>
              <a:rPr lang="en-US" sz="1800" b="1" i="1" dirty="0" smtClean="0"/>
              <a:t>increase at </a:t>
            </a:r>
            <a:r>
              <a:rPr lang="en-US" sz="1800" b="1" i="1" dirty="0"/>
              <a:t>an increasing </a:t>
            </a:r>
            <a:r>
              <a:rPr lang="en-US" sz="1800" b="1" i="1" dirty="0" smtClean="0"/>
              <a:t>rate</a:t>
            </a:r>
            <a:r>
              <a:rPr lang="en-US" sz="1800" b="1" i="1" dirty="0"/>
              <a:t> </a:t>
            </a:r>
            <a:r>
              <a:rPr lang="en-US" sz="1800" b="1" i="1" dirty="0" smtClean="0"/>
              <a:t>as you move up the efficiency frontier.</a:t>
            </a:r>
          </a:p>
          <a:p>
            <a:endParaRPr lang="en-US" sz="1800" dirty="0" smtClean="0"/>
          </a:p>
          <a:p>
            <a:r>
              <a:rPr lang="en-US" sz="1800" dirty="0" smtClean="0"/>
              <a:t>Since </a:t>
            </a:r>
            <a:r>
              <a:rPr lang="en-US" sz="1800" dirty="0"/>
              <a:t>the correlations among many securities are less than one, many portfolio return-risk relations are characterized by this convex relation. </a:t>
            </a:r>
          </a:p>
          <a:p>
            <a:endParaRPr lang="en-US" sz="1600" dirty="0" smtClean="0"/>
          </a:p>
        </p:txBody>
      </p:sp>
      <p:sp>
        <p:nvSpPr>
          <p:cNvPr id="43012"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2151B50-BA7B-46BF-8190-ECAC4FBC10C9}" type="slidenum">
              <a:rPr lang="en-US" sz="1400" smtClean="0">
                <a:solidFill>
                  <a:srgbClr val="800000"/>
                </a:solidFill>
              </a:rPr>
              <a:pPr/>
              <a:t>15</a:t>
            </a:fld>
            <a:endParaRPr lang="en-US" sz="1400" dirty="0" smtClean="0">
              <a:solidFill>
                <a:srgbClr val="800000"/>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xmlns="" val="15970618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752600" y="152400"/>
            <a:ext cx="6629400" cy="914400"/>
          </a:xfrm>
        </p:spPr>
        <p:txBody>
          <a:bodyPr/>
          <a:lstStyle/>
          <a:p>
            <a:r>
              <a:rPr lang="en-US" sz="2800" b="1" dirty="0" smtClean="0"/>
              <a:t>Correlation and Return-Risk Relation</a:t>
            </a:r>
          </a:p>
        </p:txBody>
      </p:sp>
      <p:sp>
        <p:nvSpPr>
          <p:cNvPr id="43011" name="Rectangle 3"/>
          <p:cNvSpPr>
            <a:spLocks noGrp="1" noChangeArrowheads="1"/>
          </p:cNvSpPr>
          <p:nvPr>
            <p:ph idx="1"/>
          </p:nvPr>
        </p:nvSpPr>
        <p:spPr>
          <a:xfrm>
            <a:off x="228600" y="1219200"/>
            <a:ext cx="3124200" cy="4419600"/>
          </a:xfrm>
        </p:spPr>
        <p:txBody>
          <a:bodyPr/>
          <a:lstStyle/>
          <a:p>
            <a:r>
              <a:rPr lang="en-US" sz="2000" dirty="0" smtClean="0"/>
              <a:t>Note: The </a:t>
            </a:r>
            <a:r>
              <a:rPr lang="en-US" sz="2000" dirty="0"/>
              <a:t>further from +1 the correlation coefficient is, the more dominant the portfolio’s return-risk combinations. </a:t>
            </a:r>
            <a:endParaRPr lang="en-US" sz="2000" dirty="0" smtClean="0"/>
          </a:p>
          <a:p>
            <a:endParaRPr lang="en-US" sz="2000" dirty="0"/>
          </a:p>
          <a:p>
            <a:r>
              <a:rPr lang="en-US" sz="2000" dirty="0" smtClean="0"/>
              <a:t>Thus</a:t>
            </a:r>
            <a:r>
              <a:rPr lang="en-US" sz="2000" dirty="0"/>
              <a:t>, for </a:t>
            </a:r>
            <a:r>
              <a:rPr lang="en-US" sz="2000" dirty="0" smtClean="0"/>
              <a:t>a given risk </a:t>
            </a:r>
            <a:r>
              <a:rPr lang="en-US" sz="2000" dirty="0"/>
              <a:t>over the positively sloped portion of the curves </a:t>
            </a:r>
            <a:r>
              <a:rPr lang="en-US" sz="2000" dirty="0" smtClean="0"/>
              <a:t>portfolio, the returns </a:t>
            </a:r>
            <a:r>
              <a:rPr lang="en-US" sz="2000" dirty="0"/>
              <a:t>are greater for correlation coefficients farther from +1. </a:t>
            </a:r>
            <a:endParaRPr lang="en-US" sz="2000" dirty="0" smtClean="0"/>
          </a:p>
        </p:txBody>
      </p:sp>
      <p:sp>
        <p:nvSpPr>
          <p:cNvPr id="43012" name="Slide Number Placeholder 5"/>
          <p:cNvSpPr>
            <a:spLocks noGrp="1"/>
          </p:cNvSpPr>
          <p:nvPr>
            <p:ph type="sldNum" sz="quarter" idx="12"/>
          </p:nvPr>
        </p:nvSpPr>
        <p:spPr>
          <a:xfrm>
            <a:off x="7217229" y="6365966"/>
            <a:ext cx="19050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2151B50-BA7B-46BF-8190-ECAC4FBC10C9}" type="slidenum">
              <a:rPr lang="en-US" sz="1400" smtClean="0">
                <a:solidFill>
                  <a:srgbClr val="800000"/>
                </a:solidFill>
              </a:rPr>
              <a:pPr/>
              <a:t>16</a:t>
            </a:fld>
            <a:endParaRPr lang="en-US" sz="1400" smtClean="0">
              <a:solidFill>
                <a:srgbClr val="800000"/>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xmlns="" val="1230471452"/>
              </p:ext>
            </p:extLst>
          </p:nvPr>
        </p:nvGraphicFramePr>
        <p:xfrm>
          <a:off x="3581400" y="1371600"/>
          <a:ext cx="5172996" cy="3733800"/>
        </p:xfrm>
        <a:graphic>
          <a:graphicData uri="http://schemas.openxmlformats.org/presentationml/2006/ole">
            <p:oleObj spid="_x0000_s96286" name="Slide" r:id="rId3" imgW="2151865" imgH="1612403" progId="PowerPoint.Slide.12">
              <p:embed/>
            </p:oleObj>
          </a:graphicData>
        </a:graphic>
      </p:graphicFrame>
    </p:spTree>
    <p:extLst>
      <p:ext uri="{BB962C8B-B14F-4D97-AF65-F5344CB8AC3E}">
        <p14:creationId xmlns:p14="http://schemas.microsoft.com/office/powerpoint/2010/main" xmlns="" val="33418556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752600" y="152400"/>
            <a:ext cx="6629400" cy="914400"/>
          </a:xfrm>
        </p:spPr>
        <p:txBody>
          <a:bodyPr/>
          <a:lstStyle/>
          <a:p>
            <a:r>
              <a:rPr lang="en-US" sz="2800" b="1" dirty="0" smtClean="0"/>
              <a:t>Correlation and Return-Risk Relation</a:t>
            </a:r>
          </a:p>
        </p:txBody>
      </p:sp>
      <p:sp>
        <p:nvSpPr>
          <p:cNvPr id="43011" name="Rectangle 3"/>
          <p:cNvSpPr>
            <a:spLocks noGrp="1" noChangeArrowheads="1"/>
          </p:cNvSpPr>
          <p:nvPr>
            <p:ph idx="1"/>
          </p:nvPr>
        </p:nvSpPr>
        <p:spPr>
          <a:xfrm>
            <a:off x="304800" y="1371600"/>
            <a:ext cx="2971800" cy="2895600"/>
          </a:xfrm>
        </p:spPr>
        <p:txBody>
          <a:bodyPr/>
          <a:lstStyle/>
          <a:p>
            <a:r>
              <a:rPr lang="en-US" sz="1800" dirty="0" smtClean="0"/>
              <a:t>Note: The </a:t>
            </a:r>
            <a:r>
              <a:rPr lang="en-US" sz="1800" dirty="0"/>
              <a:t>return-risk curves with intermediate correlations has a vertical point (inflection point) where the slope of the curve is zero</a:t>
            </a:r>
            <a:r>
              <a:rPr lang="en-US" sz="1800" dirty="0" smtClean="0"/>
              <a:t>.</a:t>
            </a:r>
          </a:p>
          <a:p>
            <a:endParaRPr lang="en-US" sz="1800" dirty="0" smtClean="0"/>
          </a:p>
          <a:p>
            <a:r>
              <a:rPr lang="en-US" sz="1800" dirty="0" smtClean="0"/>
              <a:t>This </a:t>
            </a:r>
            <a:r>
              <a:rPr lang="en-US" sz="1800" dirty="0"/>
              <a:t>point represents </a:t>
            </a:r>
            <a:r>
              <a:rPr lang="en-US" sz="1800" dirty="0" smtClean="0"/>
              <a:t>the </a:t>
            </a:r>
            <a:r>
              <a:rPr lang="en-US" sz="1800" b="1" i="1" dirty="0" smtClean="0"/>
              <a:t>minimum variance portfolio</a:t>
            </a:r>
            <a:r>
              <a:rPr lang="en-US" sz="1800" dirty="0"/>
              <a:t> </a:t>
            </a:r>
            <a:r>
              <a:rPr lang="en-US" sz="1800" dirty="0" smtClean="0"/>
              <a:t>(MVP). </a:t>
            </a:r>
          </a:p>
          <a:p>
            <a:pPr marL="0" indent="0">
              <a:buNone/>
            </a:pPr>
            <a:r>
              <a:rPr lang="en-US" sz="1800" dirty="0" smtClean="0"/>
              <a:t> </a:t>
            </a:r>
          </a:p>
        </p:txBody>
      </p:sp>
      <p:sp>
        <p:nvSpPr>
          <p:cNvPr id="43012" name="Slide Number Placeholder 5"/>
          <p:cNvSpPr>
            <a:spLocks noGrp="1"/>
          </p:cNvSpPr>
          <p:nvPr>
            <p:ph type="sldNum" sz="quarter" idx="12"/>
          </p:nvPr>
        </p:nvSpPr>
        <p:spPr>
          <a:xfrm>
            <a:off x="7217229" y="6365966"/>
            <a:ext cx="19050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2151B50-BA7B-46BF-8190-ECAC4FBC10C9}" type="slidenum">
              <a:rPr lang="en-US" sz="1400" smtClean="0">
                <a:solidFill>
                  <a:srgbClr val="800000"/>
                </a:solidFill>
              </a:rPr>
              <a:pPr/>
              <a:t>17</a:t>
            </a:fld>
            <a:endParaRPr lang="en-US" sz="1400" smtClean="0">
              <a:solidFill>
                <a:srgbClr val="800000"/>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xmlns="" val="2635715447"/>
              </p:ext>
            </p:extLst>
          </p:nvPr>
        </p:nvGraphicFramePr>
        <p:xfrm>
          <a:off x="3886200" y="1066800"/>
          <a:ext cx="4774538" cy="3446199"/>
        </p:xfrm>
        <a:graphic>
          <a:graphicData uri="http://schemas.openxmlformats.org/presentationml/2006/ole">
            <p:oleObj spid="_x0000_s97335" name="Slide" r:id="rId3" imgW="1222185" imgH="915975" progId="PowerPoint.Slide.12">
              <p:embed/>
            </p:oleObj>
          </a:graphicData>
        </a:graphic>
      </p:graphicFrame>
      <p:sp>
        <p:nvSpPr>
          <p:cNvPr id="8" name="Rectangle 3"/>
          <p:cNvSpPr txBox="1">
            <a:spLocks noChangeArrowheads="1"/>
          </p:cNvSpPr>
          <p:nvPr/>
        </p:nvSpPr>
        <p:spPr bwMode="auto">
          <a:xfrm>
            <a:off x="304800" y="4648200"/>
            <a:ext cx="4495800" cy="18571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rgbClr val="800000"/>
              </a:buClr>
              <a:buFont typeface="Wingdings" pitchFamily="2" charset="2"/>
              <a:buChar char="Ø"/>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800000"/>
              </a:buClr>
              <a:buFont typeface="Wingdings" pitchFamily="2" charset="2"/>
              <a:buChar char="Ø"/>
              <a:defRPr sz="2800">
                <a:solidFill>
                  <a:schemeClr val="tx1"/>
                </a:solidFill>
                <a:latin typeface="+mn-lt"/>
              </a:defRPr>
            </a:lvl2pPr>
            <a:lvl3pPr marL="1143000" indent="-228600" algn="l" rtl="0" eaLnBrk="0" fontAlgn="base" hangingPunct="0">
              <a:spcBef>
                <a:spcPct val="20000"/>
              </a:spcBef>
              <a:spcAft>
                <a:spcPct val="0"/>
              </a:spcAft>
              <a:buClr>
                <a:srgbClr val="800000"/>
              </a:buClr>
              <a:buFont typeface="Wingdings" pitchFamily="2" charset="2"/>
              <a:buChar char="Ø"/>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sz="1800" kern="0" dirty="0" smtClean="0"/>
              <a:t> For a two-security portfolio, this portfolio can be found with calculus by taking the derivative of the portfolio variance equation with respect to one of the weights, setting the derivative equal to zero, and solving the resulting equation for the weight.  Doing this, one obtains:</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xmlns="" val="817996000"/>
              </p:ext>
            </p:extLst>
          </p:nvPr>
        </p:nvGraphicFramePr>
        <p:xfrm>
          <a:off x="4833257" y="5334000"/>
          <a:ext cx="4031718" cy="699951"/>
        </p:xfrm>
        <a:graphic>
          <a:graphicData uri="http://schemas.openxmlformats.org/presentationml/2006/ole">
            <p:oleObj spid="_x0000_s97336" name="Equation" r:id="rId4" imgW="2743200" imgH="482600" progId="Equation.3">
              <p:embed/>
            </p:oleObj>
          </a:graphicData>
        </a:graphic>
      </p:graphicFrame>
    </p:spTree>
    <p:extLst>
      <p:ext uri="{BB962C8B-B14F-4D97-AF65-F5344CB8AC3E}">
        <p14:creationId xmlns:p14="http://schemas.microsoft.com/office/powerpoint/2010/main" xmlns="" val="1657468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752600" y="152400"/>
            <a:ext cx="6096000" cy="914400"/>
          </a:xfrm>
        </p:spPr>
        <p:txBody>
          <a:bodyPr/>
          <a:lstStyle/>
          <a:p>
            <a:r>
              <a:rPr lang="en-US" sz="2800" b="1" dirty="0" smtClean="0"/>
              <a:t>Unique Return-Risk Combinations for Two-Security Portfolios</a:t>
            </a:r>
          </a:p>
        </p:txBody>
      </p:sp>
      <p:sp>
        <p:nvSpPr>
          <p:cNvPr id="43011" name="Rectangle 3"/>
          <p:cNvSpPr>
            <a:spLocks noGrp="1" noChangeArrowheads="1"/>
          </p:cNvSpPr>
          <p:nvPr>
            <p:ph idx="1"/>
          </p:nvPr>
        </p:nvSpPr>
        <p:spPr>
          <a:xfrm>
            <a:off x="533400" y="1219200"/>
            <a:ext cx="8305800" cy="5029200"/>
          </a:xfrm>
        </p:spPr>
        <p:txBody>
          <a:bodyPr/>
          <a:lstStyle/>
          <a:p>
            <a:r>
              <a:rPr lang="en-US" sz="2400" dirty="0" smtClean="0"/>
              <a:t>For a two-security portfolio  </a:t>
            </a:r>
            <a:r>
              <a:rPr lang="en-US" sz="2400" dirty="0"/>
              <a:t>each </a:t>
            </a:r>
            <a:r>
              <a:rPr lang="en-US" sz="2400" dirty="0" smtClean="0"/>
              <a:t>return-risk combination </a:t>
            </a:r>
            <a:r>
              <a:rPr lang="en-US" sz="2400" dirty="0"/>
              <a:t>is unique; that is, each return-risk combination is associated with one allocation. </a:t>
            </a:r>
            <a:endParaRPr lang="en-US" sz="2400" dirty="0" smtClean="0"/>
          </a:p>
          <a:p>
            <a:endParaRPr lang="en-US" sz="2400" dirty="0"/>
          </a:p>
          <a:p>
            <a:r>
              <a:rPr lang="en-US" sz="2400" dirty="0" smtClean="0"/>
              <a:t>For portfolios with more </a:t>
            </a:r>
            <a:r>
              <a:rPr lang="en-US" sz="2400" dirty="0"/>
              <a:t>than two securities, </a:t>
            </a:r>
            <a:r>
              <a:rPr lang="en-US" sz="2400" dirty="0" smtClean="0"/>
              <a:t>there </a:t>
            </a:r>
            <a:r>
              <a:rPr lang="en-US" sz="2400" dirty="0"/>
              <a:t>are a number of allocations that can yield the same portfolio return and a number of allocations that can yield the same portfolio </a:t>
            </a:r>
            <a:r>
              <a:rPr lang="en-US" sz="2400" dirty="0" smtClean="0"/>
              <a:t>risk.</a:t>
            </a:r>
          </a:p>
          <a:p>
            <a:endParaRPr lang="en-US" sz="2400" dirty="0" smtClean="0"/>
          </a:p>
          <a:p>
            <a:r>
              <a:rPr lang="en-US" sz="2400" dirty="0" smtClean="0"/>
              <a:t>When </a:t>
            </a:r>
            <a:r>
              <a:rPr lang="en-US" sz="2400" dirty="0"/>
              <a:t>the number of securities in a portfolio exceeds two, then the portfolio selection problem is one of determining the allocation that will yield an efficient </a:t>
            </a:r>
            <a:r>
              <a:rPr lang="en-US" sz="2400" dirty="0" smtClean="0"/>
              <a:t>portfolio—</a:t>
            </a:r>
            <a:r>
              <a:rPr lang="en-US" sz="2400" b="1" i="1" dirty="0" smtClean="0"/>
              <a:t>Markowitz </a:t>
            </a:r>
            <a:r>
              <a:rPr lang="en-US" sz="2400" b="1" i="1" dirty="0"/>
              <a:t>portfolio selection</a:t>
            </a:r>
            <a:r>
              <a:rPr lang="en-US" sz="2400" dirty="0"/>
              <a:t>.</a:t>
            </a:r>
          </a:p>
          <a:p>
            <a:endParaRPr lang="en-US" sz="1600" dirty="0" smtClean="0"/>
          </a:p>
        </p:txBody>
      </p:sp>
      <p:sp>
        <p:nvSpPr>
          <p:cNvPr id="43012"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2151B50-BA7B-46BF-8190-ECAC4FBC10C9}" type="slidenum">
              <a:rPr lang="en-US" sz="1400" smtClean="0">
                <a:solidFill>
                  <a:srgbClr val="800000"/>
                </a:solidFill>
              </a:rPr>
              <a:pPr/>
              <a:t>18</a:t>
            </a:fld>
            <a:endParaRPr lang="en-US" sz="1400" dirty="0" smtClean="0">
              <a:solidFill>
                <a:srgbClr val="800000"/>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xmlns="" val="17247380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981200"/>
            <a:ext cx="7721600" cy="1930400"/>
          </a:xfrm>
        </p:spPr>
        <p:txBody>
          <a:bodyPr/>
          <a:lstStyle/>
          <a:p>
            <a:r>
              <a:rPr lang="en-US" sz="4000" b="1" dirty="0" smtClean="0"/>
              <a:t/>
            </a:r>
            <a:br>
              <a:rPr lang="en-US" sz="4000" b="1" dirty="0" smtClean="0"/>
            </a:br>
            <a:r>
              <a:rPr lang="en-US" sz="4000" b="1" dirty="0" smtClean="0"/>
              <a:t/>
            </a:r>
            <a:br>
              <a:rPr lang="en-US" sz="4000" b="1" dirty="0" smtClean="0"/>
            </a:br>
            <a:r>
              <a:rPr lang="en-US" sz="4000" b="1" dirty="0"/>
              <a:t>Markowitz Portfolio </a:t>
            </a:r>
            <a:r>
              <a:rPr lang="en-US" sz="4000" b="1" dirty="0" smtClean="0"/>
              <a:t>Selection</a:t>
            </a:r>
            <a:br>
              <a:rPr lang="en-US" sz="4000" b="1" dirty="0" smtClean="0"/>
            </a:br>
            <a:r>
              <a:rPr lang="en-US" sz="4000" b="1" dirty="0" smtClean="0"/>
              <a:t>Math Approach</a:t>
            </a:r>
            <a:r>
              <a:rPr lang="en-US" sz="4000" dirty="0"/>
              <a:t/>
            </a:r>
            <a:br>
              <a:rPr lang="en-US" sz="4000" dirty="0"/>
            </a:br>
            <a:r>
              <a:rPr lang="en-US" sz="4000" dirty="0"/>
              <a:t/>
            </a:r>
            <a:br>
              <a:rPr lang="en-US" sz="4000" dirty="0"/>
            </a:br>
            <a:r>
              <a:rPr lang="en-US" sz="4000" b="1" dirty="0"/>
              <a:t/>
            </a:r>
            <a:br>
              <a:rPr lang="en-US" sz="4000" b="1" dirty="0"/>
            </a:br>
            <a:endParaRPr lang="en-US" sz="4000" b="1" dirty="0" smtClean="0">
              <a:solidFill>
                <a:schemeClr val="tx2"/>
              </a:solidFill>
            </a:endParaRPr>
          </a:p>
        </p:txBody>
      </p:sp>
      <p:sp>
        <p:nvSpPr>
          <p:cNvPr id="2052"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7075864-6E81-44BE-A16E-1ADBA64E1AE8}" type="slidenum">
              <a:rPr lang="en-US" sz="1400" smtClean="0">
                <a:solidFill>
                  <a:srgbClr val="800000"/>
                </a:solidFill>
              </a:rPr>
              <a:pPr/>
              <a:t>19</a:t>
            </a:fld>
            <a:endParaRPr lang="en-US" sz="1400" smtClean="0">
              <a:solidFill>
                <a:srgbClr val="800000"/>
              </a:solidFill>
            </a:endParaRPr>
          </a:p>
        </p:txBody>
      </p:sp>
    </p:spTree>
    <p:extLst>
      <p:ext uri="{BB962C8B-B14F-4D97-AF65-F5344CB8AC3E}">
        <p14:creationId xmlns:p14="http://schemas.microsoft.com/office/powerpoint/2010/main" xmlns="" val="32408990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752600" y="152400"/>
            <a:ext cx="5867400" cy="914400"/>
          </a:xfrm>
        </p:spPr>
        <p:txBody>
          <a:bodyPr/>
          <a:lstStyle/>
          <a:p>
            <a:r>
              <a:rPr lang="en-US" b="1" dirty="0" smtClean="0"/>
              <a:t>Markowitz Portfolio Selection</a:t>
            </a:r>
          </a:p>
        </p:txBody>
      </p:sp>
      <p:sp>
        <p:nvSpPr>
          <p:cNvPr id="43011" name="Rectangle 3"/>
          <p:cNvSpPr>
            <a:spLocks noGrp="1" noChangeArrowheads="1"/>
          </p:cNvSpPr>
          <p:nvPr>
            <p:ph idx="1"/>
          </p:nvPr>
        </p:nvSpPr>
        <p:spPr>
          <a:xfrm>
            <a:off x="457200" y="1219200"/>
            <a:ext cx="8229600" cy="5029200"/>
          </a:xfrm>
        </p:spPr>
        <p:txBody>
          <a:bodyPr/>
          <a:lstStyle/>
          <a:p>
            <a:r>
              <a:rPr lang="en-US" sz="2800" dirty="0"/>
              <a:t>In his 1952 seminal article, Harry Markowitz stated that the objective of portfolio selection is to determine the allocation of securities in a portfolio such that it yields the maximum expected return given a specified risk or, alternatively, the minimum portfolio risk given a specified portfolio expected return. </a:t>
            </a:r>
            <a:endParaRPr lang="en-US" sz="2800" dirty="0" smtClean="0"/>
          </a:p>
        </p:txBody>
      </p:sp>
      <p:sp>
        <p:nvSpPr>
          <p:cNvPr id="43012"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2151B50-BA7B-46BF-8190-ECAC4FBC10C9}" type="slidenum">
              <a:rPr lang="en-US" sz="1400" smtClean="0">
                <a:solidFill>
                  <a:srgbClr val="800000"/>
                </a:solidFill>
              </a:rPr>
              <a:pPr/>
              <a:t>2</a:t>
            </a:fld>
            <a:endParaRPr lang="en-US" sz="1400" smtClean="0">
              <a:solidFill>
                <a:srgbClr val="800000"/>
              </a:solidFill>
            </a:endParaRPr>
          </a:p>
        </p:txBody>
      </p:sp>
    </p:spTree>
    <p:extLst>
      <p:ext uri="{BB962C8B-B14F-4D97-AF65-F5344CB8AC3E}">
        <p14:creationId xmlns:p14="http://schemas.microsoft.com/office/powerpoint/2010/main" xmlns="" val="38664545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752600" y="152400"/>
            <a:ext cx="6096000" cy="914400"/>
          </a:xfrm>
        </p:spPr>
        <p:txBody>
          <a:bodyPr/>
          <a:lstStyle/>
          <a:p>
            <a:r>
              <a:rPr lang="en-US" sz="2800" b="1" dirty="0" smtClean="0"/>
              <a:t>Portfolio Selection: Math Approach</a:t>
            </a:r>
          </a:p>
        </p:txBody>
      </p:sp>
      <p:sp>
        <p:nvSpPr>
          <p:cNvPr id="43011" name="Rectangle 3"/>
          <p:cNvSpPr>
            <a:spLocks noGrp="1" noChangeArrowheads="1"/>
          </p:cNvSpPr>
          <p:nvPr>
            <p:ph idx="1"/>
          </p:nvPr>
        </p:nvSpPr>
        <p:spPr>
          <a:xfrm>
            <a:off x="609600" y="1219200"/>
            <a:ext cx="7924800" cy="5029200"/>
          </a:xfrm>
        </p:spPr>
        <p:txBody>
          <a:bodyPr/>
          <a:lstStyle/>
          <a:p>
            <a:r>
              <a:rPr lang="en-US" sz="2000" dirty="0"/>
              <a:t>There are several approaches that can be used to solve for the security allocations that satisfy the Markowitz portfolio selection objective. </a:t>
            </a:r>
            <a:endParaRPr lang="en-US" sz="2000" dirty="0" smtClean="0"/>
          </a:p>
          <a:p>
            <a:endParaRPr lang="en-US" sz="2000" dirty="0"/>
          </a:p>
          <a:p>
            <a:r>
              <a:rPr lang="en-US" sz="2000" dirty="0" smtClean="0"/>
              <a:t>One </a:t>
            </a:r>
            <a:r>
              <a:rPr lang="en-US" sz="2000" dirty="0"/>
              <a:t>of these is the </a:t>
            </a:r>
            <a:r>
              <a:rPr lang="en-US" sz="2000" b="1" i="1" dirty="0"/>
              <a:t>mathematical </a:t>
            </a:r>
            <a:r>
              <a:rPr lang="en-US" sz="2000" b="1" i="1" dirty="0" smtClean="0"/>
              <a:t>approach.</a:t>
            </a:r>
          </a:p>
          <a:p>
            <a:endParaRPr lang="en-US" sz="2000" dirty="0"/>
          </a:p>
          <a:p>
            <a:r>
              <a:rPr lang="en-US" sz="2000" dirty="0" smtClean="0"/>
              <a:t>The </a:t>
            </a:r>
            <a:r>
              <a:rPr lang="en-US" sz="2000" dirty="0"/>
              <a:t>math approach uses differential calculus to find the allocation that will minimize the portfolio variance subject to the constraints that the weights sum to one and a specified portfolio return is attained, or the allocation that will maximize the portfolio return subject to the constraints that the weights sum to one and a specified portfolio variance is attained. </a:t>
            </a:r>
          </a:p>
          <a:p>
            <a:endParaRPr lang="en-US" sz="1600" dirty="0" smtClean="0"/>
          </a:p>
        </p:txBody>
      </p:sp>
      <p:sp>
        <p:nvSpPr>
          <p:cNvPr id="43012"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2151B50-BA7B-46BF-8190-ECAC4FBC10C9}" type="slidenum">
              <a:rPr lang="en-US" sz="1400" smtClean="0">
                <a:solidFill>
                  <a:srgbClr val="800000"/>
                </a:solidFill>
              </a:rPr>
              <a:pPr/>
              <a:t>20</a:t>
            </a:fld>
            <a:endParaRPr lang="en-US" sz="1400" dirty="0" smtClean="0">
              <a:solidFill>
                <a:srgbClr val="800000"/>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xmlns="" val="30613401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905000" y="167640"/>
            <a:ext cx="6096000" cy="762000"/>
          </a:xfrm>
        </p:spPr>
        <p:txBody>
          <a:bodyPr/>
          <a:lstStyle/>
          <a:p>
            <a:r>
              <a:rPr lang="en-US" sz="2800" b="1" dirty="0" smtClean="0"/>
              <a:t>Portfolio Selection: Math Approach</a:t>
            </a:r>
          </a:p>
        </p:txBody>
      </p:sp>
      <p:sp>
        <p:nvSpPr>
          <p:cNvPr id="43011" name="Rectangle 3"/>
          <p:cNvSpPr>
            <a:spLocks noGrp="1" noChangeArrowheads="1"/>
          </p:cNvSpPr>
          <p:nvPr>
            <p:ph idx="1"/>
          </p:nvPr>
        </p:nvSpPr>
        <p:spPr>
          <a:xfrm>
            <a:off x="152400" y="1676400"/>
            <a:ext cx="2743200" cy="5029200"/>
          </a:xfrm>
        </p:spPr>
        <p:txBody>
          <a:bodyPr/>
          <a:lstStyle/>
          <a:p>
            <a:endParaRPr lang="en-US" sz="2000" b="1" dirty="0" smtClean="0"/>
          </a:p>
          <a:p>
            <a:r>
              <a:rPr lang="en-US" sz="2000" b="1" dirty="0" smtClean="0"/>
              <a:t>Portfolio </a:t>
            </a:r>
            <a:r>
              <a:rPr lang="en-US" sz="2000" b="1" dirty="0"/>
              <a:t>Inputs: </a:t>
            </a:r>
          </a:p>
          <a:p>
            <a:pPr marL="0" indent="0">
              <a:buNone/>
            </a:pPr>
            <a:endParaRPr lang="en-US" sz="2000" b="1" dirty="0"/>
          </a:p>
          <a:p>
            <a:r>
              <a:rPr lang="en-US" sz="2000" b="1" dirty="0" smtClean="0"/>
              <a:t>Objective </a:t>
            </a:r>
            <a:r>
              <a:rPr lang="en-US" sz="2000" b="1" dirty="0"/>
              <a:t>Function</a:t>
            </a:r>
            <a:r>
              <a:rPr lang="en-US" sz="2000" b="1" dirty="0" smtClean="0"/>
              <a:t>:</a:t>
            </a:r>
            <a:endParaRPr lang="en-US" sz="2000" b="1" dirty="0"/>
          </a:p>
          <a:p>
            <a:pPr marL="0" indent="0">
              <a:buNone/>
            </a:pPr>
            <a:r>
              <a:rPr lang="en-US" sz="2000" b="1" dirty="0"/>
              <a:t>      </a:t>
            </a:r>
          </a:p>
          <a:p>
            <a:pPr marL="0" indent="0">
              <a:buNone/>
            </a:pPr>
            <a:r>
              <a:rPr lang="en-US" sz="2000" b="1" dirty="0"/>
              <a:t>               </a:t>
            </a:r>
            <a:endParaRPr lang="en-US" sz="2000" b="1" dirty="0" smtClean="0"/>
          </a:p>
          <a:p>
            <a:pPr marL="0" indent="0">
              <a:buNone/>
            </a:pPr>
            <a:endParaRPr lang="en-US" sz="2000" b="1" dirty="0" smtClean="0"/>
          </a:p>
          <a:p>
            <a:pPr marL="0" indent="0">
              <a:buNone/>
            </a:pPr>
            <a:endParaRPr lang="en-US" sz="2000" b="1" dirty="0"/>
          </a:p>
          <a:p>
            <a:r>
              <a:rPr lang="en-US" sz="2000" b="1" dirty="0" smtClean="0"/>
              <a:t>First </a:t>
            </a:r>
            <a:r>
              <a:rPr lang="en-US" sz="2000" b="1" dirty="0"/>
              <a:t>constraint:</a:t>
            </a:r>
          </a:p>
          <a:p>
            <a:pPr marL="0" indent="0">
              <a:buNone/>
            </a:pPr>
            <a:r>
              <a:rPr lang="en-US" sz="2000" b="1" dirty="0"/>
              <a:t>                                                                </a:t>
            </a:r>
          </a:p>
          <a:p>
            <a:pPr marL="0" indent="0">
              <a:buNone/>
            </a:pPr>
            <a:r>
              <a:rPr lang="en-US" sz="2000" b="1" dirty="0"/>
              <a:t>                     </a:t>
            </a:r>
          </a:p>
          <a:p>
            <a:r>
              <a:rPr lang="en-US" sz="2000" b="1" dirty="0"/>
              <a:t>Second constraint:</a:t>
            </a:r>
          </a:p>
          <a:p>
            <a:endParaRPr lang="en-US" sz="1800" dirty="0" smtClean="0"/>
          </a:p>
        </p:txBody>
      </p:sp>
      <p:sp>
        <p:nvSpPr>
          <p:cNvPr id="43012"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2151B50-BA7B-46BF-8190-ECAC4FBC10C9}" type="slidenum">
              <a:rPr lang="en-US" sz="1400" smtClean="0">
                <a:solidFill>
                  <a:srgbClr val="800000"/>
                </a:solidFill>
              </a:rPr>
              <a:pPr/>
              <a:t>21</a:t>
            </a:fld>
            <a:endParaRPr lang="en-US" sz="1400" dirty="0" smtClean="0">
              <a:solidFill>
                <a:srgbClr val="800000"/>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xmlns="" val="861285847"/>
              </p:ext>
            </p:extLst>
          </p:nvPr>
        </p:nvGraphicFramePr>
        <p:xfrm>
          <a:off x="2379662" y="2057400"/>
          <a:ext cx="4630738" cy="457200"/>
        </p:xfrm>
        <a:graphic>
          <a:graphicData uri="http://schemas.openxmlformats.org/presentationml/2006/ole">
            <p:oleObj spid="_x0000_s103601" name="Equation" r:id="rId3" imgW="2323800" imgH="228600" progId="Equation.3">
              <p:embed/>
            </p:oleObj>
          </a:graphicData>
        </a:graphic>
      </p:graphicFrame>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xmlns="" val="1357074052"/>
              </p:ext>
            </p:extLst>
          </p:nvPr>
        </p:nvGraphicFramePr>
        <p:xfrm>
          <a:off x="2895737" y="2743200"/>
          <a:ext cx="6102394" cy="912345"/>
        </p:xfrm>
        <a:graphic>
          <a:graphicData uri="http://schemas.openxmlformats.org/presentationml/2006/ole">
            <p:oleObj spid="_x0000_s103602" name="Equation" r:id="rId4" imgW="3390840" imgH="520560" progId="Equation.3">
              <p:embed/>
            </p:oleObj>
          </a:graphicData>
        </a:graphic>
      </p:graphicFrame>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xmlns="" val="1964393883"/>
              </p:ext>
            </p:extLst>
          </p:nvPr>
        </p:nvGraphicFramePr>
        <p:xfrm>
          <a:off x="3276600" y="3810000"/>
          <a:ext cx="5165239" cy="381000"/>
        </p:xfrm>
        <a:graphic>
          <a:graphicData uri="http://schemas.openxmlformats.org/presentationml/2006/ole">
            <p:oleObj spid="_x0000_s103603" name="Equation" r:id="rId5" imgW="3288960" imgH="241200" progId="Equation.3">
              <p:embed/>
            </p:oleObj>
          </a:graphicData>
        </a:graphic>
      </p:graphicFrame>
      <p:sp>
        <p:nvSpPr>
          <p:cNvPr id="10"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xmlns="" val="3955823616"/>
              </p:ext>
            </p:extLst>
          </p:nvPr>
        </p:nvGraphicFramePr>
        <p:xfrm>
          <a:off x="3132138" y="4572000"/>
          <a:ext cx="2498725" cy="533400"/>
        </p:xfrm>
        <a:graphic>
          <a:graphicData uri="http://schemas.openxmlformats.org/presentationml/2006/ole">
            <p:oleObj spid="_x0000_s103604" name="Equation" r:id="rId6" imgW="1130040" imgH="253800" progId="Equation.3">
              <p:embed/>
            </p:oleObj>
          </a:graphicData>
        </a:graphic>
      </p:graphicFrame>
      <p:sp>
        <p:nvSpPr>
          <p:cNvPr id="12"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xmlns="" val="835723971"/>
              </p:ext>
            </p:extLst>
          </p:nvPr>
        </p:nvGraphicFramePr>
        <p:xfrm>
          <a:off x="3200400" y="5638799"/>
          <a:ext cx="4188190" cy="533401"/>
        </p:xfrm>
        <a:graphic>
          <a:graphicData uri="http://schemas.openxmlformats.org/presentationml/2006/ole">
            <p:oleObj spid="_x0000_s103605" name="Equation" r:id="rId7" imgW="2043813" imgH="266584" progId="Equation.3">
              <p:embed/>
            </p:oleObj>
          </a:graphicData>
        </a:graphic>
      </p:graphicFrame>
      <p:sp>
        <p:nvSpPr>
          <p:cNvPr id="14"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 name="Object 14"/>
          <p:cNvGraphicFramePr>
            <a:graphicFrameLocks noChangeAspect="1"/>
          </p:cNvGraphicFramePr>
          <p:nvPr>
            <p:extLst>
              <p:ext uri="{D42A27DB-BD31-4B8C-83A1-F6EECF244321}">
                <p14:modId xmlns:p14="http://schemas.microsoft.com/office/powerpoint/2010/main" xmlns="" val="1699152388"/>
              </p:ext>
            </p:extLst>
          </p:nvPr>
        </p:nvGraphicFramePr>
        <p:xfrm>
          <a:off x="3581400" y="6248400"/>
          <a:ext cx="2533650" cy="414338"/>
        </p:xfrm>
        <a:graphic>
          <a:graphicData uri="http://schemas.openxmlformats.org/presentationml/2006/ole">
            <p:oleObj spid="_x0000_s103606" name="Equation" r:id="rId8" imgW="1396800" imgH="228600" progId="Equation.3">
              <p:embed/>
            </p:oleObj>
          </a:graphicData>
        </a:graphic>
      </p:graphicFrame>
      <p:sp>
        <p:nvSpPr>
          <p:cNvPr id="19" name="Rectangle 3"/>
          <p:cNvSpPr txBox="1">
            <a:spLocks noChangeArrowheads="1"/>
          </p:cNvSpPr>
          <p:nvPr/>
        </p:nvSpPr>
        <p:spPr bwMode="auto">
          <a:xfrm>
            <a:off x="1752600" y="838200"/>
            <a:ext cx="6477000" cy="1143000"/>
          </a:xfrm>
          <a:prstGeom prst="rect">
            <a:avLst/>
          </a:prstGeom>
          <a:noFill/>
          <a:ln w="9525">
            <a:solidFill>
              <a:srgbClr val="800000"/>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rgbClr val="800000"/>
              </a:buClr>
              <a:buFont typeface="Wingdings" pitchFamily="2" charset="2"/>
              <a:buChar char="Ø"/>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800000"/>
              </a:buClr>
              <a:buFont typeface="Wingdings" pitchFamily="2" charset="2"/>
              <a:buChar char="Ø"/>
              <a:defRPr sz="2800">
                <a:solidFill>
                  <a:schemeClr val="tx1"/>
                </a:solidFill>
                <a:latin typeface="+mn-lt"/>
              </a:defRPr>
            </a:lvl2pPr>
            <a:lvl3pPr marL="1143000" indent="-228600" algn="l" rtl="0" eaLnBrk="0" fontAlgn="base" hangingPunct="0">
              <a:spcBef>
                <a:spcPct val="20000"/>
              </a:spcBef>
              <a:spcAft>
                <a:spcPct val="0"/>
              </a:spcAft>
              <a:buClr>
                <a:srgbClr val="800000"/>
              </a:buClr>
              <a:buFont typeface="Wingdings" pitchFamily="2" charset="2"/>
              <a:buChar char="Ø"/>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None/>
            </a:pPr>
            <a:r>
              <a:rPr lang="en-US" sz="1600" dirty="0"/>
              <a:t>For a three-stock portfolio, the objective of portfolio variance </a:t>
            </a:r>
            <a:r>
              <a:rPr lang="en-US" sz="1600" b="1" i="1" dirty="0"/>
              <a:t>minimization </a:t>
            </a:r>
            <a:r>
              <a:rPr lang="en-US" sz="1600" dirty="0"/>
              <a:t>would be  to solve for the w</a:t>
            </a:r>
            <a:r>
              <a:rPr lang="en-US" sz="1600" baseline="-25000" dirty="0"/>
              <a:t>1</a:t>
            </a:r>
            <a:r>
              <a:rPr lang="en-US" sz="1600" dirty="0"/>
              <a:t>, w</a:t>
            </a:r>
            <a:r>
              <a:rPr lang="en-US" sz="1600" baseline="-25000" dirty="0"/>
              <a:t>2</a:t>
            </a:r>
            <a:r>
              <a:rPr lang="en-US" sz="1600" dirty="0"/>
              <a:t>, and w</a:t>
            </a:r>
            <a:r>
              <a:rPr lang="en-US" sz="1600" baseline="-25000" dirty="0"/>
              <a:t>3</a:t>
            </a:r>
            <a:r>
              <a:rPr lang="en-US" sz="1600" dirty="0"/>
              <a:t> </a:t>
            </a:r>
            <a:r>
              <a:rPr lang="en-US" sz="1600" dirty="0" smtClean="0"/>
              <a:t>allocation </a:t>
            </a:r>
            <a:r>
              <a:rPr lang="en-US" sz="1600" dirty="0"/>
              <a:t>that would yield the minimum </a:t>
            </a:r>
            <a:r>
              <a:rPr lang="en-US" sz="1600" dirty="0" smtClean="0"/>
              <a:t>portfolio variance </a:t>
            </a:r>
            <a:r>
              <a:rPr lang="en-US" sz="1600" dirty="0"/>
              <a:t>(Min </a:t>
            </a:r>
            <a:r>
              <a:rPr lang="en-US" sz="1600" dirty="0" err="1"/>
              <a:t>V</a:t>
            </a:r>
            <a:r>
              <a:rPr lang="en-US" sz="1600" baseline="-25000" dirty="0" err="1"/>
              <a:t>p</a:t>
            </a:r>
            <a:r>
              <a:rPr lang="en-US" sz="1600" dirty="0"/>
              <a:t>), subject to the constraints that w</a:t>
            </a:r>
            <a:r>
              <a:rPr lang="en-US" sz="1600" baseline="-25000" dirty="0"/>
              <a:t>1</a:t>
            </a:r>
            <a:r>
              <a:rPr lang="en-US" sz="1600" dirty="0"/>
              <a:t>, w</a:t>
            </a:r>
            <a:r>
              <a:rPr lang="en-US" sz="1600" baseline="-25000" dirty="0"/>
              <a:t>2</a:t>
            </a:r>
            <a:r>
              <a:rPr lang="en-US" sz="1600" dirty="0"/>
              <a:t>, and w</a:t>
            </a:r>
            <a:r>
              <a:rPr lang="en-US" sz="1600" baseline="-25000" dirty="0"/>
              <a:t>3</a:t>
            </a:r>
            <a:r>
              <a:rPr lang="en-US" sz="1600" dirty="0"/>
              <a:t> sum to one and yield a specified portfolio return, </a:t>
            </a:r>
            <a:r>
              <a:rPr lang="en-US" sz="1600" dirty="0" err="1"/>
              <a:t>E</a:t>
            </a:r>
            <a:r>
              <a:rPr lang="en-US" sz="1600" baseline="-25000" dirty="0" err="1"/>
              <a:t>p</a:t>
            </a:r>
            <a:r>
              <a:rPr lang="en-US" sz="1600" dirty="0" smtClean="0"/>
              <a:t>*:</a:t>
            </a:r>
            <a:endParaRPr lang="en-US" sz="1800" b="1" kern="0" dirty="0" smtClean="0"/>
          </a:p>
          <a:p>
            <a:pPr marL="0" indent="0">
              <a:buNone/>
            </a:pPr>
            <a:endParaRPr lang="en-US" sz="1800" kern="0" dirty="0" smtClean="0"/>
          </a:p>
        </p:txBody>
      </p:sp>
    </p:spTree>
    <p:extLst>
      <p:ext uri="{BB962C8B-B14F-4D97-AF65-F5344CB8AC3E}">
        <p14:creationId xmlns:p14="http://schemas.microsoft.com/office/powerpoint/2010/main" xmlns="" val="14197140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752600" y="152400"/>
            <a:ext cx="6096000" cy="914400"/>
          </a:xfrm>
        </p:spPr>
        <p:txBody>
          <a:bodyPr/>
          <a:lstStyle/>
          <a:p>
            <a:r>
              <a:rPr lang="en-US" sz="2800" b="1" dirty="0" smtClean="0"/>
              <a:t>Portfolio Selection: Math Approach</a:t>
            </a:r>
          </a:p>
        </p:txBody>
      </p:sp>
      <p:sp>
        <p:nvSpPr>
          <p:cNvPr id="43011" name="Rectangle 3"/>
          <p:cNvSpPr>
            <a:spLocks noGrp="1" noChangeArrowheads="1"/>
          </p:cNvSpPr>
          <p:nvPr>
            <p:ph idx="1"/>
          </p:nvPr>
        </p:nvSpPr>
        <p:spPr>
          <a:xfrm>
            <a:off x="762000" y="1219200"/>
            <a:ext cx="7772400" cy="4572000"/>
          </a:xfrm>
        </p:spPr>
        <p:txBody>
          <a:bodyPr/>
          <a:lstStyle/>
          <a:p>
            <a:r>
              <a:rPr lang="en-US" sz="2400" dirty="0"/>
              <a:t>The math approach for portfolio </a:t>
            </a:r>
            <a:r>
              <a:rPr lang="en-US" sz="2400" b="1" i="1" dirty="0"/>
              <a:t>maximization</a:t>
            </a:r>
            <a:r>
              <a:rPr lang="en-US" sz="2400" dirty="0"/>
              <a:t> given a specified portfolio variance is similar to the variance minimization approach. </a:t>
            </a:r>
            <a:endParaRPr lang="en-US" sz="2400" dirty="0" smtClean="0"/>
          </a:p>
          <a:p>
            <a:endParaRPr lang="en-US" sz="2400" dirty="0"/>
          </a:p>
          <a:p>
            <a:r>
              <a:rPr lang="en-US" sz="2400" dirty="0" smtClean="0"/>
              <a:t>In </a:t>
            </a:r>
            <a:r>
              <a:rPr lang="en-US" sz="2400" dirty="0"/>
              <a:t>this case, the objective function is the portfolio expected return and the constraint is the portfolio variance. </a:t>
            </a:r>
            <a:endParaRPr lang="en-US" sz="2400" dirty="0" smtClean="0"/>
          </a:p>
          <a:p>
            <a:endParaRPr lang="en-US" sz="2400" dirty="0"/>
          </a:p>
          <a:p>
            <a:r>
              <a:rPr lang="en-US" sz="2400" dirty="0" smtClean="0"/>
              <a:t>The </a:t>
            </a:r>
            <a:r>
              <a:rPr lang="en-US" sz="2400" dirty="0"/>
              <a:t>portfolio return maximization approach is consistent with the portfolio variance minimization approach, yielding the same </a:t>
            </a:r>
            <a:r>
              <a:rPr lang="en-US" sz="2400" dirty="0" smtClean="0"/>
              <a:t>allocation </a:t>
            </a:r>
            <a:r>
              <a:rPr lang="en-US" sz="2400" dirty="0"/>
              <a:t>as the portfolio variance approach. 	</a:t>
            </a:r>
            <a:endParaRPr lang="en-US" sz="2400" dirty="0" smtClean="0"/>
          </a:p>
          <a:p>
            <a:pPr marL="0" indent="0">
              <a:buNone/>
            </a:pPr>
            <a:endParaRPr lang="en-US" sz="1800" dirty="0" smtClean="0"/>
          </a:p>
        </p:txBody>
      </p:sp>
      <p:sp>
        <p:nvSpPr>
          <p:cNvPr id="43012"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2151B50-BA7B-46BF-8190-ECAC4FBC10C9}" type="slidenum">
              <a:rPr lang="en-US" sz="1400" smtClean="0">
                <a:solidFill>
                  <a:srgbClr val="800000"/>
                </a:solidFill>
              </a:rPr>
              <a:pPr/>
              <a:t>22</a:t>
            </a:fld>
            <a:endParaRPr lang="en-US" sz="1400" dirty="0" smtClean="0">
              <a:solidFill>
                <a:srgbClr val="800000"/>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xmlns="" val="36534495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752600" y="152400"/>
            <a:ext cx="6096000" cy="914400"/>
          </a:xfrm>
        </p:spPr>
        <p:txBody>
          <a:bodyPr/>
          <a:lstStyle/>
          <a:p>
            <a:r>
              <a:rPr lang="en-US" sz="2800" b="1" dirty="0" smtClean="0"/>
              <a:t>Portfolio Selection: Math Approach</a:t>
            </a:r>
          </a:p>
        </p:txBody>
      </p:sp>
      <p:sp>
        <p:nvSpPr>
          <p:cNvPr id="43011" name="Rectangle 3"/>
          <p:cNvSpPr>
            <a:spLocks noGrp="1" noChangeArrowheads="1"/>
          </p:cNvSpPr>
          <p:nvPr>
            <p:ph idx="1"/>
          </p:nvPr>
        </p:nvSpPr>
        <p:spPr>
          <a:xfrm>
            <a:off x="609600" y="1219200"/>
            <a:ext cx="7924800" cy="5029200"/>
          </a:xfrm>
        </p:spPr>
        <p:txBody>
          <a:bodyPr/>
          <a:lstStyle/>
          <a:p>
            <a:r>
              <a:rPr lang="en-US" sz="2000" dirty="0"/>
              <a:t>This constrained optimization problem can be solved mathematically using the </a:t>
            </a:r>
            <a:r>
              <a:rPr lang="en-US" sz="2000" dirty="0" err="1"/>
              <a:t>Lagrangian</a:t>
            </a:r>
            <a:r>
              <a:rPr lang="en-US" sz="2000" dirty="0"/>
              <a:t> technique.  The approach is presented in Appendix 8A </a:t>
            </a:r>
            <a:r>
              <a:rPr lang="en-US" sz="2000" dirty="0" smtClean="0"/>
              <a:t>(text website) along </a:t>
            </a:r>
            <a:r>
              <a:rPr lang="en-US" sz="2000" dirty="0"/>
              <a:t>with an example. </a:t>
            </a:r>
            <a:endParaRPr lang="en-US" sz="2000" dirty="0" smtClean="0"/>
          </a:p>
          <a:p>
            <a:endParaRPr lang="en-US" sz="2000" dirty="0" smtClean="0"/>
          </a:p>
          <a:p>
            <a:r>
              <a:rPr lang="en-US" sz="2000" dirty="0" smtClean="0"/>
              <a:t>The </a:t>
            </a:r>
            <a:r>
              <a:rPr lang="en-US" sz="2000" dirty="0"/>
              <a:t>math approach for solving for Markowitz efficient portfolios is capable of handling large portfolios.  </a:t>
            </a:r>
            <a:endParaRPr lang="en-US" sz="2000" dirty="0" smtClean="0"/>
          </a:p>
          <a:p>
            <a:endParaRPr lang="en-US" sz="2000" dirty="0"/>
          </a:p>
          <a:p>
            <a:r>
              <a:rPr lang="en-US" sz="2000" dirty="0" smtClean="0"/>
              <a:t>Its </a:t>
            </a:r>
            <a:r>
              <a:rPr lang="en-US" sz="2000" b="1" i="1" dirty="0"/>
              <a:t>limitation</a:t>
            </a:r>
            <a:r>
              <a:rPr lang="en-US" sz="2000" dirty="0"/>
              <a:t> is that the solutions do not necessarily exclude </a:t>
            </a:r>
            <a:r>
              <a:rPr lang="en-US" sz="2000" b="1" i="1" dirty="0"/>
              <a:t>negative weights</a:t>
            </a:r>
            <a:r>
              <a:rPr lang="en-US" sz="2000" dirty="0"/>
              <a:t>.  </a:t>
            </a:r>
            <a:endParaRPr lang="en-US" sz="2000" dirty="0" smtClean="0"/>
          </a:p>
          <a:p>
            <a:endParaRPr lang="en-US" sz="2000" dirty="0"/>
          </a:p>
          <a:p>
            <a:r>
              <a:rPr lang="en-US" sz="2000" dirty="0" smtClean="0"/>
              <a:t>Thus</a:t>
            </a:r>
            <a:r>
              <a:rPr lang="en-US" sz="2000" dirty="0"/>
              <a:t>, it is possible to obtain an optimum portfolio that requires taking a short position in a poor security and using the proceeds to invest in other securities in the portfolio.  Since </a:t>
            </a:r>
            <a:r>
              <a:rPr lang="en-US" sz="2000" dirty="0" smtClean="0"/>
              <a:t>many </a:t>
            </a:r>
            <a:r>
              <a:rPr lang="en-US" sz="2000" dirty="0"/>
              <a:t>investors do not consider shorting poor securities, the mathematical approach may not be </a:t>
            </a:r>
            <a:r>
              <a:rPr lang="en-US" sz="2000" dirty="0" smtClean="0"/>
              <a:t>practical.</a:t>
            </a:r>
            <a:endParaRPr lang="en-US" sz="2000" dirty="0"/>
          </a:p>
          <a:p>
            <a:endParaRPr lang="en-US" sz="2400" dirty="0" smtClean="0"/>
          </a:p>
        </p:txBody>
      </p:sp>
      <p:sp>
        <p:nvSpPr>
          <p:cNvPr id="43012"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2151B50-BA7B-46BF-8190-ECAC4FBC10C9}" type="slidenum">
              <a:rPr lang="en-US" sz="1400" smtClean="0">
                <a:solidFill>
                  <a:srgbClr val="800000"/>
                </a:solidFill>
              </a:rPr>
              <a:pPr/>
              <a:t>23</a:t>
            </a:fld>
            <a:endParaRPr lang="en-US" sz="1400" dirty="0" smtClean="0">
              <a:solidFill>
                <a:srgbClr val="800000"/>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xmlns="" val="34768768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676400"/>
            <a:ext cx="7721600" cy="2514600"/>
          </a:xfrm>
        </p:spPr>
        <p:txBody>
          <a:bodyPr/>
          <a:lstStyle/>
          <a:p>
            <a:r>
              <a:rPr lang="en-US" sz="4000" b="1" dirty="0" smtClean="0"/>
              <a:t/>
            </a:r>
            <a:br>
              <a:rPr lang="en-US" sz="4000" b="1" dirty="0" smtClean="0"/>
            </a:br>
            <a:r>
              <a:rPr lang="en-US" sz="4000" b="1" dirty="0" smtClean="0"/>
              <a:t/>
            </a:r>
            <a:br>
              <a:rPr lang="en-US" sz="4000" b="1" dirty="0" smtClean="0"/>
            </a:br>
            <a:r>
              <a:rPr lang="en-US" sz="4000" b="1" dirty="0" smtClean="0"/>
              <a:t/>
            </a:r>
            <a:br>
              <a:rPr lang="en-US" sz="4000" b="1" dirty="0" smtClean="0"/>
            </a:br>
            <a:r>
              <a:rPr lang="en-US" sz="4000" b="1" dirty="0" smtClean="0"/>
              <a:t/>
            </a:r>
            <a:br>
              <a:rPr lang="en-US" sz="4000" b="1" dirty="0" smtClean="0"/>
            </a:br>
            <a:r>
              <a:rPr lang="en-US" sz="3600" b="1" dirty="0" smtClean="0"/>
              <a:t>Using </a:t>
            </a:r>
            <a:r>
              <a:rPr lang="en-US" sz="3600" b="1" dirty="0"/>
              <a:t>the Bloomberg CORR Screen and Excel to Solve </a:t>
            </a:r>
            <a:r>
              <a:rPr lang="en-US" sz="3600" b="1" dirty="0" smtClean="0"/>
              <a:t>for </a:t>
            </a:r>
            <a:r>
              <a:rPr lang="en-US" sz="3600" b="1" dirty="0"/>
              <a:t>Markowitz Efficient </a:t>
            </a:r>
            <a:r>
              <a:rPr lang="en-US" sz="3600" b="1" dirty="0" smtClean="0"/>
              <a:t>Portfolios Using the Math Approach</a:t>
            </a:r>
            <a:r>
              <a:rPr lang="en-US" sz="4000" dirty="0"/>
              <a:t/>
            </a:r>
            <a:br>
              <a:rPr lang="en-US" sz="4000" dirty="0"/>
            </a:br>
            <a:r>
              <a:rPr lang="en-US" sz="4000" dirty="0"/>
              <a:t/>
            </a:r>
            <a:br>
              <a:rPr lang="en-US" sz="4000" dirty="0"/>
            </a:br>
            <a:r>
              <a:rPr lang="en-US" sz="4000" dirty="0"/>
              <a:t/>
            </a:r>
            <a:br>
              <a:rPr lang="en-US" sz="4000" dirty="0"/>
            </a:br>
            <a:r>
              <a:rPr lang="en-US" sz="4000" b="1" dirty="0"/>
              <a:t/>
            </a:r>
            <a:br>
              <a:rPr lang="en-US" sz="4000" b="1" dirty="0"/>
            </a:br>
            <a:endParaRPr lang="en-US" sz="4000" b="1" dirty="0" smtClean="0">
              <a:solidFill>
                <a:schemeClr val="tx2"/>
              </a:solidFill>
            </a:endParaRPr>
          </a:p>
        </p:txBody>
      </p:sp>
      <p:sp>
        <p:nvSpPr>
          <p:cNvPr id="2052"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7075864-6E81-44BE-A16E-1ADBA64E1AE8}" type="slidenum">
              <a:rPr lang="en-US" sz="1400" smtClean="0">
                <a:solidFill>
                  <a:srgbClr val="800000"/>
                </a:solidFill>
              </a:rPr>
              <a:pPr/>
              <a:t>24</a:t>
            </a:fld>
            <a:endParaRPr lang="en-US" sz="1400" smtClean="0">
              <a:solidFill>
                <a:srgbClr val="800000"/>
              </a:solidFill>
            </a:endParaRPr>
          </a:p>
        </p:txBody>
      </p:sp>
    </p:spTree>
    <p:extLst>
      <p:ext uri="{BB962C8B-B14F-4D97-AF65-F5344CB8AC3E}">
        <p14:creationId xmlns:p14="http://schemas.microsoft.com/office/powerpoint/2010/main" xmlns="" val="34693743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676400" y="0"/>
            <a:ext cx="6781800" cy="1295400"/>
          </a:xfrm>
        </p:spPr>
        <p:txBody>
          <a:bodyPr/>
          <a:lstStyle/>
          <a:p>
            <a:r>
              <a:rPr lang="en-US" sz="2400" b="1" dirty="0" smtClean="0"/>
              <a:t>Portfolio Selection:  Using Bloomberg and Excel to Generate Efficient Portfolios—Math Approach</a:t>
            </a:r>
          </a:p>
        </p:txBody>
      </p:sp>
      <p:sp>
        <p:nvSpPr>
          <p:cNvPr id="43011" name="Rectangle 3"/>
          <p:cNvSpPr>
            <a:spLocks noGrp="1" noChangeArrowheads="1"/>
          </p:cNvSpPr>
          <p:nvPr>
            <p:ph idx="1"/>
          </p:nvPr>
        </p:nvSpPr>
        <p:spPr>
          <a:xfrm>
            <a:off x="609600" y="1295400"/>
            <a:ext cx="7924800" cy="5029200"/>
          </a:xfrm>
        </p:spPr>
        <p:txBody>
          <a:bodyPr/>
          <a:lstStyle/>
          <a:p>
            <a:pPr lvl="0">
              <a:buFont typeface="+mj-lt"/>
              <a:buAutoNum type="arabicPeriod"/>
            </a:pPr>
            <a:r>
              <a:rPr lang="en-US" sz="1800" dirty="0"/>
              <a:t>The CORR screen can be used to create and save a number of correlation matrices for securities, indices, currencies, interest rates, and commodities. </a:t>
            </a:r>
            <a:r>
              <a:rPr lang="en-US" sz="1800" dirty="0" smtClean="0"/>
              <a:t>The </a:t>
            </a:r>
            <a:r>
              <a:rPr lang="en-US" sz="1800" dirty="0"/>
              <a:t>matrix also shows a variance-covariance matrix (</a:t>
            </a:r>
            <a:r>
              <a:rPr lang="en-US" sz="1800" dirty="0" err="1"/>
              <a:t>Cov</a:t>
            </a:r>
            <a:r>
              <a:rPr lang="en-US" sz="1800" dirty="0"/>
              <a:t>) for portfolios up to 10 stocks. </a:t>
            </a:r>
          </a:p>
          <a:p>
            <a:pPr>
              <a:buFont typeface="+mj-lt"/>
              <a:buAutoNum type="arabicPeriod"/>
            </a:pPr>
            <a:endParaRPr lang="en-US" sz="1800" dirty="0"/>
          </a:p>
          <a:p>
            <a:pPr lvl="0">
              <a:buFont typeface="+mj-lt"/>
              <a:buAutoNum type="arabicPeriod"/>
            </a:pPr>
            <a:r>
              <a:rPr lang="en-US" sz="1800" dirty="0"/>
              <a:t>A portfolio created in PRTU can be imported into CORR. To import: (1) Click “Create New” tab; (2) </a:t>
            </a:r>
            <a:r>
              <a:rPr lang="en-US" sz="1800" dirty="0" smtClean="0"/>
              <a:t>select </a:t>
            </a:r>
            <a:r>
              <a:rPr lang="en-US" sz="1800" dirty="0"/>
              <a:t>dates and period for statistical analysis (e.g., Date Range: 8/5/2006 to 8/8/2013 and weekly periods); (3) in Matrix Securities Box, click “Symmetric Matrix box,” and “Add from Sources” tab, Select “Portfolio,” Name of Portfolio (e.g., Blue Rock), click “Select All,” and click “Update.”</a:t>
            </a:r>
          </a:p>
          <a:p>
            <a:pPr>
              <a:buFont typeface="+mj-lt"/>
              <a:buAutoNum type="arabicPeriod"/>
            </a:pPr>
            <a:endParaRPr lang="en-US" sz="1800" dirty="0"/>
          </a:p>
          <a:p>
            <a:pPr lvl="0">
              <a:buFont typeface="+mj-lt"/>
              <a:buAutoNum type="arabicPeriod"/>
            </a:pPr>
            <a:r>
              <a:rPr lang="en-US" sz="1800" dirty="0"/>
              <a:t>On the CORR screen, you can obtain the variance-covariance matrix by selecting “Covariance” from the dropdown “Calculations” tab. </a:t>
            </a:r>
          </a:p>
          <a:p>
            <a:pPr>
              <a:buFont typeface="+mj-lt"/>
              <a:buAutoNum type="arabicPeriod"/>
            </a:pPr>
            <a:endParaRPr lang="en-US" sz="1800" dirty="0"/>
          </a:p>
          <a:p>
            <a:pPr lvl="0">
              <a:buFont typeface="+mj-lt"/>
              <a:buAutoNum type="arabicPeriod"/>
            </a:pPr>
            <a:r>
              <a:rPr lang="en-US" sz="1800" dirty="0"/>
              <a:t>Matrices in CORR can be exported to Excel by clicking “Export to Excel” in the dropdown “Export” tab in the far right corner of the screen. </a:t>
            </a:r>
          </a:p>
        </p:txBody>
      </p:sp>
      <p:sp>
        <p:nvSpPr>
          <p:cNvPr id="43012"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2151B50-BA7B-46BF-8190-ECAC4FBC10C9}" type="slidenum">
              <a:rPr lang="en-US" sz="1400" smtClean="0">
                <a:solidFill>
                  <a:srgbClr val="800000"/>
                </a:solidFill>
              </a:rPr>
              <a:pPr/>
              <a:t>25</a:t>
            </a:fld>
            <a:endParaRPr lang="en-US" sz="1400" dirty="0" smtClean="0">
              <a:solidFill>
                <a:srgbClr val="800000"/>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xmlns="" val="363166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752600" y="152400"/>
            <a:ext cx="6858000" cy="914400"/>
          </a:xfrm>
        </p:spPr>
        <p:txBody>
          <a:bodyPr/>
          <a:lstStyle/>
          <a:p>
            <a:r>
              <a:rPr lang="en-US" sz="2400" b="1" dirty="0"/>
              <a:t>Portfolio Selection:  Using Bloomberg and Excel to Generate Efficient Portfolios—Math </a:t>
            </a:r>
            <a:r>
              <a:rPr lang="en-US" sz="2400" b="1" dirty="0" smtClean="0"/>
              <a:t>Approach</a:t>
            </a:r>
          </a:p>
        </p:txBody>
      </p:sp>
      <p:sp>
        <p:nvSpPr>
          <p:cNvPr id="43011" name="Rectangle 3"/>
          <p:cNvSpPr>
            <a:spLocks noGrp="1" noChangeArrowheads="1"/>
          </p:cNvSpPr>
          <p:nvPr>
            <p:ph idx="1"/>
          </p:nvPr>
        </p:nvSpPr>
        <p:spPr>
          <a:xfrm>
            <a:off x="609600" y="1219200"/>
            <a:ext cx="7924800" cy="5029200"/>
          </a:xfrm>
        </p:spPr>
        <p:txBody>
          <a:bodyPr/>
          <a:lstStyle/>
          <a:p>
            <a:pPr lvl="0">
              <a:buFont typeface="+mj-lt"/>
              <a:buAutoNum type="arabicPeriod" startAt="5"/>
            </a:pPr>
            <a:r>
              <a:rPr lang="en-US" sz="1800" dirty="0" smtClean="0"/>
              <a:t>A </a:t>
            </a:r>
            <a:r>
              <a:rPr lang="en-US" sz="1800" i="1" dirty="0"/>
              <a:t>coefficient matrix</a:t>
            </a:r>
            <a:r>
              <a:rPr lang="en-US" sz="1800" dirty="0"/>
              <a:t>, </a:t>
            </a:r>
            <a:r>
              <a:rPr lang="en-US" sz="1800" b="1" dirty="0"/>
              <a:t>A</a:t>
            </a:r>
            <a:r>
              <a:rPr lang="en-US" sz="1800" dirty="0"/>
              <a:t>, formed from a variance-covariance matrix  and its inverse, </a:t>
            </a:r>
            <a:r>
              <a:rPr lang="en-US" sz="1800" b="1" dirty="0"/>
              <a:t>A</a:t>
            </a:r>
            <a:r>
              <a:rPr lang="en-US" sz="1800" b="1" baseline="30000" dirty="0"/>
              <a:t>−1</a:t>
            </a:r>
            <a:r>
              <a:rPr lang="en-US" sz="1800" dirty="0"/>
              <a:t>, can be used to solve for the Markowitz efficient portfolio; these matrices can be created in Excel. That is, given the exported variance-covariance matrix, matrix </a:t>
            </a:r>
            <a:r>
              <a:rPr lang="en-US" sz="1800" b="1" dirty="0"/>
              <a:t>A</a:t>
            </a:r>
            <a:r>
              <a:rPr lang="en-US" sz="1800" dirty="0"/>
              <a:t> is formed by arraying the variance-covariance matrix with a column vector of the products of stock returns times 0.5, a column vector of ones and zeros, a row vector of stock returns, and a row vector of ones and zero.  </a:t>
            </a:r>
          </a:p>
          <a:p>
            <a:pPr lvl="0">
              <a:buFont typeface="+mj-lt"/>
              <a:buAutoNum type="arabicPeriod" startAt="5"/>
            </a:pPr>
            <a:endParaRPr lang="en-US" sz="1800" dirty="0" smtClean="0"/>
          </a:p>
          <a:p>
            <a:pPr lvl="0">
              <a:buFont typeface="+mj-lt"/>
              <a:buAutoNum type="arabicPeriod" startAt="5"/>
            </a:pPr>
            <a:r>
              <a:rPr lang="en-US" sz="1800" dirty="0" smtClean="0"/>
              <a:t>The </a:t>
            </a:r>
            <a:r>
              <a:rPr lang="en-US" sz="1800" i="1" dirty="0"/>
              <a:t>inverse matrix</a:t>
            </a:r>
            <a:r>
              <a:rPr lang="en-US" sz="1800" dirty="0"/>
              <a:t>, </a:t>
            </a:r>
            <a:r>
              <a:rPr lang="en-US" sz="1800" b="1" dirty="0"/>
              <a:t>A</a:t>
            </a:r>
            <a:r>
              <a:rPr lang="en-US" sz="1800" b="1" baseline="30000" dirty="0"/>
              <a:t>−1</a:t>
            </a:r>
            <a:r>
              <a:rPr lang="en-US" sz="1800" dirty="0"/>
              <a:t>, is generated by highlighting the cells for the  matrix entering the </a:t>
            </a:r>
            <a:r>
              <a:rPr lang="en-US" sz="1800" dirty="0" smtClean="0"/>
              <a:t>command: “=</a:t>
            </a:r>
            <a:r>
              <a:rPr lang="en-US" sz="1800" dirty="0" err="1" smtClean="0"/>
              <a:t>minverse</a:t>
            </a:r>
            <a:r>
              <a:rPr lang="en-US" sz="1800" dirty="0" smtClean="0"/>
              <a:t> </a:t>
            </a:r>
            <a:r>
              <a:rPr lang="en-US" sz="1800" dirty="0"/>
              <a:t>(Array</a:t>
            </a:r>
            <a:r>
              <a:rPr lang="en-US" sz="1800" dirty="0" smtClean="0"/>
              <a:t>)”, </a:t>
            </a:r>
            <a:r>
              <a:rPr lang="en-US" sz="1800" dirty="0"/>
              <a:t>and then pressing </a:t>
            </a:r>
            <a:r>
              <a:rPr lang="en-US" sz="1800" dirty="0" err="1"/>
              <a:t>CTrl</a:t>
            </a:r>
            <a:r>
              <a:rPr lang="en-US" sz="1800" dirty="0"/>
              <a:t> + shift + Enter. </a:t>
            </a:r>
            <a:endParaRPr lang="en-US" sz="1800" dirty="0" smtClean="0"/>
          </a:p>
          <a:p>
            <a:pPr lvl="0">
              <a:buFont typeface="+mj-lt"/>
              <a:buAutoNum type="arabicPeriod" startAt="5"/>
            </a:pPr>
            <a:endParaRPr lang="en-US" sz="1800" dirty="0"/>
          </a:p>
          <a:p>
            <a:pPr lvl="0">
              <a:buFont typeface="+mj-lt"/>
              <a:buAutoNum type="arabicPeriod" startAt="5"/>
            </a:pPr>
            <a:r>
              <a:rPr lang="en-US" sz="1800" dirty="0"/>
              <a:t>The efficient weight vector, </a:t>
            </a:r>
            <a:r>
              <a:rPr lang="en-US" sz="1800" b="1" dirty="0"/>
              <a:t>W</a:t>
            </a:r>
            <a:r>
              <a:rPr lang="en-US" sz="1800" dirty="0"/>
              <a:t>, for a given portfolio return, </a:t>
            </a:r>
            <a:r>
              <a:rPr lang="en-US" sz="1800" dirty="0" err="1"/>
              <a:t>E</a:t>
            </a:r>
            <a:r>
              <a:rPr lang="en-US" sz="1800" baseline="-25000" dirty="0" err="1"/>
              <a:t>p</a:t>
            </a:r>
            <a:r>
              <a:rPr lang="en-US" sz="1800" dirty="0"/>
              <a:t>* is calculated by multiplying the </a:t>
            </a:r>
            <a:r>
              <a:rPr lang="en-US" sz="1800" b="1" dirty="0"/>
              <a:t>A</a:t>
            </a:r>
            <a:r>
              <a:rPr lang="en-US" sz="1800" b="1" baseline="30000" dirty="0"/>
              <a:t>−1</a:t>
            </a:r>
            <a:r>
              <a:rPr lang="en-US" sz="1800" dirty="0"/>
              <a:t> matrix by a constant vector, </a:t>
            </a:r>
            <a:r>
              <a:rPr lang="en-US" sz="1800" b="1" dirty="0"/>
              <a:t>k</a:t>
            </a:r>
            <a:r>
              <a:rPr lang="en-US" sz="1800" dirty="0"/>
              <a:t>, consisting of zeros, the specified portfolio return </a:t>
            </a:r>
            <a:r>
              <a:rPr lang="en-US" sz="1800" dirty="0" smtClean="0"/>
              <a:t>and </a:t>
            </a:r>
            <a:r>
              <a:rPr lang="en-US" sz="1800" dirty="0"/>
              <a:t>one. In Excel, the product matrix is generated by first creating the </a:t>
            </a:r>
            <a:r>
              <a:rPr lang="en-US" sz="1800" b="1" dirty="0"/>
              <a:t>k</a:t>
            </a:r>
            <a:r>
              <a:rPr lang="en-US" sz="1800" dirty="0"/>
              <a:t> vector in a column and multiplying matrix </a:t>
            </a:r>
            <a:r>
              <a:rPr lang="en-US" sz="1800" b="1" dirty="0"/>
              <a:t>A</a:t>
            </a:r>
            <a:r>
              <a:rPr lang="en-US" sz="1800" b="1" baseline="30000" dirty="0"/>
              <a:t>−1</a:t>
            </a:r>
            <a:r>
              <a:rPr lang="en-US" sz="1800" dirty="0"/>
              <a:t> by </a:t>
            </a:r>
            <a:r>
              <a:rPr lang="en-US" sz="1800" b="1" dirty="0"/>
              <a:t>k</a:t>
            </a:r>
            <a:r>
              <a:rPr lang="en-US" sz="1800" dirty="0"/>
              <a:t>; this is done by</a:t>
            </a:r>
            <a:r>
              <a:rPr lang="en-US" sz="1800" b="1" dirty="0"/>
              <a:t> </a:t>
            </a:r>
            <a:r>
              <a:rPr lang="en-US" sz="1800" dirty="0"/>
              <a:t>highlighting an Excel column, entering the command: </a:t>
            </a:r>
            <a:r>
              <a:rPr lang="en-US" sz="1800" dirty="0" smtClean="0"/>
              <a:t>=</a:t>
            </a:r>
            <a:r>
              <a:rPr lang="en-US" sz="1800" dirty="0" err="1"/>
              <a:t>mmult</a:t>
            </a:r>
            <a:r>
              <a:rPr lang="en-US" sz="1800" dirty="0"/>
              <a:t> (Array 1, Array2)”, and then pressing </a:t>
            </a:r>
            <a:r>
              <a:rPr lang="en-US" sz="1800" dirty="0" err="1"/>
              <a:t>CTrl</a:t>
            </a:r>
            <a:r>
              <a:rPr lang="en-US" sz="1800" dirty="0"/>
              <a:t> + shift + Enter.  </a:t>
            </a:r>
          </a:p>
        </p:txBody>
      </p:sp>
      <p:sp>
        <p:nvSpPr>
          <p:cNvPr id="43012"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2151B50-BA7B-46BF-8190-ECAC4FBC10C9}" type="slidenum">
              <a:rPr lang="en-US" sz="1400" smtClean="0">
                <a:solidFill>
                  <a:srgbClr val="800000"/>
                </a:solidFill>
              </a:rPr>
              <a:pPr/>
              <a:t>26</a:t>
            </a:fld>
            <a:endParaRPr lang="en-US" sz="1400" dirty="0" smtClean="0">
              <a:solidFill>
                <a:srgbClr val="800000"/>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xmlns="" val="20588179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a:xfrm>
            <a:off x="609600" y="1219200"/>
            <a:ext cx="7924800" cy="4114800"/>
          </a:xfrm>
        </p:spPr>
        <p:txBody>
          <a:bodyPr/>
          <a:lstStyle/>
          <a:p>
            <a:pPr lvl="0">
              <a:buFont typeface="+mj-lt"/>
              <a:buAutoNum type="arabicPeriod" startAt="8"/>
            </a:pPr>
            <a:r>
              <a:rPr lang="en-US" sz="1800" dirty="0" smtClean="0"/>
              <a:t>The </a:t>
            </a:r>
            <a:r>
              <a:rPr lang="en-US" sz="1800" dirty="0"/>
              <a:t>portfolio variance associated with efficient weights is obtained by multiplying the variance-covariance matrix, </a:t>
            </a:r>
            <a:r>
              <a:rPr lang="en-US" sz="1800" b="1" dirty="0"/>
              <a:t>V,</a:t>
            </a:r>
            <a:r>
              <a:rPr lang="en-US" sz="1800" dirty="0"/>
              <a:t> by a column vector of efficient portfolio weights, </a:t>
            </a:r>
            <a:r>
              <a:rPr lang="en-US" sz="1800" b="1" dirty="0"/>
              <a:t>W</a:t>
            </a:r>
            <a:r>
              <a:rPr lang="en-US" sz="1800" dirty="0"/>
              <a:t>, and then multiplying </a:t>
            </a:r>
            <a:r>
              <a:rPr lang="en-US" sz="1800" b="1" dirty="0"/>
              <a:t>VW</a:t>
            </a:r>
            <a:r>
              <a:rPr lang="en-US" sz="1800" dirty="0"/>
              <a:t> by the transpose of </a:t>
            </a:r>
            <a:r>
              <a:rPr lang="en-US" sz="1800" b="1" dirty="0"/>
              <a:t>W</a:t>
            </a:r>
            <a:r>
              <a:rPr lang="en-US" sz="1800" dirty="0"/>
              <a:t>: </a:t>
            </a:r>
            <a:r>
              <a:rPr lang="en-US" sz="1800" dirty="0" err="1"/>
              <a:t>Vp</a:t>
            </a:r>
            <a:r>
              <a:rPr lang="en-US" sz="1800" dirty="0"/>
              <a:t>  =   </a:t>
            </a:r>
            <a:r>
              <a:rPr lang="en-US" sz="1800" b="1" dirty="0"/>
              <a:t>W</a:t>
            </a:r>
            <a:r>
              <a:rPr lang="en-US" sz="1800" b="1" baseline="30000" dirty="0"/>
              <a:t>/</a:t>
            </a:r>
            <a:r>
              <a:rPr lang="en-US" sz="1800" dirty="0"/>
              <a:t>   </a:t>
            </a:r>
            <a:r>
              <a:rPr lang="en-US" sz="1800" b="1" dirty="0"/>
              <a:t>V W</a:t>
            </a:r>
            <a:r>
              <a:rPr lang="en-US" sz="1800" dirty="0"/>
              <a:t>.  </a:t>
            </a:r>
          </a:p>
          <a:p>
            <a:pPr lvl="0">
              <a:buFont typeface="+mj-lt"/>
              <a:buAutoNum type="arabicPeriod" startAt="8"/>
            </a:pPr>
            <a:endParaRPr lang="en-US" sz="1800" dirty="0" smtClean="0"/>
          </a:p>
          <a:p>
            <a:pPr lvl="0">
              <a:buFont typeface="+mj-lt"/>
              <a:buAutoNum type="arabicPeriod" startAt="8"/>
            </a:pPr>
            <a:r>
              <a:rPr lang="en-US" sz="1800" dirty="0" smtClean="0"/>
              <a:t>A </a:t>
            </a:r>
            <a:r>
              <a:rPr lang="en-US" sz="1800" dirty="0"/>
              <a:t>number of efficient portfolios can be created by simply changing the specified portfolio return, </a:t>
            </a:r>
            <a:r>
              <a:rPr lang="en-US" sz="1800" dirty="0" err="1"/>
              <a:t>E</a:t>
            </a:r>
            <a:r>
              <a:rPr lang="en-US" sz="1800" baseline="-25000" dirty="0" err="1"/>
              <a:t>p</a:t>
            </a:r>
            <a:r>
              <a:rPr lang="en-US" sz="1800" dirty="0"/>
              <a:t>*. </a:t>
            </a:r>
          </a:p>
          <a:p>
            <a:endParaRPr lang="en-US" sz="2400" dirty="0" smtClean="0"/>
          </a:p>
        </p:txBody>
      </p:sp>
      <p:sp>
        <p:nvSpPr>
          <p:cNvPr id="43012"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2151B50-BA7B-46BF-8190-ECAC4FBC10C9}" type="slidenum">
              <a:rPr lang="en-US" sz="1400" smtClean="0">
                <a:solidFill>
                  <a:srgbClr val="800000"/>
                </a:solidFill>
              </a:rPr>
              <a:pPr/>
              <a:t>27</a:t>
            </a:fld>
            <a:endParaRPr lang="en-US" sz="1400" dirty="0" smtClean="0">
              <a:solidFill>
                <a:srgbClr val="800000"/>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Grp="1" noChangeArrowheads="1"/>
          </p:cNvSpPr>
          <p:nvPr>
            <p:ph type="title"/>
          </p:nvPr>
        </p:nvSpPr>
        <p:spPr>
          <a:xfrm>
            <a:off x="1752600" y="152400"/>
            <a:ext cx="6858000" cy="914400"/>
          </a:xfrm>
        </p:spPr>
        <p:txBody>
          <a:bodyPr/>
          <a:lstStyle/>
          <a:p>
            <a:r>
              <a:rPr lang="en-US" sz="2400" b="1" dirty="0"/>
              <a:t>Portfolio Selection:  Using Bloomberg and Excel to Generate Efficient Portfolios—Math </a:t>
            </a:r>
            <a:r>
              <a:rPr lang="en-US" sz="2400" b="1" dirty="0" smtClean="0"/>
              <a:t>Approach</a:t>
            </a:r>
          </a:p>
        </p:txBody>
      </p:sp>
    </p:spTree>
    <p:extLst>
      <p:ext uri="{BB962C8B-B14F-4D97-AF65-F5344CB8AC3E}">
        <p14:creationId xmlns:p14="http://schemas.microsoft.com/office/powerpoint/2010/main" xmlns="" val="56953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a:xfrm>
            <a:off x="0" y="1219200"/>
            <a:ext cx="3276600" cy="4800600"/>
          </a:xfrm>
        </p:spPr>
        <p:txBody>
          <a:bodyPr/>
          <a:lstStyle/>
          <a:p>
            <a:r>
              <a:rPr lang="en-US" sz="2000" dirty="0"/>
              <a:t>On the CORR screen, you can obtain the variance-covariance matrix by selecting “Covariance” from the dropdown “Calculations” tab. </a:t>
            </a:r>
          </a:p>
          <a:p>
            <a:endParaRPr lang="en-US" sz="2000" dirty="0" smtClean="0"/>
          </a:p>
          <a:p>
            <a:r>
              <a:rPr lang="en-US" sz="2000" dirty="0" smtClean="0"/>
              <a:t>Matrices </a:t>
            </a:r>
            <a:r>
              <a:rPr lang="en-US" sz="2000" dirty="0"/>
              <a:t>in CORR can be exported to Excel by clicking “Export to Excel” in the dropdown “Export” tab in the far right corner of the screen (tab not shown here). </a:t>
            </a:r>
          </a:p>
          <a:p>
            <a:endParaRPr lang="en-US" sz="2000" dirty="0" smtClean="0"/>
          </a:p>
        </p:txBody>
      </p:sp>
      <p:sp>
        <p:nvSpPr>
          <p:cNvPr id="43012"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2151B50-BA7B-46BF-8190-ECAC4FBC10C9}" type="slidenum">
              <a:rPr lang="en-US" sz="1400" smtClean="0">
                <a:solidFill>
                  <a:srgbClr val="800000"/>
                </a:solidFill>
              </a:rPr>
              <a:pPr/>
              <a:t>28</a:t>
            </a:fld>
            <a:endParaRPr lang="en-US" sz="1400" dirty="0" smtClean="0">
              <a:solidFill>
                <a:srgbClr val="800000"/>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 name="Picture 6" descr="blue rock corr var-cov"/>
          <p:cNvPicPr/>
          <p:nvPr/>
        </p:nvPicPr>
        <p:blipFill>
          <a:blip r:embed="rId3">
            <a:extLst>
              <a:ext uri="{28A0092B-C50C-407E-A947-70E740481C1C}">
                <a14:useLocalDpi xmlns:a14="http://schemas.microsoft.com/office/drawing/2010/main" xmlns="" val="0"/>
              </a:ext>
            </a:extLst>
          </a:blip>
          <a:srcRect/>
          <a:stretch>
            <a:fillRect/>
          </a:stretch>
        </p:blipFill>
        <p:spPr bwMode="auto">
          <a:xfrm>
            <a:off x="3352801" y="1295400"/>
            <a:ext cx="5638800" cy="4495800"/>
          </a:xfrm>
          <a:prstGeom prst="rect">
            <a:avLst/>
          </a:prstGeom>
          <a:noFill/>
          <a:ln>
            <a:noFill/>
          </a:ln>
        </p:spPr>
      </p:pic>
      <p:sp>
        <p:nvSpPr>
          <p:cNvPr id="8" name="Text Box 2"/>
          <p:cNvSpPr txBox="1">
            <a:spLocks noChangeArrowheads="1"/>
          </p:cNvSpPr>
          <p:nvPr/>
        </p:nvSpPr>
        <p:spPr bwMode="auto">
          <a:xfrm>
            <a:off x="5257800" y="3962400"/>
            <a:ext cx="1524001" cy="276999"/>
          </a:xfrm>
          <a:prstGeom prst="rect">
            <a:avLst/>
          </a:prstGeom>
          <a:solidFill>
            <a:srgbClr val="92D050"/>
          </a:solidFill>
          <a:ln w="9525">
            <a:solidFill>
              <a:srgbClr val="000000"/>
            </a:solid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sz="1200" b="1" dirty="0">
                <a:effectLst/>
                <a:latin typeface="Times New Roman"/>
                <a:ea typeface="Times New Roman"/>
              </a:rPr>
              <a:t>CORR SCREEN</a:t>
            </a:r>
            <a:endParaRPr lang="en-US" sz="1200" dirty="0">
              <a:effectLst/>
              <a:latin typeface="Times New Roman"/>
              <a:ea typeface="Times New Roman"/>
            </a:endParaRPr>
          </a:p>
        </p:txBody>
      </p:sp>
      <p:sp>
        <p:nvSpPr>
          <p:cNvPr id="10" name="Rectangle 2"/>
          <p:cNvSpPr>
            <a:spLocks noGrp="1" noChangeArrowheads="1"/>
          </p:cNvSpPr>
          <p:nvPr>
            <p:ph type="title"/>
          </p:nvPr>
        </p:nvSpPr>
        <p:spPr>
          <a:xfrm>
            <a:off x="1752600" y="152400"/>
            <a:ext cx="6858000" cy="914400"/>
          </a:xfrm>
        </p:spPr>
        <p:txBody>
          <a:bodyPr/>
          <a:lstStyle/>
          <a:p>
            <a:r>
              <a:rPr lang="en-US" sz="2400" b="1" dirty="0"/>
              <a:t>Portfolio Selection:  Using Bloomberg and Excel to Generate Efficient Portfolios—Math </a:t>
            </a:r>
            <a:r>
              <a:rPr lang="en-US" sz="2400" b="1" dirty="0" smtClean="0"/>
              <a:t>Approach</a:t>
            </a:r>
          </a:p>
        </p:txBody>
      </p:sp>
    </p:spTree>
    <p:extLst>
      <p:ext uri="{BB962C8B-B14F-4D97-AF65-F5344CB8AC3E}">
        <p14:creationId xmlns:p14="http://schemas.microsoft.com/office/powerpoint/2010/main" xmlns="" val="2044445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a:xfrm>
            <a:off x="152400" y="1219200"/>
            <a:ext cx="1524000" cy="1600200"/>
          </a:xfrm>
        </p:spPr>
        <p:txBody>
          <a:bodyPr/>
          <a:lstStyle/>
          <a:p>
            <a:pPr marL="0" indent="0">
              <a:buNone/>
            </a:pPr>
            <a:r>
              <a:rPr lang="en-US" sz="1800" b="1" dirty="0">
                <a:solidFill>
                  <a:schemeClr val="tx2"/>
                </a:solidFill>
              </a:rPr>
              <a:t>Markowitz Solution in Excel: Matrix A, A</a:t>
            </a:r>
            <a:r>
              <a:rPr lang="en-US" sz="1800" b="1" baseline="30000" dirty="0">
                <a:solidFill>
                  <a:schemeClr val="tx2"/>
                </a:solidFill>
              </a:rPr>
              <a:t>−1</a:t>
            </a:r>
            <a:r>
              <a:rPr lang="en-US" sz="1800" b="1" dirty="0">
                <a:solidFill>
                  <a:schemeClr val="tx2"/>
                </a:solidFill>
              </a:rPr>
              <a:t>, k, and W</a:t>
            </a:r>
            <a:endParaRPr lang="en-US" sz="1800" dirty="0">
              <a:solidFill>
                <a:schemeClr val="tx2"/>
              </a:solidFill>
            </a:endParaRPr>
          </a:p>
          <a:p>
            <a:pPr marL="0" indent="0">
              <a:buNone/>
            </a:pPr>
            <a:endParaRPr lang="en-US" sz="2000" dirty="0" smtClean="0"/>
          </a:p>
        </p:txBody>
      </p:sp>
      <p:sp>
        <p:nvSpPr>
          <p:cNvPr id="43012" name="Slide Number Placeholder 5"/>
          <p:cNvSpPr>
            <a:spLocks noGrp="1"/>
          </p:cNvSpPr>
          <p:nvPr>
            <p:ph type="sldNum" sz="quarter" idx="12"/>
          </p:nvPr>
        </p:nvSpPr>
        <p:spPr>
          <a:xfrm>
            <a:off x="0" y="6276975"/>
            <a:ext cx="5334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2151B50-BA7B-46BF-8190-ECAC4FBC10C9}" type="slidenum">
              <a:rPr lang="en-US" sz="1400" smtClean="0">
                <a:solidFill>
                  <a:srgbClr val="800000"/>
                </a:solidFill>
              </a:rPr>
              <a:pPr/>
              <a:t>29</a:t>
            </a:fld>
            <a:endParaRPr lang="en-US" sz="1400" dirty="0" smtClean="0">
              <a:solidFill>
                <a:srgbClr val="800000"/>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 name="Picture 8"/>
          <p:cNvPicPr/>
          <p:nvPr/>
        </p:nvPicPr>
        <p:blipFill>
          <a:blip r:embed="rId3">
            <a:extLst>
              <a:ext uri="{28A0092B-C50C-407E-A947-70E740481C1C}">
                <a14:useLocalDpi xmlns:a14="http://schemas.microsoft.com/office/drawing/2010/main" xmlns="" val="0"/>
              </a:ext>
            </a:extLst>
          </a:blip>
          <a:srcRect/>
          <a:stretch>
            <a:fillRect/>
          </a:stretch>
        </p:blipFill>
        <p:spPr bwMode="auto">
          <a:xfrm>
            <a:off x="1905000" y="0"/>
            <a:ext cx="6781800" cy="6734175"/>
          </a:xfrm>
          <a:prstGeom prst="rect">
            <a:avLst/>
          </a:prstGeom>
          <a:noFill/>
          <a:ln>
            <a:noFill/>
          </a:ln>
        </p:spPr>
      </p:pic>
    </p:spTree>
    <p:extLst>
      <p:ext uri="{BB962C8B-B14F-4D97-AF65-F5344CB8AC3E}">
        <p14:creationId xmlns:p14="http://schemas.microsoft.com/office/powerpoint/2010/main" xmlns="" val="14180951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752600" y="152400"/>
            <a:ext cx="5867400" cy="914400"/>
          </a:xfrm>
        </p:spPr>
        <p:txBody>
          <a:bodyPr/>
          <a:lstStyle/>
          <a:p>
            <a:r>
              <a:rPr lang="en-US" b="1" dirty="0" smtClean="0"/>
              <a:t>Markowitz Portfolio Selection</a:t>
            </a:r>
          </a:p>
        </p:txBody>
      </p:sp>
      <p:sp>
        <p:nvSpPr>
          <p:cNvPr id="43011" name="Rectangle 3"/>
          <p:cNvSpPr>
            <a:spLocks noGrp="1" noChangeArrowheads="1"/>
          </p:cNvSpPr>
          <p:nvPr>
            <p:ph idx="1"/>
          </p:nvPr>
        </p:nvSpPr>
        <p:spPr>
          <a:xfrm>
            <a:off x="457200" y="1219200"/>
            <a:ext cx="8229600" cy="5029200"/>
          </a:xfrm>
        </p:spPr>
        <p:txBody>
          <a:bodyPr/>
          <a:lstStyle/>
          <a:p>
            <a:r>
              <a:rPr lang="en-US" sz="2800" dirty="0" smtClean="0"/>
              <a:t>Examine:</a:t>
            </a:r>
          </a:p>
          <a:p>
            <a:pPr marL="914400" lvl="1" indent="-514350">
              <a:buFont typeface="+mj-lt"/>
              <a:buAutoNum type="arabicPeriod"/>
            </a:pPr>
            <a:r>
              <a:rPr lang="en-US" dirty="0" smtClean="0"/>
              <a:t>The </a:t>
            </a:r>
            <a:r>
              <a:rPr lang="en-US" dirty="0"/>
              <a:t>importance of correlation in determining the different return-risk combinations attainable by varying the security allocations of a two-stock </a:t>
            </a:r>
            <a:r>
              <a:rPr lang="en-US" dirty="0" smtClean="0"/>
              <a:t>portfolio</a:t>
            </a:r>
          </a:p>
          <a:p>
            <a:pPr marL="914400" lvl="1" indent="-514350">
              <a:buFont typeface="+mj-lt"/>
              <a:buAutoNum type="arabicPeriod"/>
            </a:pPr>
            <a:r>
              <a:rPr lang="en-US" dirty="0" smtClean="0"/>
              <a:t>Markowitz </a:t>
            </a:r>
            <a:r>
              <a:rPr lang="en-US" dirty="0"/>
              <a:t>portfolio selection </a:t>
            </a:r>
            <a:r>
              <a:rPr lang="en-US" dirty="0" smtClean="0"/>
              <a:t>and  </a:t>
            </a:r>
            <a:r>
              <a:rPr lang="en-US" dirty="0"/>
              <a:t>efficiency frontier in terms of that </a:t>
            </a:r>
            <a:r>
              <a:rPr lang="en-US" dirty="0" smtClean="0"/>
              <a:t>process</a:t>
            </a:r>
          </a:p>
          <a:p>
            <a:pPr marL="914400" lvl="1" indent="-514350">
              <a:buFont typeface="+mj-lt"/>
              <a:buAutoNum type="arabicPeriod"/>
            </a:pPr>
            <a:r>
              <a:rPr lang="en-US" dirty="0" smtClean="0"/>
              <a:t>Extend </a:t>
            </a:r>
            <a:r>
              <a:rPr lang="en-US" dirty="0"/>
              <a:t>the selection process to the single-index and multi-index </a:t>
            </a:r>
            <a:r>
              <a:rPr lang="en-US" dirty="0" smtClean="0"/>
              <a:t>models</a:t>
            </a:r>
          </a:p>
        </p:txBody>
      </p:sp>
      <p:sp>
        <p:nvSpPr>
          <p:cNvPr id="43012"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2151B50-BA7B-46BF-8190-ECAC4FBC10C9}" type="slidenum">
              <a:rPr lang="en-US" sz="1400" smtClean="0">
                <a:solidFill>
                  <a:srgbClr val="800000"/>
                </a:solidFill>
              </a:rPr>
              <a:pPr/>
              <a:t>3</a:t>
            </a:fld>
            <a:endParaRPr lang="en-US" sz="1400" smtClean="0">
              <a:solidFill>
                <a:srgbClr val="800000"/>
              </a:solidFill>
            </a:endParaRPr>
          </a:p>
        </p:txBody>
      </p:sp>
    </p:spTree>
    <p:extLst>
      <p:ext uri="{BB962C8B-B14F-4D97-AF65-F5344CB8AC3E}">
        <p14:creationId xmlns:p14="http://schemas.microsoft.com/office/powerpoint/2010/main" xmlns="" val="42542408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676400" y="1066800"/>
            <a:ext cx="6096000" cy="750704"/>
          </a:xfrm>
        </p:spPr>
        <p:txBody>
          <a:bodyPr/>
          <a:lstStyle/>
          <a:p>
            <a:r>
              <a:rPr lang="en-US" sz="2800" b="1" dirty="0" smtClean="0"/>
              <a:t>Efficiency Portfolios: Different </a:t>
            </a:r>
            <a:r>
              <a:rPr lang="en-US" sz="2800" b="1" dirty="0" err="1" smtClean="0"/>
              <a:t>E</a:t>
            </a:r>
            <a:r>
              <a:rPr lang="en-US" sz="2800" b="1" baseline="-25000" dirty="0" err="1" smtClean="0"/>
              <a:t>p</a:t>
            </a:r>
            <a:endParaRPr lang="en-US" sz="2800" b="1" baseline="-25000" dirty="0" smtClean="0"/>
          </a:p>
        </p:txBody>
      </p:sp>
      <p:sp>
        <p:nvSpPr>
          <p:cNvPr id="43012"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2151B50-BA7B-46BF-8190-ECAC4FBC10C9}" type="slidenum">
              <a:rPr lang="en-US" sz="1400" smtClean="0">
                <a:solidFill>
                  <a:srgbClr val="800000"/>
                </a:solidFill>
              </a:rPr>
              <a:pPr/>
              <a:t>30</a:t>
            </a:fld>
            <a:endParaRPr lang="en-US" sz="1400" dirty="0" smtClean="0">
              <a:solidFill>
                <a:srgbClr val="800000"/>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 name="Picture 8"/>
          <p:cNvPicPr/>
          <p:nvPr/>
        </p:nvPicPr>
        <p:blipFill>
          <a:blip r:embed="rId3">
            <a:duotone>
              <a:prstClr val="black"/>
              <a:schemeClr val="bg1">
                <a:lumMod val="75000"/>
                <a:tint val="45000"/>
                <a:satMod val="400000"/>
              </a:schemeClr>
            </a:duotone>
            <a:extLst>
              <a:ext uri="{28A0092B-C50C-407E-A947-70E740481C1C}">
                <a14:useLocalDpi xmlns:a14="http://schemas.microsoft.com/office/drawing/2010/main" xmlns="" val="0"/>
              </a:ext>
            </a:extLst>
          </a:blip>
          <a:srcRect/>
          <a:stretch>
            <a:fillRect/>
          </a:stretch>
        </p:blipFill>
        <p:spPr bwMode="auto">
          <a:xfrm>
            <a:off x="533400" y="1845807"/>
            <a:ext cx="8153400" cy="3030993"/>
          </a:xfrm>
          <a:prstGeom prst="rect">
            <a:avLst/>
          </a:prstGeom>
          <a:noFill/>
          <a:ln>
            <a:noFill/>
          </a:ln>
        </p:spPr>
      </p:pic>
      <p:sp>
        <p:nvSpPr>
          <p:cNvPr id="10" name="Rectangle 2"/>
          <p:cNvSpPr txBox="1">
            <a:spLocks noChangeArrowheads="1"/>
          </p:cNvSpPr>
          <p:nvPr/>
        </p:nvSpPr>
        <p:spPr bwMode="auto">
          <a:xfrm>
            <a:off x="1752600" y="152400"/>
            <a:ext cx="68580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200">
                <a:solidFill>
                  <a:srgbClr val="002060"/>
                </a:solidFill>
                <a:latin typeface="+mj-lt"/>
                <a:ea typeface="+mj-ea"/>
                <a:cs typeface="+mj-cs"/>
              </a:defRPr>
            </a:lvl1pPr>
            <a:lvl2pPr algn="ctr" rtl="0" eaLnBrk="0" fontAlgn="base" hangingPunct="0">
              <a:spcBef>
                <a:spcPct val="0"/>
              </a:spcBef>
              <a:spcAft>
                <a:spcPct val="0"/>
              </a:spcAft>
              <a:defRPr sz="3200">
                <a:solidFill>
                  <a:srgbClr val="002060"/>
                </a:solidFill>
                <a:latin typeface="Times New Roman" pitchFamily="18" charset="0"/>
              </a:defRPr>
            </a:lvl2pPr>
            <a:lvl3pPr algn="ctr" rtl="0" eaLnBrk="0" fontAlgn="base" hangingPunct="0">
              <a:spcBef>
                <a:spcPct val="0"/>
              </a:spcBef>
              <a:spcAft>
                <a:spcPct val="0"/>
              </a:spcAft>
              <a:defRPr sz="3200">
                <a:solidFill>
                  <a:srgbClr val="002060"/>
                </a:solidFill>
                <a:latin typeface="Times New Roman" pitchFamily="18" charset="0"/>
              </a:defRPr>
            </a:lvl3pPr>
            <a:lvl4pPr algn="ctr" rtl="0" eaLnBrk="0" fontAlgn="base" hangingPunct="0">
              <a:spcBef>
                <a:spcPct val="0"/>
              </a:spcBef>
              <a:spcAft>
                <a:spcPct val="0"/>
              </a:spcAft>
              <a:defRPr sz="3200">
                <a:solidFill>
                  <a:srgbClr val="002060"/>
                </a:solidFill>
                <a:latin typeface="Times New Roman" pitchFamily="18" charset="0"/>
              </a:defRPr>
            </a:lvl4pPr>
            <a:lvl5pPr algn="ctr" rtl="0" eaLnBrk="0" fontAlgn="base" hangingPunct="0">
              <a:spcBef>
                <a:spcPct val="0"/>
              </a:spcBef>
              <a:spcAft>
                <a:spcPct val="0"/>
              </a:spcAft>
              <a:defRPr sz="3200">
                <a:solidFill>
                  <a:srgbClr val="002060"/>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sz="2400" b="1" kern="0" smtClean="0"/>
              <a:t>Portfolio Selection:  Using Bloomberg and Excel to Generate Efficient Portfolios—Math Approach</a:t>
            </a:r>
            <a:endParaRPr lang="en-US" sz="2400" b="1" kern="0" dirty="0" smtClean="0"/>
          </a:p>
        </p:txBody>
      </p:sp>
    </p:spTree>
    <p:extLst>
      <p:ext uri="{BB962C8B-B14F-4D97-AF65-F5344CB8AC3E}">
        <p14:creationId xmlns:p14="http://schemas.microsoft.com/office/powerpoint/2010/main" xmlns="" val="8419197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133600"/>
            <a:ext cx="7721600" cy="2082800"/>
          </a:xfrm>
        </p:spPr>
        <p:txBody>
          <a:bodyPr/>
          <a:lstStyle/>
          <a:p>
            <a:r>
              <a:rPr lang="en-US" sz="4000" b="1" dirty="0" smtClean="0"/>
              <a:t/>
            </a:r>
            <a:br>
              <a:rPr lang="en-US" sz="4000" b="1" dirty="0" smtClean="0"/>
            </a:br>
            <a:r>
              <a:rPr lang="en-US" sz="4000" b="1" dirty="0" smtClean="0"/>
              <a:t/>
            </a:r>
            <a:br>
              <a:rPr lang="en-US" sz="4000" b="1" dirty="0" smtClean="0"/>
            </a:br>
            <a:r>
              <a:rPr lang="en-US" sz="4000" b="1" dirty="0"/>
              <a:t>Markowitz Portfolio </a:t>
            </a:r>
            <a:r>
              <a:rPr lang="en-US" sz="4000" b="1" dirty="0" smtClean="0"/>
              <a:t>Selection</a:t>
            </a:r>
            <a:br>
              <a:rPr lang="en-US" sz="4000" b="1" dirty="0" smtClean="0"/>
            </a:br>
            <a:r>
              <a:rPr lang="en-US" sz="4000" b="1" dirty="0" smtClean="0"/>
              <a:t/>
            </a:r>
            <a:br>
              <a:rPr lang="en-US" sz="4000" b="1" dirty="0" smtClean="0"/>
            </a:br>
            <a:r>
              <a:rPr lang="en-US" sz="4000" b="1" dirty="0" smtClean="0"/>
              <a:t>Quadratic Programming</a:t>
            </a:r>
            <a:br>
              <a:rPr lang="en-US" sz="4000" b="1" dirty="0" smtClean="0"/>
            </a:br>
            <a:r>
              <a:rPr lang="en-US" sz="4000" b="1" dirty="0" smtClean="0"/>
              <a:t>Excel Solver</a:t>
            </a:r>
            <a:r>
              <a:rPr lang="en-US" sz="4000" dirty="0"/>
              <a:t/>
            </a:r>
            <a:br>
              <a:rPr lang="en-US" sz="4000" dirty="0"/>
            </a:br>
            <a:r>
              <a:rPr lang="en-US" sz="4000" b="1" dirty="0"/>
              <a:t/>
            </a:r>
            <a:br>
              <a:rPr lang="en-US" sz="4000" b="1" dirty="0"/>
            </a:br>
            <a:endParaRPr lang="en-US" sz="4000" b="1" dirty="0" smtClean="0">
              <a:solidFill>
                <a:schemeClr val="tx2"/>
              </a:solidFill>
            </a:endParaRPr>
          </a:p>
        </p:txBody>
      </p:sp>
      <p:sp>
        <p:nvSpPr>
          <p:cNvPr id="2052"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7075864-6E81-44BE-A16E-1ADBA64E1AE8}" type="slidenum">
              <a:rPr lang="en-US" sz="1400" smtClean="0">
                <a:solidFill>
                  <a:srgbClr val="800000"/>
                </a:solidFill>
              </a:rPr>
              <a:pPr/>
              <a:t>31</a:t>
            </a:fld>
            <a:endParaRPr lang="en-US" sz="1400" smtClean="0">
              <a:solidFill>
                <a:srgbClr val="800000"/>
              </a:solidFill>
            </a:endParaRPr>
          </a:p>
        </p:txBody>
      </p:sp>
    </p:spTree>
    <p:extLst>
      <p:ext uri="{BB962C8B-B14F-4D97-AF65-F5344CB8AC3E}">
        <p14:creationId xmlns:p14="http://schemas.microsoft.com/office/powerpoint/2010/main" xmlns="" val="8993892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a:xfrm>
            <a:off x="533400" y="1143000"/>
            <a:ext cx="8458200" cy="5410200"/>
          </a:xfrm>
        </p:spPr>
        <p:txBody>
          <a:bodyPr/>
          <a:lstStyle/>
          <a:p>
            <a:r>
              <a:rPr lang="en-US" sz="2400" dirty="0"/>
              <a:t>An alternative to the mathematical approach is quadratic programming (QP). </a:t>
            </a:r>
            <a:endParaRPr lang="en-US" sz="2400" dirty="0" smtClean="0"/>
          </a:p>
          <a:p>
            <a:endParaRPr lang="en-US" sz="2400" dirty="0"/>
          </a:p>
          <a:p>
            <a:r>
              <a:rPr lang="en-US" sz="2400" dirty="0" smtClean="0"/>
              <a:t>QP </a:t>
            </a:r>
            <a:r>
              <a:rPr lang="en-US" sz="2400" dirty="0"/>
              <a:t>is an algorithm that iteratively solves for the security weights that yield the minimum portfolio variance subject to three constraints: </a:t>
            </a:r>
            <a:endParaRPr lang="en-US" sz="2400" dirty="0" smtClean="0"/>
          </a:p>
          <a:p>
            <a:pPr lvl="1"/>
            <a:r>
              <a:rPr lang="en-US" sz="2400" dirty="0"/>
              <a:t>T</a:t>
            </a:r>
            <a:r>
              <a:rPr lang="en-US" sz="2400" dirty="0" smtClean="0"/>
              <a:t>he </a:t>
            </a:r>
            <a:r>
              <a:rPr lang="en-US" sz="2400" dirty="0"/>
              <a:t>weights sum to </a:t>
            </a:r>
            <a:r>
              <a:rPr lang="en-US" sz="2400" dirty="0" smtClean="0"/>
              <a:t>one </a:t>
            </a:r>
          </a:p>
          <a:p>
            <a:pPr lvl="1"/>
            <a:r>
              <a:rPr lang="en-US" sz="2400" dirty="0" smtClean="0"/>
              <a:t>The weights </a:t>
            </a:r>
            <a:r>
              <a:rPr lang="en-US" sz="2400" dirty="0"/>
              <a:t>yield a specified portfolio expected </a:t>
            </a:r>
            <a:r>
              <a:rPr lang="en-US" sz="2400" dirty="0" smtClean="0"/>
              <a:t>return </a:t>
            </a:r>
          </a:p>
          <a:p>
            <a:pPr lvl="1"/>
            <a:r>
              <a:rPr lang="en-US" sz="2400" dirty="0" smtClean="0"/>
              <a:t>Each weight </a:t>
            </a:r>
            <a:r>
              <a:rPr lang="en-US" sz="2400" dirty="0"/>
              <a:t>is </a:t>
            </a:r>
            <a:r>
              <a:rPr lang="en-US" sz="2400" dirty="0" smtClean="0"/>
              <a:t>nonnegative</a:t>
            </a:r>
          </a:p>
          <a:p>
            <a:endParaRPr lang="en-US" sz="2400" dirty="0" smtClean="0"/>
          </a:p>
          <a:p>
            <a:r>
              <a:rPr lang="en-US" sz="2400" dirty="0" smtClean="0"/>
              <a:t>With </a:t>
            </a:r>
            <a:r>
              <a:rPr lang="en-US" sz="2400" dirty="0"/>
              <a:t>the non-negative weight constraints, quadratic programming provides a more practical approach to constructing portfolios that satisfy the Markowitz objective.</a:t>
            </a:r>
          </a:p>
          <a:p>
            <a:endParaRPr lang="en-US" dirty="0"/>
          </a:p>
        </p:txBody>
      </p:sp>
      <p:sp>
        <p:nvSpPr>
          <p:cNvPr id="43012"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2151B50-BA7B-46BF-8190-ECAC4FBC10C9}" type="slidenum">
              <a:rPr lang="en-US" sz="1400" smtClean="0">
                <a:solidFill>
                  <a:srgbClr val="800000"/>
                </a:solidFill>
              </a:rPr>
              <a:pPr/>
              <a:t>32</a:t>
            </a:fld>
            <a:endParaRPr lang="en-US" sz="1400" dirty="0" smtClean="0">
              <a:solidFill>
                <a:srgbClr val="800000"/>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p:cNvSpPr>
            <a:spLocks noGrp="1" noChangeArrowheads="1"/>
          </p:cNvSpPr>
          <p:nvPr>
            <p:ph type="title"/>
          </p:nvPr>
        </p:nvSpPr>
        <p:spPr>
          <a:xfrm>
            <a:off x="1676400" y="304800"/>
            <a:ext cx="7010400" cy="762000"/>
          </a:xfrm>
        </p:spPr>
        <p:txBody>
          <a:bodyPr/>
          <a:lstStyle/>
          <a:p>
            <a:r>
              <a:rPr lang="en-US" sz="2800" b="1" dirty="0" smtClean="0"/>
              <a:t>Portfolio Selection: Quadratic Programming</a:t>
            </a:r>
          </a:p>
        </p:txBody>
      </p:sp>
    </p:spTree>
    <p:extLst>
      <p:ext uri="{BB962C8B-B14F-4D97-AF65-F5344CB8AC3E}">
        <p14:creationId xmlns:p14="http://schemas.microsoft.com/office/powerpoint/2010/main" xmlns="" val="30379450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752600" y="0"/>
            <a:ext cx="7010400" cy="762000"/>
          </a:xfrm>
        </p:spPr>
        <p:txBody>
          <a:bodyPr/>
          <a:lstStyle/>
          <a:p>
            <a:r>
              <a:rPr lang="en-US" sz="2800" b="1" dirty="0" smtClean="0"/>
              <a:t>Portfolio Selection: Quadratic Programming</a:t>
            </a:r>
          </a:p>
        </p:txBody>
      </p:sp>
      <p:sp>
        <p:nvSpPr>
          <p:cNvPr id="43011" name="Rectangle 3"/>
          <p:cNvSpPr>
            <a:spLocks noGrp="1" noChangeArrowheads="1"/>
          </p:cNvSpPr>
          <p:nvPr>
            <p:ph idx="1"/>
          </p:nvPr>
        </p:nvSpPr>
        <p:spPr>
          <a:xfrm>
            <a:off x="152400" y="1676400"/>
            <a:ext cx="2743200" cy="5029200"/>
          </a:xfrm>
        </p:spPr>
        <p:txBody>
          <a:bodyPr/>
          <a:lstStyle/>
          <a:p>
            <a:endParaRPr lang="en-US" sz="2000" b="1" dirty="0" smtClean="0"/>
          </a:p>
          <a:p>
            <a:r>
              <a:rPr lang="en-US" sz="2000" b="1" dirty="0" smtClean="0"/>
              <a:t>Portfolio </a:t>
            </a:r>
            <a:r>
              <a:rPr lang="en-US" sz="2000" b="1" dirty="0"/>
              <a:t>Inputs: </a:t>
            </a:r>
          </a:p>
          <a:p>
            <a:pPr marL="0" indent="0">
              <a:buNone/>
            </a:pPr>
            <a:endParaRPr lang="en-US" sz="2000" b="1" dirty="0"/>
          </a:p>
          <a:p>
            <a:r>
              <a:rPr lang="en-US" sz="2000" b="1" dirty="0" smtClean="0"/>
              <a:t>Objective </a:t>
            </a:r>
            <a:r>
              <a:rPr lang="en-US" sz="2000" b="1" dirty="0"/>
              <a:t>Function</a:t>
            </a:r>
            <a:r>
              <a:rPr lang="en-US" sz="2000" b="1" dirty="0" smtClean="0"/>
              <a:t>:</a:t>
            </a:r>
            <a:endParaRPr lang="en-US" sz="2000" b="1" dirty="0"/>
          </a:p>
          <a:p>
            <a:pPr marL="0" indent="0">
              <a:buNone/>
            </a:pPr>
            <a:r>
              <a:rPr lang="en-US" sz="2000" b="1" dirty="0"/>
              <a:t>      </a:t>
            </a:r>
          </a:p>
          <a:p>
            <a:pPr marL="0" indent="0">
              <a:buNone/>
            </a:pPr>
            <a:r>
              <a:rPr lang="en-US" sz="2000" b="1" dirty="0"/>
              <a:t>               </a:t>
            </a:r>
            <a:endParaRPr lang="en-US" sz="2000" b="1" dirty="0" smtClean="0"/>
          </a:p>
          <a:p>
            <a:r>
              <a:rPr lang="en-US" sz="2000" b="1" dirty="0" smtClean="0"/>
              <a:t>First </a:t>
            </a:r>
            <a:r>
              <a:rPr lang="en-US" sz="2000" b="1" dirty="0"/>
              <a:t>constraint:</a:t>
            </a:r>
          </a:p>
          <a:p>
            <a:pPr marL="0" indent="0">
              <a:buNone/>
            </a:pPr>
            <a:r>
              <a:rPr lang="en-US" sz="2000" b="1" dirty="0"/>
              <a:t>                                                                </a:t>
            </a:r>
          </a:p>
          <a:p>
            <a:pPr marL="0" indent="0">
              <a:buNone/>
            </a:pPr>
            <a:r>
              <a:rPr lang="en-US" sz="2000" b="1" dirty="0"/>
              <a:t>                     </a:t>
            </a:r>
          </a:p>
          <a:p>
            <a:r>
              <a:rPr lang="en-US" sz="2000" b="1" dirty="0"/>
              <a:t>Second </a:t>
            </a:r>
            <a:r>
              <a:rPr lang="en-US" sz="2000" b="1" dirty="0" smtClean="0"/>
              <a:t>constraint:</a:t>
            </a:r>
          </a:p>
          <a:p>
            <a:endParaRPr lang="en-US" sz="2000" b="1" dirty="0"/>
          </a:p>
          <a:p>
            <a:r>
              <a:rPr lang="en-US" sz="2000" b="1" dirty="0"/>
              <a:t>Third constraint of non-negative weights:</a:t>
            </a:r>
            <a:endParaRPr lang="en-US" sz="2000" dirty="0"/>
          </a:p>
          <a:p>
            <a:endParaRPr lang="en-US" sz="2000" b="1" dirty="0"/>
          </a:p>
          <a:p>
            <a:endParaRPr lang="en-US" sz="1800" dirty="0" smtClean="0"/>
          </a:p>
        </p:txBody>
      </p:sp>
      <p:sp>
        <p:nvSpPr>
          <p:cNvPr id="43012"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2151B50-BA7B-46BF-8190-ECAC4FBC10C9}" type="slidenum">
              <a:rPr lang="en-US" sz="1400" smtClean="0">
                <a:solidFill>
                  <a:srgbClr val="800000"/>
                </a:solidFill>
              </a:rPr>
              <a:pPr/>
              <a:t>33</a:t>
            </a:fld>
            <a:endParaRPr lang="en-US" sz="1400" dirty="0" smtClean="0">
              <a:solidFill>
                <a:srgbClr val="800000"/>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xmlns="" val="633414223"/>
              </p:ext>
            </p:extLst>
          </p:nvPr>
        </p:nvGraphicFramePr>
        <p:xfrm>
          <a:off x="2895737" y="2743200"/>
          <a:ext cx="6102394" cy="912345"/>
        </p:xfrm>
        <a:graphic>
          <a:graphicData uri="http://schemas.openxmlformats.org/presentationml/2006/ole">
            <p:oleObj spid="_x0000_s104572" name="Equation" r:id="rId3" imgW="3390840" imgH="520560" progId="Equation.3">
              <p:embed/>
            </p:oleObj>
          </a:graphicData>
        </a:graphic>
      </p:graphicFrame>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xmlns="" val="3276720545"/>
              </p:ext>
            </p:extLst>
          </p:nvPr>
        </p:nvGraphicFramePr>
        <p:xfrm>
          <a:off x="3055938" y="3810000"/>
          <a:ext cx="2498725" cy="533400"/>
        </p:xfrm>
        <a:graphic>
          <a:graphicData uri="http://schemas.openxmlformats.org/presentationml/2006/ole">
            <p:oleObj spid="_x0000_s104573" name="Equation" r:id="rId4" imgW="1130040" imgH="253800" progId="Equation.3">
              <p:embed/>
            </p:oleObj>
          </a:graphicData>
        </a:graphic>
      </p:graphicFrame>
      <p:sp>
        <p:nvSpPr>
          <p:cNvPr id="12"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xmlns="" val="1686485083"/>
              </p:ext>
            </p:extLst>
          </p:nvPr>
        </p:nvGraphicFramePr>
        <p:xfrm>
          <a:off x="3048000" y="4896208"/>
          <a:ext cx="4035790" cy="513992"/>
        </p:xfrm>
        <a:graphic>
          <a:graphicData uri="http://schemas.openxmlformats.org/presentationml/2006/ole">
            <p:oleObj spid="_x0000_s104574" name="Equation" r:id="rId5" imgW="2043813" imgH="266584" progId="Equation.3">
              <p:embed/>
            </p:oleObj>
          </a:graphicData>
        </a:graphic>
      </p:graphicFrame>
      <p:sp>
        <p:nvSpPr>
          <p:cNvPr id="14"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3"/>
          <p:cNvSpPr txBox="1">
            <a:spLocks noChangeArrowheads="1"/>
          </p:cNvSpPr>
          <p:nvPr/>
        </p:nvSpPr>
        <p:spPr bwMode="auto">
          <a:xfrm>
            <a:off x="1676400" y="609600"/>
            <a:ext cx="7239000" cy="1295400"/>
          </a:xfrm>
          <a:prstGeom prst="rect">
            <a:avLst/>
          </a:prstGeom>
          <a:noFill/>
          <a:ln w="9525">
            <a:solidFill>
              <a:srgbClr val="800000"/>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rgbClr val="800000"/>
              </a:buClr>
              <a:buFont typeface="Wingdings" pitchFamily="2" charset="2"/>
              <a:buChar char="Ø"/>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800000"/>
              </a:buClr>
              <a:buFont typeface="Wingdings" pitchFamily="2" charset="2"/>
              <a:buChar char="Ø"/>
              <a:defRPr sz="2800">
                <a:solidFill>
                  <a:schemeClr val="tx1"/>
                </a:solidFill>
                <a:latin typeface="+mn-lt"/>
              </a:defRPr>
            </a:lvl2pPr>
            <a:lvl3pPr marL="1143000" indent="-228600" algn="l" rtl="0" eaLnBrk="0" fontAlgn="base" hangingPunct="0">
              <a:spcBef>
                <a:spcPct val="20000"/>
              </a:spcBef>
              <a:spcAft>
                <a:spcPct val="0"/>
              </a:spcAft>
              <a:buClr>
                <a:srgbClr val="800000"/>
              </a:buClr>
              <a:buFont typeface="Wingdings" pitchFamily="2" charset="2"/>
              <a:buChar char="Ø"/>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None/>
            </a:pPr>
            <a:r>
              <a:rPr lang="en-US" sz="1600" dirty="0"/>
              <a:t>Q</a:t>
            </a:r>
            <a:r>
              <a:rPr lang="en-US" sz="1600" dirty="0" smtClean="0"/>
              <a:t>uadratic </a:t>
            </a:r>
            <a:r>
              <a:rPr lang="en-US" sz="1600" dirty="0"/>
              <a:t>programming (</a:t>
            </a:r>
            <a:r>
              <a:rPr lang="en-US" sz="1600" dirty="0" smtClean="0"/>
              <a:t>QP)  is </a:t>
            </a:r>
            <a:r>
              <a:rPr lang="en-US" sz="1600" dirty="0"/>
              <a:t>an algorithm that iteratively solves for the security weights that yield the minimum portfolio variance subject to three constraints: the weights sum to one, they yield a specified portfolio expected return, and each weight is nonnegative. For a three-stock portfolio, the QP approach can be defined as follows:</a:t>
            </a:r>
          </a:p>
          <a:p>
            <a:pPr marL="0" indent="0">
              <a:buNone/>
            </a:pPr>
            <a:endParaRPr lang="en-US" sz="1800" kern="0" dirty="0" smtClean="0"/>
          </a:p>
        </p:txBody>
      </p:sp>
      <p:sp>
        <p:nvSpPr>
          <p:cNvPr id="1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 name="Object 16"/>
          <p:cNvGraphicFramePr>
            <a:graphicFrameLocks noChangeAspect="1"/>
          </p:cNvGraphicFramePr>
          <p:nvPr>
            <p:extLst>
              <p:ext uri="{D42A27DB-BD31-4B8C-83A1-F6EECF244321}">
                <p14:modId xmlns:p14="http://schemas.microsoft.com/office/powerpoint/2010/main" xmlns="" val="4095273188"/>
              </p:ext>
            </p:extLst>
          </p:nvPr>
        </p:nvGraphicFramePr>
        <p:xfrm>
          <a:off x="3124200" y="6019800"/>
          <a:ext cx="3438145" cy="457200"/>
        </p:xfrm>
        <a:graphic>
          <a:graphicData uri="http://schemas.openxmlformats.org/presentationml/2006/ole">
            <p:oleObj spid="_x0000_s104575" name="Equation" r:id="rId6" imgW="1803400" imgH="254000" progId="Equation.3">
              <p:embed/>
            </p:oleObj>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xmlns="" val="1808294515"/>
              </p:ext>
            </p:extLst>
          </p:nvPr>
        </p:nvGraphicFramePr>
        <p:xfrm>
          <a:off x="2532063" y="2057400"/>
          <a:ext cx="4630737" cy="457200"/>
        </p:xfrm>
        <a:graphic>
          <a:graphicData uri="http://schemas.openxmlformats.org/presentationml/2006/ole">
            <p:oleObj spid="_x0000_s104576" name="Equation" r:id="rId7" imgW="2324100" imgH="228600" progId="Equation.3">
              <p:embed/>
            </p:oleObj>
          </a:graphicData>
        </a:graphic>
      </p:graphicFrame>
    </p:spTree>
    <p:extLst>
      <p:ext uri="{BB962C8B-B14F-4D97-AF65-F5344CB8AC3E}">
        <p14:creationId xmlns:p14="http://schemas.microsoft.com/office/powerpoint/2010/main" xmlns="" val="12600839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a:xfrm>
            <a:off x="838200" y="1371600"/>
            <a:ext cx="8077200" cy="4876800"/>
          </a:xfrm>
        </p:spPr>
        <p:txBody>
          <a:bodyPr/>
          <a:lstStyle/>
          <a:p>
            <a:r>
              <a:rPr lang="en-US" sz="2400" dirty="0"/>
              <a:t> In Excel, efficient portfolios (maximum </a:t>
            </a:r>
            <a:r>
              <a:rPr lang="en-US" sz="2400" dirty="0" err="1"/>
              <a:t>E</a:t>
            </a:r>
            <a:r>
              <a:rPr lang="en-US" sz="2400" baseline="-25000" dirty="0" err="1"/>
              <a:t>p</a:t>
            </a:r>
            <a:r>
              <a:rPr lang="en-US" sz="2400" dirty="0"/>
              <a:t>* given </a:t>
            </a:r>
            <a:r>
              <a:rPr lang="en-US" sz="2400" dirty="0" err="1"/>
              <a:t>V</a:t>
            </a:r>
            <a:r>
              <a:rPr lang="en-US" sz="2400" baseline="-25000" dirty="0" err="1"/>
              <a:t>p</a:t>
            </a:r>
            <a:r>
              <a:rPr lang="en-US" sz="2400" dirty="0"/>
              <a:t> or minimum </a:t>
            </a:r>
            <a:r>
              <a:rPr lang="en-US" sz="2400" dirty="0" err="1"/>
              <a:t>V</a:t>
            </a:r>
            <a:r>
              <a:rPr lang="en-US" sz="2400" baseline="-25000" dirty="0" err="1"/>
              <a:t>p</a:t>
            </a:r>
            <a:r>
              <a:rPr lang="en-US" sz="2400" dirty="0"/>
              <a:t>* give </a:t>
            </a:r>
            <a:r>
              <a:rPr lang="en-US" sz="2400" dirty="0" err="1"/>
              <a:t>E</a:t>
            </a:r>
            <a:r>
              <a:rPr lang="en-US" sz="2400" baseline="-25000" dirty="0" err="1"/>
              <a:t>p</a:t>
            </a:r>
            <a:r>
              <a:rPr lang="en-US" sz="2400" dirty="0"/>
              <a:t>) with non-negative weight constraints can be generated using the Excel Solver Add-In. </a:t>
            </a:r>
            <a:endParaRPr lang="en-US" sz="2400" dirty="0" smtClean="0"/>
          </a:p>
          <a:p>
            <a:endParaRPr lang="en-US" sz="2400" dirty="0"/>
          </a:p>
          <a:p>
            <a:r>
              <a:rPr lang="en-US" sz="2400" dirty="0" smtClean="0"/>
              <a:t>Such </a:t>
            </a:r>
            <a:r>
              <a:rPr lang="en-US" sz="2400" dirty="0"/>
              <a:t>programs yield results similar to QP-generated portfolios. </a:t>
            </a:r>
            <a:endParaRPr lang="en-US" sz="2400" dirty="0" smtClean="0"/>
          </a:p>
          <a:p>
            <a:endParaRPr lang="en-US" sz="2400" dirty="0"/>
          </a:p>
          <a:p>
            <a:r>
              <a:rPr lang="en-US" sz="2400" dirty="0" smtClean="0"/>
              <a:t>A </a:t>
            </a:r>
            <a:r>
              <a:rPr lang="en-US" sz="2400" dirty="0"/>
              <a:t>Bloomberg Excel program that uses Excel Solver for solving for such portfolios, “Asset Allocation Optimizer,” can be downloaded from the Bloomberg Excel Template library found on the DAPI screen (DAPI &lt;Enter&gt;; click Portfolio topic, and “</a:t>
            </a:r>
            <a:r>
              <a:rPr lang="en-US" sz="2400" b="1" i="1" dirty="0"/>
              <a:t>Asset Allocation Optimizer</a:t>
            </a:r>
            <a:r>
              <a:rPr lang="en-US" sz="2400" dirty="0"/>
              <a:t>.”) </a:t>
            </a:r>
            <a:endParaRPr lang="en-US" sz="2400" dirty="0" smtClean="0"/>
          </a:p>
          <a:p>
            <a:endParaRPr lang="en-US" sz="2400" dirty="0"/>
          </a:p>
        </p:txBody>
      </p:sp>
      <p:sp>
        <p:nvSpPr>
          <p:cNvPr id="43012"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2151B50-BA7B-46BF-8190-ECAC4FBC10C9}" type="slidenum">
              <a:rPr lang="en-US" sz="1400" smtClean="0">
                <a:solidFill>
                  <a:srgbClr val="800000"/>
                </a:solidFill>
              </a:rPr>
              <a:pPr/>
              <a:t>34</a:t>
            </a:fld>
            <a:endParaRPr lang="en-US" sz="1400" dirty="0" smtClean="0">
              <a:solidFill>
                <a:srgbClr val="800000"/>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p:cNvSpPr>
            <a:spLocks noGrp="1" noChangeArrowheads="1"/>
          </p:cNvSpPr>
          <p:nvPr>
            <p:ph type="title"/>
          </p:nvPr>
        </p:nvSpPr>
        <p:spPr>
          <a:xfrm>
            <a:off x="1600200" y="304800"/>
            <a:ext cx="7010400" cy="762000"/>
          </a:xfrm>
        </p:spPr>
        <p:txBody>
          <a:bodyPr/>
          <a:lstStyle/>
          <a:p>
            <a:r>
              <a:rPr lang="en-US" sz="2800" b="1" dirty="0" smtClean="0"/>
              <a:t/>
            </a:r>
            <a:br>
              <a:rPr lang="en-US" sz="2800" b="1" dirty="0" smtClean="0"/>
            </a:br>
            <a:r>
              <a:rPr lang="en-US" sz="2800" b="1" dirty="0" smtClean="0"/>
              <a:t>Excel </a:t>
            </a:r>
            <a:r>
              <a:rPr lang="en-US" sz="2800" b="1" dirty="0"/>
              <a:t>Solver Approach: Bloomberg’s Asset Allocation Optimizer Template</a:t>
            </a:r>
            <a:r>
              <a:rPr lang="en-US" sz="2800" dirty="0"/>
              <a:t/>
            </a:r>
            <a:br>
              <a:rPr lang="en-US" sz="2800" dirty="0"/>
            </a:br>
            <a:endParaRPr lang="en-US" sz="2800" b="1" dirty="0" smtClean="0"/>
          </a:p>
        </p:txBody>
      </p:sp>
    </p:spTree>
    <p:extLst>
      <p:ext uri="{BB962C8B-B14F-4D97-AF65-F5344CB8AC3E}">
        <p14:creationId xmlns:p14="http://schemas.microsoft.com/office/powerpoint/2010/main" xmlns="" val="5075936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a:xfrm>
            <a:off x="838200" y="1371600"/>
            <a:ext cx="8077200" cy="4876800"/>
          </a:xfrm>
        </p:spPr>
        <p:txBody>
          <a:bodyPr/>
          <a:lstStyle/>
          <a:p>
            <a:r>
              <a:rPr lang="en-US" sz="2400" dirty="0" smtClean="0"/>
              <a:t>To </a:t>
            </a:r>
            <a:r>
              <a:rPr lang="en-US" sz="2400" dirty="0"/>
              <a:t>use the </a:t>
            </a:r>
            <a:r>
              <a:rPr lang="en-US" sz="2400" dirty="0" smtClean="0"/>
              <a:t>program</a:t>
            </a:r>
            <a:r>
              <a:rPr lang="en-US" sz="2400" dirty="0"/>
              <a:t>:</a:t>
            </a:r>
          </a:p>
          <a:p>
            <a:pPr marL="457200" lvl="0" indent="-457200">
              <a:buFont typeface="+mj-lt"/>
              <a:buAutoNum type="arabicPeriod"/>
            </a:pPr>
            <a:r>
              <a:rPr lang="en-US" sz="2000" dirty="0" smtClean="0"/>
              <a:t>Input </a:t>
            </a:r>
            <a:r>
              <a:rPr lang="en-US" sz="2000" dirty="0"/>
              <a:t>the stock tickers (for stocks, ticker with the “Equity” moniker, for indexes, ticker with “Index” moniker, etc</a:t>
            </a:r>
            <a:r>
              <a:rPr lang="en-US" sz="2000" dirty="0" smtClean="0"/>
              <a:t>.).</a:t>
            </a:r>
            <a:endParaRPr lang="en-US" sz="2000" dirty="0"/>
          </a:p>
          <a:p>
            <a:pPr marL="457200" lvl="0" indent="-457200">
              <a:buFont typeface="+mj-lt"/>
              <a:buAutoNum type="arabicPeriod"/>
            </a:pPr>
            <a:r>
              <a:rPr lang="en-US" sz="2000" dirty="0" smtClean="0"/>
              <a:t>Input </a:t>
            </a:r>
            <a:r>
              <a:rPr lang="en-US" sz="2000" dirty="0"/>
              <a:t>average returns or expected </a:t>
            </a:r>
            <a:r>
              <a:rPr lang="en-US" sz="2000" dirty="0" smtClean="0"/>
              <a:t>returns. </a:t>
            </a:r>
            <a:endParaRPr lang="en-US" sz="2000" dirty="0"/>
          </a:p>
          <a:p>
            <a:pPr marL="457200" lvl="0" indent="-457200">
              <a:buFont typeface="+mj-lt"/>
              <a:buAutoNum type="arabicPeriod"/>
            </a:pPr>
            <a:r>
              <a:rPr lang="en-US" sz="2000" dirty="0" smtClean="0"/>
              <a:t>Select </a:t>
            </a:r>
            <a:r>
              <a:rPr lang="en-US" sz="2000" dirty="0"/>
              <a:t>the time period for calculating the variance-covariance </a:t>
            </a:r>
            <a:r>
              <a:rPr lang="en-US" sz="2000" dirty="0" smtClean="0"/>
              <a:t>matrix. </a:t>
            </a:r>
          </a:p>
          <a:p>
            <a:pPr marL="457200" lvl="0" indent="-457200">
              <a:buFont typeface="+mj-lt"/>
              <a:buAutoNum type="arabicPeriod"/>
            </a:pPr>
            <a:r>
              <a:rPr lang="en-US" sz="2000" dirty="0" smtClean="0"/>
              <a:t>Select minimum </a:t>
            </a:r>
            <a:r>
              <a:rPr lang="en-US" sz="2000" dirty="0"/>
              <a:t>weight and maximum weight constraints for each stock; here the user can set the minimum weights to zero and the maximum weight at 99% (or another specified constraints</a:t>
            </a:r>
            <a:r>
              <a:rPr lang="en-US" sz="2000" dirty="0" smtClean="0"/>
              <a:t>).</a:t>
            </a:r>
            <a:endParaRPr lang="en-US" sz="2000" dirty="0"/>
          </a:p>
          <a:p>
            <a:pPr marL="457200" lvl="0" indent="-457200">
              <a:buFont typeface="+mj-lt"/>
              <a:buAutoNum type="arabicPeriod"/>
            </a:pPr>
            <a:r>
              <a:rPr lang="en-US" sz="2000" dirty="0" smtClean="0"/>
              <a:t>Input </a:t>
            </a:r>
            <a:r>
              <a:rPr lang="en-US" sz="2000" dirty="0"/>
              <a:t>the risk-free rate and values for the optimization programs: the portfolio standard deviation for portfolio maximization optimization and portfolio return for portfolio variance </a:t>
            </a:r>
            <a:r>
              <a:rPr lang="en-US" sz="2000" dirty="0" smtClean="0"/>
              <a:t>minimization.</a:t>
            </a:r>
            <a:endParaRPr lang="en-US" sz="2000" dirty="0"/>
          </a:p>
          <a:p>
            <a:pPr marL="457200" lvl="0" indent="-457200">
              <a:buFont typeface="+mj-lt"/>
              <a:buAutoNum type="arabicPeriod"/>
            </a:pPr>
            <a:r>
              <a:rPr lang="en-US" sz="2000" dirty="0" smtClean="0"/>
              <a:t>Click </a:t>
            </a:r>
            <a:r>
              <a:rPr lang="en-US" sz="2000" dirty="0"/>
              <a:t>“Optimize Weights” tab to run the program. </a:t>
            </a:r>
          </a:p>
          <a:p>
            <a:endParaRPr lang="en-US" sz="2400" dirty="0"/>
          </a:p>
        </p:txBody>
      </p:sp>
      <p:sp>
        <p:nvSpPr>
          <p:cNvPr id="43012"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2151B50-BA7B-46BF-8190-ECAC4FBC10C9}" type="slidenum">
              <a:rPr lang="en-US" sz="1400" smtClean="0">
                <a:solidFill>
                  <a:srgbClr val="800000"/>
                </a:solidFill>
              </a:rPr>
              <a:pPr/>
              <a:t>35</a:t>
            </a:fld>
            <a:endParaRPr lang="en-US" sz="1400" dirty="0" smtClean="0">
              <a:solidFill>
                <a:srgbClr val="800000"/>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p:cNvSpPr>
            <a:spLocks noGrp="1" noChangeArrowheads="1"/>
          </p:cNvSpPr>
          <p:nvPr>
            <p:ph type="title"/>
          </p:nvPr>
        </p:nvSpPr>
        <p:spPr>
          <a:xfrm>
            <a:off x="1600200" y="304800"/>
            <a:ext cx="7010400" cy="762000"/>
          </a:xfrm>
        </p:spPr>
        <p:txBody>
          <a:bodyPr/>
          <a:lstStyle/>
          <a:p>
            <a:r>
              <a:rPr lang="en-US" sz="2800" b="1" dirty="0" smtClean="0"/>
              <a:t/>
            </a:r>
            <a:br>
              <a:rPr lang="en-US" sz="2800" b="1" dirty="0" smtClean="0"/>
            </a:br>
            <a:r>
              <a:rPr lang="en-US" sz="2800" b="1" dirty="0" smtClean="0"/>
              <a:t>Excel </a:t>
            </a:r>
            <a:r>
              <a:rPr lang="en-US" sz="2800" b="1" dirty="0"/>
              <a:t>Solver Approach: Bloomberg’s Asset Allocation Optimizer Template</a:t>
            </a:r>
            <a:r>
              <a:rPr lang="en-US" sz="2800" dirty="0"/>
              <a:t/>
            </a:r>
            <a:br>
              <a:rPr lang="en-US" sz="2800" dirty="0"/>
            </a:br>
            <a:endParaRPr lang="en-US" sz="2800" b="1" dirty="0" smtClean="0"/>
          </a:p>
        </p:txBody>
      </p:sp>
    </p:spTree>
    <p:extLst>
      <p:ext uri="{BB962C8B-B14F-4D97-AF65-F5344CB8AC3E}">
        <p14:creationId xmlns:p14="http://schemas.microsoft.com/office/powerpoint/2010/main" xmlns="" val="40619903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Slide Number Placeholder 5"/>
          <p:cNvSpPr>
            <a:spLocks noGrp="1"/>
          </p:cNvSpPr>
          <p:nvPr>
            <p:ph type="sldNum" sz="quarter" idx="12"/>
          </p:nvPr>
        </p:nvSpPr>
        <p:spPr>
          <a:xfrm>
            <a:off x="15240" y="6477000"/>
            <a:ext cx="6858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2151B50-BA7B-46BF-8190-ECAC4FBC10C9}" type="slidenum">
              <a:rPr lang="en-US" sz="1400" smtClean="0">
                <a:solidFill>
                  <a:srgbClr val="800000"/>
                </a:solidFill>
              </a:rPr>
              <a:pPr/>
              <a:t>36</a:t>
            </a:fld>
            <a:endParaRPr lang="en-US" sz="1400" dirty="0" smtClean="0">
              <a:solidFill>
                <a:srgbClr val="800000"/>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p:cNvSpPr>
            <a:spLocks noGrp="1" noChangeArrowheads="1"/>
          </p:cNvSpPr>
          <p:nvPr>
            <p:ph type="title"/>
          </p:nvPr>
        </p:nvSpPr>
        <p:spPr>
          <a:xfrm>
            <a:off x="1600200" y="152400"/>
            <a:ext cx="1371600" cy="990600"/>
          </a:xfrm>
        </p:spPr>
        <p:txBody>
          <a:bodyPr/>
          <a:lstStyle/>
          <a:p>
            <a:r>
              <a:rPr lang="en-US" sz="1600" b="1" dirty="0" smtClean="0"/>
              <a:t/>
            </a:r>
            <a:br>
              <a:rPr lang="en-US" sz="1600" b="1" dirty="0" smtClean="0"/>
            </a:br>
            <a:r>
              <a:rPr lang="en-US" sz="1600" b="1" dirty="0" smtClean="0"/>
              <a:t>Asset </a:t>
            </a:r>
            <a:r>
              <a:rPr lang="en-US" sz="1600" b="1" dirty="0"/>
              <a:t>Allocation Optimizer Template</a:t>
            </a:r>
            <a:r>
              <a:rPr lang="en-US" sz="2000" dirty="0"/>
              <a:t/>
            </a:r>
            <a:br>
              <a:rPr lang="en-US" sz="2000" dirty="0"/>
            </a:br>
            <a:endParaRPr lang="en-US" sz="2800" b="1" dirty="0" smtClean="0"/>
          </a:p>
        </p:txBody>
      </p:sp>
      <p:pic>
        <p:nvPicPr>
          <p:cNvPr id="7" name="Picture 6"/>
          <p:cNvPicPr/>
          <p:nvPr/>
        </p:nvPicPr>
        <p:blipFill>
          <a:blip r:embed="rId2">
            <a:extLst>
              <a:ext uri="{28A0092B-C50C-407E-A947-70E740481C1C}">
                <a14:useLocalDpi xmlns:a14="http://schemas.microsoft.com/office/drawing/2010/main" xmlns="" val="0"/>
              </a:ext>
            </a:extLst>
          </a:blip>
          <a:srcRect/>
          <a:stretch>
            <a:fillRect/>
          </a:stretch>
        </p:blipFill>
        <p:spPr bwMode="auto">
          <a:xfrm>
            <a:off x="3276600" y="-32657"/>
            <a:ext cx="5715000" cy="6738257"/>
          </a:xfrm>
          <a:prstGeom prst="rect">
            <a:avLst/>
          </a:prstGeom>
          <a:noFill/>
          <a:ln>
            <a:noFill/>
          </a:ln>
        </p:spPr>
      </p:pic>
      <p:sp>
        <p:nvSpPr>
          <p:cNvPr id="10" name="Rectangle 3"/>
          <p:cNvSpPr>
            <a:spLocks noGrp="1" noChangeArrowheads="1"/>
          </p:cNvSpPr>
          <p:nvPr>
            <p:ph idx="1"/>
          </p:nvPr>
        </p:nvSpPr>
        <p:spPr>
          <a:xfrm>
            <a:off x="0" y="1143000"/>
            <a:ext cx="3124200" cy="5334000"/>
          </a:xfrm>
        </p:spPr>
        <p:txBody>
          <a:bodyPr/>
          <a:lstStyle/>
          <a:p>
            <a:pPr marL="457200" lvl="0" indent="-457200">
              <a:buFont typeface="+mj-lt"/>
              <a:buAutoNum type="arabicPeriod"/>
            </a:pPr>
            <a:r>
              <a:rPr lang="en-US" sz="1400" dirty="0" smtClean="0"/>
              <a:t>Input </a:t>
            </a:r>
            <a:r>
              <a:rPr lang="en-US" sz="1400" dirty="0"/>
              <a:t>the stock tickers (for stocks, ticker with the “Equity” moniker, for indexes, ticker with “Index” moniker, etc</a:t>
            </a:r>
            <a:r>
              <a:rPr lang="en-US" sz="1400" dirty="0" smtClean="0"/>
              <a:t>.).</a:t>
            </a:r>
            <a:endParaRPr lang="en-US" sz="1400" dirty="0"/>
          </a:p>
          <a:p>
            <a:pPr marL="457200" lvl="0" indent="-457200">
              <a:buFont typeface="+mj-lt"/>
              <a:buAutoNum type="arabicPeriod"/>
            </a:pPr>
            <a:r>
              <a:rPr lang="en-US" sz="1400" dirty="0" smtClean="0"/>
              <a:t>Input average </a:t>
            </a:r>
            <a:r>
              <a:rPr lang="en-US" sz="1400" dirty="0"/>
              <a:t>returns or expected </a:t>
            </a:r>
            <a:r>
              <a:rPr lang="en-US" sz="1400" dirty="0" smtClean="0"/>
              <a:t>returns. </a:t>
            </a:r>
            <a:endParaRPr lang="en-US" sz="1400" dirty="0"/>
          </a:p>
          <a:p>
            <a:pPr marL="457200" lvl="0" indent="-457200">
              <a:buFont typeface="+mj-lt"/>
              <a:buAutoNum type="arabicPeriod"/>
            </a:pPr>
            <a:r>
              <a:rPr lang="en-US" sz="1400" dirty="0" smtClean="0"/>
              <a:t>Select </a:t>
            </a:r>
            <a:r>
              <a:rPr lang="en-US" sz="1400" dirty="0"/>
              <a:t>the time period for calculating the variance-covariance </a:t>
            </a:r>
            <a:r>
              <a:rPr lang="en-US" sz="1400" dirty="0" smtClean="0"/>
              <a:t>matrix. </a:t>
            </a:r>
          </a:p>
          <a:p>
            <a:pPr marL="457200" lvl="0" indent="-457200">
              <a:buFont typeface="+mj-lt"/>
              <a:buAutoNum type="arabicPeriod"/>
            </a:pPr>
            <a:r>
              <a:rPr lang="en-US" sz="1400" dirty="0" smtClean="0"/>
              <a:t>Select minimum and maximum weight constraints </a:t>
            </a:r>
            <a:r>
              <a:rPr lang="en-US" sz="1400" dirty="0"/>
              <a:t>for each stock; here the user can set the minimum weights to zero and the maximum weight at 99% (or another specified constraints</a:t>
            </a:r>
            <a:r>
              <a:rPr lang="en-US" sz="1400" dirty="0" smtClean="0"/>
              <a:t>).</a:t>
            </a:r>
          </a:p>
          <a:p>
            <a:pPr marL="457200" indent="-457200">
              <a:buFont typeface="+mj-lt"/>
              <a:buAutoNum type="arabicPeriod"/>
            </a:pPr>
            <a:r>
              <a:rPr lang="en-US" sz="1400" dirty="0" smtClean="0"/>
              <a:t>Input </a:t>
            </a:r>
            <a:r>
              <a:rPr lang="en-US" sz="1400" dirty="0"/>
              <a:t>the risk-free rate and values for the optimization programs: the portfolio standard deviation for portfolio maximization optimization and portfolio return for portfolio variance </a:t>
            </a:r>
            <a:r>
              <a:rPr lang="en-US" sz="1400" dirty="0" smtClean="0"/>
              <a:t>minimization.</a:t>
            </a:r>
          </a:p>
          <a:p>
            <a:pPr marL="457200" indent="-457200">
              <a:buFont typeface="+mj-lt"/>
              <a:buAutoNum type="arabicPeriod"/>
            </a:pPr>
            <a:r>
              <a:rPr lang="en-US" sz="1400" dirty="0" smtClean="0"/>
              <a:t>Click </a:t>
            </a:r>
            <a:r>
              <a:rPr lang="en-US" sz="1400" dirty="0"/>
              <a:t>“Optimize Weights” tab to run the program. </a:t>
            </a:r>
          </a:p>
          <a:p>
            <a:pPr marL="457200" indent="-457200">
              <a:buFont typeface="+mj-lt"/>
              <a:buAutoNum type="arabicPeriod"/>
            </a:pPr>
            <a:endParaRPr lang="en-US" sz="1400" dirty="0"/>
          </a:p>
          <a:p>
            <a:pPr marL="457200" lvl="0" indent="-457200">
              <a:buFont typeface="+mj-lt"/>
              <a:buAutoNum type="arabicPeriod"/>
            </a:pPr>
            <a:endParaRPr lang="en-US" sz="1600" dirty="0"/>
          </a:p>
        </p:txBody>
      </p:sp>
    </p:spTree>
    <p:extLst>
      <p:ext uri="{BB962C8B-B14F-4D97-AF65-F5344CB8AC3E}">
        <p14:creationId xmlns:p14="http://schemas.microsoft.com/office/powerpoint/2010/main" xmlns="" val="25645958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Slide Number Placeholder 5"/>
          <p:cNvSpPr>
            <a:spLocks noGrp="1"/>
          </p:cNvSpPr>
          <p:nvPr>
            <p:ph type="sldNum" sz="quarter" idx="12"/>
          </p:nvPr>
        </p:nvSpPr>
        <p:spPr>
          <a:xfrm>
            <a:off x="8267700" y="6324600"/>
            <a:ext cx="6858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2151B50-BA7B-46BF-8190-ECAC4FBC10C9}" type="slidenum">
              <a:rPr lang="en-US" sz="1400" smtClean="0">
                <a:solidFill>
                  <a:srgbClr val="800000"/>
                </a:solidFill>
              </a:rPr>
              <a:pPr/>
              <a:t>37</a:t>
            </a:fld>
            <a:endParaRPr lang="en-US" sz="1400" dirty="0" smtClean="0">
              <a:solidFill>
                <a:srgbClr val="800000"/>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txBox="1">
            <a:spLocks noChangeArrowheads="1"/>
          </p:cNvSpPr>
          <p:nvPr/>
        </p:nvSpPr>
        <p:spPr bwMode="auto">
          <a:xfrm>
            <a:off x="1447800" y="152400"/>
            <a:ext cx="19812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200">
                <a:solidFill>
                  <a:srgbClr val="002060"/>
                </a:solidFill>
                <a:latin typeface="+mj-lt"/>
                <a:ea typeface="+mj-ea"/>
                <a:cs typeface="+mj-cs"/>
              </a:defRPr>
            </a:lvl1pPr>
            <a:lvl2pPr algn="ctr" rtl="0" eaLnBrk="0" fontAlgn="base" hangingPunct="0">
              <a:spcBef>
                <a:spcPct val="0"/>
              </a:spcBef>
              <a:spcAft>
                <a:spcPct val="0"/>
              </a:spcAft>
              <a:defRPr sz="3200">
                <a:solidFill>
                  <a:srgbClr val="002060"/>
                </a:solidFill>
                <a:latin typeface="Times New Roman" pitchFamily="18" charset="0"/>
              </a:defRPr>
            </a:lvl2pPr>
            <a:lvl3pPr algn="ctr" rtl="0" eaLnBrk="0" fontAlgn="base" hangingPunct="0">
              <a:spcBef>
                <a:spcPct val="0"/>
              </a:spcBef>
              <a:spcAft>
                <a:spcPct val="0"/>
              </a:spcAft>
              <a:defRPr sz="3200">
                <a:solidFill>
                  <a:srgbClr val="002060"/>
                </a:solidFill>
                <a:latin typeface="Times New Roman" pitchFamily="18" charset="0"/>
              </a:defRPr>
            </a:lvl3pPr>
            <a:lvl4pPr algn="ctr" rtl="0" eaLnBrk="0" fontAlgn="base" hangingPunct="0">
              <a:spcBef>
                <a:spcPct val="0"/>
              </a:spcBef>
              <a:spcAft>
                <a:spcPct val="0"/>
              </a:spcAft>
              <a:defRPr sz="3200">
                <a:solidFill>
                  <a:srgbClr val="002060"/>
                </a:solidFill>
                <a:latin typeface="Times New Roman" pitchFamily="18" charset="0"/>
              </a:defRPr>
            </a:lvl4pPr>
            <a:lvl5pPr algn="ctr" rtl="0" eaLnBrk="0" fontAlgn="base" hangingPunct="0">
              <a:spcBef>
                <a:spcPct val="0"/>
              </a:spcBef>
              <a:spcAft>
                <a:spcPct val="0"/>
              </a:spcAft>
              <a:defRPr sz="3200">
                <a:solidFill>
                  <a:srgbClr val="002060"/>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sz="2800" b="1" kern="0" dirty="0" smtClean="0"/>
              <a:t/>
            </a:r>
            <a:br>
              <a:rPr lang="en-US" sz="2800" b="1" kern="0" dirty="0" smtClean="0"/>
            </a:br>
            <a:r>
              <a:rPr lang="en-US" sz="1800" b="1" kern="0" dirty="0" smtClean="0"/>
              <a:t>Asset Allocation Optimizer Template</a:t>
            </a:r>
            <a:r>
              <a:rPr lang="en-US" sz="1800" kern="0" dirty="0" smtClean="0"/>
              <a:t/>
            </a:r>
            <a:br>
              <a:rPr lang="en-US" sz="1800" kern="0" dirty="0" smtClean="0"/>
            </a:br>
            <a:endParaRPr lang="en-US" sz="1800" b="1" kern="0" dirty="0" smtClean="0"/>
          </a:p>
        </p:txBody>
      </p:sp>
      <p:pic>
        <p:nvPicPr>
          <p:cNvPr id="11" name="Picture 10"/>
          <p:cNvPicPr/>
          <p:nvPr/>
        </p:nvPicPr>
        <p:blipFill>
          <a:blip r:embed="rId2">
            <a:extLst>
              <a:ext uri="{28A0092B-C50C-407E-A947-70E740481C1C}">
                <a14:useLocalDpi xmlns:a14="http://schemas.microsoft.com/office/drawing/2010/main" xmlns="" val="0"/>
              </a:ext>
            </a:extLst>
          </a:blip>
          <a:srcRect/>
          <a:stretch>
            <a:fillRect/>
          </a:stretch>
        </p:blipFill>
        <p:spPr bwMode="auto">
          <a:xfrm>
            <a:off x="3429000" y="685800"/>
            <a:ext cx="5242560" cy="4713668"/>
          </a:xfrm>
          <a:prstGeom prst="rect">
            <a:avLst/>
          </a:prstGeom>
          <a:noFill/>
          <a:ln>
            <a:noFill/>
          </a:ln>
        </p:spPr>
      </p:pic>
      <p:sp>
        <p:nvSpPr>
          <p:cNvPr id="5" name="Content Placeholder 4"/>
          <p:cNvSpPr>
            <a:spLocks noGrp="1"/>
          </p:cNvSpPr>
          <p:nvPr>
            <p:ph idx="1"/>
          </p:nvPr>
        </p:nvSpPr>
        <p:spPr>
          <a:xfrm>
            <a:off x="34834" y="1257300"/>
            <a:ext cx="3317966" cy="4914900"/>
          </a:xfrm>
        </p:spPr>
        <p:txBody>
          <a:bodyPr/>
          <a:lstStyle/>
          <a:p>
            <a:r>
              <a:rPr lang="en-US" sz="1600" dirty="0" smtClean="0"/>
              <a:t>The exhibit shows </a:t>
            </a:r>
            <a:r>
              <a:rPr lang="en-US" sz="1600" dirty="0"/>
              <a:t>the optimum solutions for the ten stocks making up the Blue Rock Fund. </a:t>
            </a:r>
            <a:endParaRPr lang="en-US" sz="1600" dirty="0" smtClean="0"/>
          </a:p>
          <a:p>
            <a:r>
              <a:rPr lang="en-US" sz="1600" dirty="0" smtClean="0"/>
              <a:t>The </a:t>
            </a:r>
            <a:r>
              <a:rPr lang="en-US" sz="1600" dirty="0"/>
              <a:t>variance-covariance matrix is calculated for the time period from 8/5/2006 to 8/8/2013 (weekly prices are used), the expected stock returns are based on </a:t>
            </a:r>
            <a:r>
              <a:rPr lang="en-US" sz="1600" dirty="0" smtClean="0"/>
              <a:t>averages </a:t>
            </a:r>
            <a:r>
              <a:rPr lang="en-US" sz="1600" dirty="0"/>
              <a:t>over a more recent time period,  the specified portfolio return is 15.5%, and the specified annualized portfolio standard deviation is 17%. </a:t>
            </a:r>
            <a:endParaRPr lang="en-US" sz="1600" dirty="0" smtClean="0"/>
          </a:p>
          <a:p>
            <a:r>
              <a:rPr lang="en-US" sz="1600" dirty="0"/>
              <a:t>T</a:t>
            </a:r>
            <a:r>
              <a:rPr lang="en-US" sz="1600" dirty="0" smtClean="0"/>
              <a:t>he </a:t>
            </a:r>
            <a:r>
              <a:rPr lang="en-US" sz="1600" dirty="0"/>
              <a:t>optimum portfolio weights for the variance minimization are 30.7% in CVS, 21.4% in Disney, 22% in Johnsons &amp; Johnson, and 25.9% in Kroger. </a:t>
            </a:r>
          </a:p>
        </p:txBody>
      </p:sp>
      <p:sp>
        <p:nvSpPr>
          <p:cNvPr id="13" name="Content Placeholder 4"/>
          <p:cNvSpPr txBox="1">
            <a:spLocks/>
          </p:cNvSpPr>
          <p:nvPr/>
        </p:nvSpPr>
        <p:spPr bwMode="auto">
          <a:xfrm>
            <a:off x="76200" y="5791200"/>
            <a:ext cx="84582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rgbClr val="800000"/>
              </a:buClr>
              <a:buFont typeface="Wingdings" pitchFamily="2" charset="2"/>
              <a:buChar char="Ø"/>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800000"/>
              </a:buClr>
              <a:buFont typeface="Wingdings" pitchFamily="2" charset="2"/>
              <a:buChar char="Ø"/>
              <a:defRPr sz="2800">
                <a:solidFill>
                  <a:schemeClr val="tx1"/>
                </a:solidFill>
                <a:latin typeface="+mn-lt"/>
              </a:defRPr>
            </a:lvl2pPr>
            <a:lvl3pPr marL="1143000" indent="-228600" algn="l" rtl="0" eaLnBrk="0" fontAlgn="base" hangingPunct="0">
              <a:spcBef>
                <a:spcPct val="20000"/>
              </a:spcBef>
              <a:spcAft>
                <a:spcPct val="0"/>
              </a:spcAft>
              <a:buClr>
                <a:srgbClr val="800000"/>
              </a:buClr>
              <a:buFont typeface="Wingdings" pitchFamily="2" charset="2"/>
              <a:buChar char="Ø"/>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sz="1600" kern="0" dirty="0" smtClean="0"/>
              <a:t>The annualized variance is equal to period variance (e.g., weekly) times the number of periods of that length (week) in a year (52).  The annualized standard deviation is equal to the square root of the annualized variance .</a:t>
            </a:r>
            <a:endParaRPr lang="en-US" sz="2400" kern="0" dirty="0" smtClean="0"/>
          </a:p>
        </p:txBody>
      </p:sp>
    </p:spTree>
    <p:extLst>
      <p:ext uri="{BB962C8B-B14F-4D97-AF65-F5344CB8AC3E}">
        <p14:creationId xmlns:p14="http://schemas.microsoft.com/office/powerpoint/2010/main" xmlns="" val="7754045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Slide Number Placeholder 5"/>
          <p:cNvSpPr>
            <a:spLocks noGrp="1"/>
          </p:cNvSpPr>
          <p:nvPr>
            <p:ph type="sldNum" sz="quarter" idx="12"/>
          </p:nvPr>
        </p:nvSpPr>
        <p:spPr>
          <a:xfrm>
            <a:off x="15240" y="6477000"/>
            <a:ext cx="6858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2151B50-BA7B-46BF-8190-ECAC4FBC10C9}" type="slidenum">
              <a:rPr lang="en-US" sz="1400" smtClean="0">
                <a:solidFill>
                  <a:srgbClr val="800000"/>
                </a:solidFill>
              </a:rPr>
              <a:pPr/>
              <a:t>38</a:t>
            </a:fld>
            <a:endParaRPr lang="en-US" sz="1400" dirty="0" smtClean="0">
              <a:solidFill>
                <a:srgbClr val="800000"/>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p:cNvSpPr>
            <a:spLocks noGrp="1" noChangeArrowheads="1"/>
          </p:cNvSpPr>
          <p:nvPr>
            <p:ph type="title"/>
          </p:nvPr>
        </p:nvSpPr>
        <p:spPr>
          <a:xfrm>
            <a:off x="1600200" y="152400"/>
            <a:ext cx="2209800" cy="990600"/>
          </a:xfrm>
        </p:spPr>
        <p:txBody>
          <a:bodyPr/>
          <a:lstStyle/>
          <a:p>
            <a:r>
              <a:rPr lang="en-US" sz="1600" b="1" dirty="0" smtClean="0"/>
              <a:t/>
            </a:r>
            <a:br>
              <a:rPr lang="en-US" sz="1600" b="1" dirty="0" smtClean="0"/>
            </a:br>
            <a:r>
              <a:rPr lang="en-US" sz="1800" b="1" dirty="0" smtClean="0"/>
              <a:t>Asset </a:t>
            </a:r>
            <a:r>
              <a:rPr lang="en-US" sz="1800" b="1" dirty="0"/>
              <a:t>Allocation Optimizer Template</a:t>
            </a:r>
            <a:r>
              <a:rPr lang="en-US" sz="2400" dirty="0"/>
              <a:t/>
            </a:r>
            <a:br>
              <a:rPr lang="en-US" sz="2400" dirty="0"/>
            </a:br>
            <a:endParaRPr lang="en-US" b="1" dirty="0" smtClean="0"/>
          </a:p>
        </p:txBody>
      </p:sp>
      <p:sp>
        <p:nvSpPr>
          <p:cNvPr id="10" name="Rectangle 3"/>
          <p:cNvSpPr>
            <a:spLocks noGrp="1" noChangeArrowheads="1"/>
          </p:cNvSpPr>
          <p:nvPr>
            <p:ph idx="1"/>
          </p:nvPr>
        </p:nvSpPr>
        <p:spPr>
          <a:xfrm>
            <a:off x="0" y="1143000"/>
            <a:ext cx="3581400" cy="5334000"/>
          </a:xfrm>
        </p:spPr>
        <p:txBody>
          <a:bodyPr/>
          <a:lstStyle/>
          <a:p>
            <a:r>
              <a:rPr lang="en-US" sz="1800" dirty="0"/>
              <a:t>The ex-post total returns </a:t>
            </a:r>
            <a:r>
              <a:rPr lang="en-US" sz="1800" dirty="0" smtClean="0"/>
              <a:t>for the </a:t>
            </a:r>
            <a:r>
              <a:rPr lang="en-US" sz="1800" b="1" dirty="0"/>
              <a:t>one-year period from 8/13/12 to 8/13/13 </a:t>
            </a:r>
            <a:r>
              <a:rPr lang="en-US" sz="1800" dirty="0"/>
              <a:t> </a:t>
            </a:r>
            <a:r>
              <a:rPr lang="en-US" sz="1800" dirty="0" smtClean="0"/>
              <a:t>for the </a:t>
            </a:r>
            <a:r>
              <a:rPr lang="en-US" sz="1800" dirty="0"/>
              <a:t>Markowitz efficient portfolio and the S&amp;P 500 are shown in </a:t>
            </a:r>
            <a:r>
              <a:rPr lang="en-US" sz="1800" dirty="0" smtClean="0"/>
              <a:t>the exhibit slide </a:t>
            </a:r>
            <a:r>
              <a:rPr lang="en-US" sz="1800" dirty="0"/>
              <a:t>(Bloomberg’s PORT screen, Performance tab and Total Return tab). </a:t>
            </a:r>
            <a:endParaRPr lang="en-US" sz="1800" dirty="0" smtClean="0"/>
          </a:p>
          <a:p>
            <a:endParaRPr lang="en-US" sz="1800" dirty="0" smtClean="0"/>
          </a:p>
          <a:p>
            <a:r>
              <a:rPr lang="en-US" sz="1800" dirty="0" smtClean="0"/>
              <a:t>The </a:t>
            </a:r>
            <a:r>
              <a:rPr lang="en-US" sz="1800" dirty="0"/>
              <a:t>back testing results show the portfolio outperforms the market for </a:t>
            </a:r>
            <a:r>
              <a:rPr lang="en-US" sz="1800" dirty="0" smtClean="0"/>
              <a:t>one-year </a:t>
            </a:r>
            <a:r>
              <a:rPr lang="en-US" sz="1800" dirty="0"/>
              <a:t>period (total return of  44.82% compared to 16.11%  total return for S&amp;P 500</a:t>
            </a:r>
            <a:r>
              <a:rPr lang="en-US" sz="1800" dirty="0" smtClean="0"/>
              <a:t>).</a:t>
            </a:r>
          </a:p>
          <a:p>
            <a:endParaRPr lang="en-US" sz="1800" dirty="0" smtClean="0"/>
          </a:p>
          <a:p>
            <a:pPr marL="0" indent="0">
              <a:buNone/>
            </a:pPr>
            <a:endParaRPr lang="en-US" sz="1400" dirty="0"/>
          </a:p>
          <a:p>
            <a:pPr marL="457200" lvl="0" indent="-457200">
              <a:buFont typeface="+mj-lt"/>
              <a:buAutoNum type="arabicPeriod"/>
            </a:pPr>
            <a:endParaRPr lang="en-US" sz="1600" dirty="0"/>
          </a:p>
        </p:txBody>
      </p:sp>
      <p:pic>
        <p:nvPicPr>
          <p:cNvPr id="8" name="Picture 7" descr="Blue Rock Equity 2012-2013 Performance"/>
          <p:cNvPicPr/>
          <p:nvPr/>
        </p:nvPicPr>
        <p:blipFill>
          <a:blip r:embed="rId2">
            <a:extLst>
              <a:ext uri="{28A0092B-C50C-407E-A947-70E740481C1C}">
                <a14:useLocalDpi xmlns:a14="http://schemas.microsoft.com/office/drawing/2010/main" xmlns="" val="0"/>
              </a:ext>
            </a:extLst>
          </a:blip>
          <a:srcRect/>
          <a:stretch>
            <a:fillRect/>
          </a:stretch>
        </p:blipFill>
        <p:spPr bwMode="auto">
          <a:xfrm>
            <a:off x="4038600" y="152400"/>
            <a:ext cx="4965791" cy="3352800"/>
          </a:xfrm>
          <a:prstGeom prst="rect">
            <a:avLst/>
          </a:prstGeom>
          <a:noFill/>
          <a:ln>
            <a:noFill/>
          </a:ln>
        </p:spPr>
      </p:pic>
      <p:pic>
        <p:nvPicPr>
          <p:cNvPr id="11" name="Picture 10" descr="blue rock equity stock returns 2012-2013"/>
          <p:cNvPicPr/>
          <p:nvPr/>
        </p:nvPicPr>
        <p:blipFill>
          <a:blip r:embed="rId3">
            <a:extLst>
              <a:ext uri="{28A0092B-C50C-407E-A947-70E740481C1C}">
                <a14:useLocalDpi xmlns:a14="http://schemas.microsoft.com/office/drawing/2010/main" xmlns="" val="0"/>
              </a:ext>
            </a:extLst>
          </a:blip>
          <a:srcRect/>
          <a:stretch>
            <a:fillRect/>
          </a:stretch>
        </p:blipFill>
        <p:spPr bwMode="auto">
          <a:xfrm>
            <a:off x="4038600" y="3581400"/>
            <a:ext cx="4965791" cy="3200400"/>
          </a:xfrm>
          <a:prstGeom prst="rect">
            <a:avLst/>
          </a:prstGeom>
          <a:noFill/>
          <a:ln>
            <a:noFill/>
          </a:ln>
        </p:spPr>
      </p:pic>
    </p:spTree>
    <p:extLst>
      <p:ext uri="{BB962C8B-B14F-4D97-AF65-F5344CB8AC3E}">
        <p14:creationId xmlns:p14="http://schemas.microsoft.com/office/powerpoint/2010/main" xmlns="" val="16682800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Slide Number Placeholder 5"/>
          <p:cNvSpPr>
            <a:spLocks noGrp="1"/>
          </p:cNvSpPr>
          <p:nvPr>
            <p:ph type="sldNum" sz="quarter" idx="12"/>
          </p:nvPr>
        </p:nvSpPr>
        <p:spPr>
          <a:xfrm>
            <a:off x="15240" y="6477000"/>
            <a:ext cx="6858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2151B50-BA7B-46BF-8190-ECAC4FBC10C9}" type="slidenum">
              <a:rPr lang="en-US" sz="1400" smtClean="0">
                <a:solidFill>
                  <a:srgbClr val="800000"/>
                </a:solidFill>
              </a:rPr>
              <a:pPr/>
              <a:t>39</a:t>
            </a:fld>
            <a:endParaRPr lang="en-US" sz="1400" dirty="0" smtClean="0">
              <a:solidFill>
                <a:srgbClr val="800000"/>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p:cNvSpPr>
            <a:spLocks noGrp="1" noChangeArrowheads="1"/>
          </p:cNvSpPr>
          <p:nvPr>
            <p:ph type="title"/>
          </p:nvPr>
        </p:nvSpPr>
        <p:spPr>
          <a:xfrm>
            <a:off x="1600200" y="152400"/>
            <a:ext cx="2209800" cy="990600"/>
          </a:xfrm>
        </p:spPr>
        <p:txBody>
          <a:bodyPr/>
          <a:lstStyle/>
          <a:p>
            <a:r>
              <a:rPr lang="en-US" sz="1600" b="1" dirty="0" smtClean="0"/>
              <a:t/>
            </a:r>
            <a:br>
              <a:rPr lang="en-US" sz="1600" b="1" dirty="0" smtClean="0"/>
            </a:br>
            <a:r>
              <a:rPr lang="en-US" sz="1800" b="1" dirty="0" smtClean="0"/>
              <a:t>Asset </a:t>
            </a:r>
            <a:r>
              <a:rPr lang="en-US" sz="1800" b="1" dirty="0"/>
              <a:t>Allocation Optimizer Template</a:t>
            </a:r>
            <a:r>
              <a:rPr lang="en-US" sz="2400" dirty="0"/>
              <a:t/>
            </a:r>
            <a:br>
              <a:rPr lang="en-US" sz="2400" dirty="0"/>
            </a:br>
            <a:endParaRPr lang="en-US" b="1" dirty="0" smtClean="0"/>
          </a:p>
        </p:txBody>
      </p:sp>
      <p:sp>
        <p:nvSpPr>
          <p:cNvPr id="10" name="Rectangle 3"/>
          <p:cNvSpPr>
            <a:spLocks noGrp="1" noChangeArrowheads="1"/>
          </p:cNvSpPr>
          <p:nvPr>
            <p:ph idx="1"/>
          </p:nvPr>
        </p:nvSpPr>
        <p:spPr>
          <a:xfrm>
            <a:off x="0" y="1143000"/>
            <a:ext cx="3962400" cy="5334000"/>
          </a:xfrm>
        </p:spPr>
        <p:txBody>
          <a:bodyPr/>
          <a:lstStyle/>
          <a:p>
            <a:r>
              <a:rPr lang="en-US" sz="1600" dirty="0"/>
              <a:t>The ex-post total returns </a:t>
            </a:r>
            <a:r>
              <a:rPr lang="en-US" sz="1600" dirty="0" smtClean="0"/>
              <a:t>for </a:t>
            </a:r>
            <a:r>
              <a:rPr lang="en-US" sz="1600" dirty="0"/>
              <a:t>the three-year period from </a:t>
            </a:r>
            <a:r>
              <a:rPr lang="en-US" sz="1600" b="1" dirty="0"/>
              <a:t>8/13/10 to 8/13/13 </a:t>
            </a:r>
            <a:r>
              <a:rPr lang="en-US" sz="1600" dirty="0"/>
              <a:t>for the Markowitz efficient portfolio and the S&amp;P 500 are shown in </a:t>
            </a:r>
            <a:r>
              <a:rPr lang="en-US" sz="1600" dirty="0" smtClean="0"/>
              <a:t>the exhibit slide </a:t>
            </a:r>
            <a:r>
              <a:rPr lang="en-US" sz="1600" dirty="0"/>
              <a:t>(Bloomberg’s PORT screen, Performance tab, and Total Return tab). </a:t>
            </a:r>
            <a:endParaRPr lang="en-US" sz="1600" dirty="0" smtClean="0"/>
          </a:p>
          <a:p>
            <a:endParaRPr lang="en-US" sz="1600" dirty="0" smtClean="0"/>
          </a:p>
          <a:p>
            <a:r>
              <a:rPr lang="en-US" sz="1600" dirty="0" smtClean="0"/>
              <a:t>The </a:t>
            </a:r>
            <a:r>
              <a:rPr lang="en-US" sz="1600" dirty="0"/>
              <a:t>back testing results show the portfolio </a:t>
            </a:r>
            <a:r>
              <a:rPr lang="en-US" sz="1600" dirty="0" smtClean="0"/>
              <a:t>outperforms </a:t>
            </a:r>
            <a:r>
              <a:rPr lang="en-US" sz="1600" dirty="0"/>
              <a:t>the market </a:t>
            </a:r>
            <a:r>
              <a:rPr lang="en-US" sz="1600" dirty="0" smtClean="0"/>
              <a:t>for the </a:t>
            </a:r>
            <a:r>
              <a:rPr lang="en-US" sz="1600" dirty="0"/>
              <a:t>three-year period (total return of </a:t>
            </a:r>
            <a:r>
              <a:rPr lang="en-US" sz="1600" dirty="0" smtClean="0"/>
              <a:t>96.22% </a:t>
            </a:r>
            <a:r>
              <a:rPr lang="en-US" sz="1600" dirty="0"/>
              <a:t>compared to </a:t>
            </a:r>
            <a:r>
              <a:rPr lang="en-US" sz="1600" dirty="0" smtClean="0"/>
              <a:t>56.03% </a:t>
            </a:r>
            <a:r>
              <a:rPr lang="en-US" sz="1600" dirty="0"/>
              <a:t>total return for S&amp;P 500). </a:t>
            </a:r>
            <a:endParaRPr lang="en-US" sz="1600" dirty="0" smtClean="0"/>
          </a:p>
          <a:p>
            <a:endParaRPr lang="en-US" sz="1600" dirty="0"/>
          </a:p>
          <a:p>
            <a:r>
              <a:rPr lang="en-US" sz="1600" dirty="0" smtClean="0"/>
              <a:t>Using </a:t>
            </a:r>
            <a:r>
              <a:rPr lang="en-US" sz="1600" dirty="0"/>
              <a:t>the Bloomberg PORT screen (Performance tab and Statistics Summary tab) the Markowitz portfolio has a beta close to one based on year-to-date calculation, as well as a very large alpha, suggesting abnormal returns. </a:t>
            </a:r>
          </a:p>
          <a:p>
            <a:endParaRPr lang="en-US" sz="1400" dirty="0"/>
          </a:p>
          <a:p>
            <a:pPr marL="457200" lvl="0" indent="-457200">
              <a:buFont typeface="+mj-lt"/>
              <a:buAutoNum type="arabicPeriod"/>
            </a:pPr>
            <a:endParaRPr lang="en-US" sz="1600" dirty="0"/>
          </a:p>
        </p:txBody>
      </p:sp>
      <p:pic>
        <p:nvPicPr>
          <p:cNvPr id="11" name="Picture 10" descr="Blue Rock Equity 2010-2013 Performance"/>
          <p:cNvPicPr/>
          <p:nvPr/>
        </p:nvPicPr>
        <p:blipFill>
          <a:blip r:embed="rId2">
            <a:extLst>
              <a:ext uri="{28A0092B-C50C-407E-A947-70E740481C1C}">
                <a14:useLocalDpi xmlns:a14="http://schemas.microsoft.com/office/drawing/2010/main" xmlns="" val="0"/>
              </a:ext>
            </a:extLst>
          </a:blip>
          <a:srcRect/>
          <a:stretch>
            <a:fillRect/>
          </a:stretch>
        </p:blipFill>
        <p:spPr bwMode="auto">
          <a:xfrm>
            <a:off x="4375785" y="76200"/>
            <a:ext cx="4746443" cy="2971800"/>
          </a:xfrm>
          <a:prstGeom prst="rect">
            <a:avLst/>
          </a:prstGeom>
          <a:noFill/>
          <a:ln>
            <a:noFill/>
          </a:ln>
        </p:spPr>
      </p:pic>
      <p:pic>
        <p:nvPicPr>
          <p:cNvPr id="12" name="Picture 11"/>
          <p:cNvPicPr/>
          <p:nvPr/>
        </p:nvPicPr>
        <p:blipFill>
          <a:blip r:embed="rId3">
            <a:extLst>
              <a:ext uri="{28A0092B-C50C-407E-A947-70E740481C1C}">
                <a14:useLocalDpi xmlns:a14="http://schemas.microsoft.com/office/drawing/2010/main" xmlns="" val="0"/>
              </a:ext>
            </a:extLst>
          </a:blip>
          <a:srcRect/>
          <a:stretch>
            <a:fillRect/>
          </a:stretch>
        </p:blipFill>
        <p:spPr bwMode="auto">
          <a:xfrm>
            <a:off x="4375785" y="3200400"/>
            <a:ext cx="4752975" cy="3402330"/>
          </a:xfrm>
          <a:prstGeom prst="rect">
            <a:avLst/>
          </a:prstGeom>
          <a:noFill/>
          <a:ln>
            <a:noFill/>
          </a:ln>
        </p:spPr>
      </p:pic>
    </p:spTree>
    <p:extLst>
      <p:ext uri="{BB962C8B-B14F-4D97-AF65-F5344CB8AC3E}">
        <p14:creationId xmlns:p14="http://schemas.microsoft.com/office/powerpoint/2010/main" xmlns="" val="34603261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981200"/>
            <a:ext cx="7721600" cy="1930400"/>
          </a:xfrm>
        </p:spPr>
        <p:txBody>
          <a:bodyPr/>
          <a:lstStyle/>
          <a:p>
            <a:r>
              <a:rPr lang="en-US" sz="4000" b="1" dirty="0" smtClean="0"/>
              <a:t/>
            </a:r>
            <a:br>
              <a:rPr lang="en-US" sz="4000" b="1" dirty="0" smtClean="0"/>
            </a:br>
            <a:r>
              <a:rPr lang="en-US" sz="4000" b="1" dirty="0" smtClean="0"/>
              <a:t/>
            </a:r>
            <a:br>
              <a:rPr lang="en-US" sz="4000" b="1" dirty="0" smtClean="0"/>
            </a:br>
            <a:r>
              <a:rPr lang="en-US" sz="4000" b="1" dirty="0" smtClean="0"/>
              <a:t>Two-Security </a:t>
            </a:r>
            <a:r>
              <a:rPr lang="en-US" sz="4000" b="1" dirty="0"/>
              <a:t>Portfolio </a:t>
            </a:r>
            <a:r>
              <a:rPr lang="en-US" sz="4000" b="1" dirty="0" smtClean="0"/>
              <a:t/>
            </a:r>
            <a:br>
              <a:rPr lang="en-US" sz="4000" b="1" dirty="0" smtClean="0"/>
            </a:br>
            <a:r>
              <a:rPr lang="en-US" sz="4000" b="1" dirty="0" smtClean="0"/>
              <a:t>Return-Risk </a:t>
            </a:r>
            <a:r>
              <a:rPr lang="en-US" sz="4000" b="1" dirty="0"/>
              <a:t>Relation </a:t>
            </a:r>
            <a:r>
              <a:rPr lang="en-US" sz="4000" dirty="0"/>
              <a:t/>
            </a:r>
            <a:br>
              <a:rPr lang="en-US" sz="4000" dirty="0"/>
            </a:br>
            <a:r>
              <a:rPr lang="en-US" sz="4000" dirty="0"/>
              <a:t/>
            </a:r>
            <a:br>
              <a:rPr lang="en-US" sz="4000" dirty="0"/>
            </a:br>
            <a:r>
              <a:rPr lang="en-US" sz="4000" b="1" dirty="0"/>
              <a:t/>
            </a:r>
            <a:br>
              <a:rPr lang="en-US" sz="4000" b="1" dirty="0"/>
            </a:br>
            <a:endParaRPr lang="en-US" sz="4000" b="1" dirty="0" smtClean="0">
              <a:solidFill>
                <a:schemeClr val="tx2"/>
              </a:solidFill>
            </a:endParaRPr>
          </a:p>
        </p:txBody>
      </p:sp>
      <p:sp>
        <p:nvSpPr>
          <p:cNvPr id="2052"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7075864-6E81-44BE-A16E-1ADBA64E1AE8}" type="slidenum">
              <a:rPr lang="en-US" sz="1400" smtClean="0">
                <a:solidFill>
                  <a:srgbClr val="800000"/>
                </a:solidFill>
              </a:rPr>
              <a:pPr/>
              <a:t>4</a:t>
            </a:fld>
            <a:endParaRPr lang="en-US" sz="1400" smtClean="0">
              <a:solidFill>
                <a:srgbClr val="800000"/>
              </a:solidFill>
            </a:endParaRPr>
          </a:p>
        </p:txBody>
      </p:sp>
    </p:spTree>
    <p:extLst>
      <p:ext uri="{BB962C8B-B14F-4D97-AF65-F5344CB8AC3E}">
        <p14:creationId xmlns:p14="http://schemas.microsoft.com/office/powerpoint/2010/main" xmlns="" val="26393129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828800"/>
            <a:ext cx="7721600" cy="2082800"/>
          </a:xfrm>
        </p:spPr>
        <p:txBody>
          <a:bodyPr/>
          <a:lstStyle/>
          <a:p>
            <a:r>
              <a:rPr lang="en-US" sz="4000" b="1" dirty="0" smtClean="0"/>
              <a:t/>
            </a:r>
            <a:br>
              <a:rPr lang="en-US" sz="4000" b="1" dirty="0" smtClean="0"/>
            </a:br>
            <a:r>
              <a:rPr lang="en-US" sz="4000" b="1" dirty="0" smtClean="0"/>
              <a:t/>
            </a:r>
            <a:br>
              <a:rPr lang="en-US" sz="4000" b="1" dirty="0" smtClean="0"/>
            </a:br>
            <a:r>
              <a:rPr lang="en-US" sz="4000" b="1" dirty="0" smtClean="0"/>
              <a:t>Efficiency Frontier</a:t>
            </a:r>
            <a:r>
              <a:rPr lang="en-US" sz="4000" dirty="0"/>
              <a:t/>
            </a:r>
            <a:br>
              <a:rPr lang="en-US" sz="4000" dirty="0"/>
            </a:br>
            <a:r>
              <a:rPr lang="en-US" sz="4000" b="1" dirty="0"/>
              <a:t/>
            </a:r>
            <a:br>
              <a:rPr lang="en-US" sz="4000" b="1" dirty="0"/>
            </a:br>
            <a:endParaRPr lang="en-US" sz="4000" b="1" dirty="0" smtClean="0">
              <a:solidFill>
                <a:schemeClr val="tx2"/>
              </a:solidFill>
            </a:endParaRPr>
          </a:p>
        </p:txBody>
      </p:sp>
      <p:sp>
        <p:nvSpPr>
          <p:cNvPr id="2052"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7075864-6E81-44BE-A16E-1ADBA64E1AE8}" type="slidenum">
              <a:rPr lang="en-US" sz="1400" smtClean="0">
                <a:solidFill>
                  <a:srgbClr val="800000"/>
                </a:solidFill>
              </a:rPr>
              <a:pPr/>
              <a:t>40</a:t>
            </a:fld>
            <a:endParaRPr lang="en-US" sz="1400" smtClean="0">
              <a:solidFill>
                <a:srgbClr val="800000"/>
              </a:solidFill>
            </a:endParaRPr>
          </a:p>
        </p:txBody>
      </p:sp>
    </p:spTree>
    <p:extLst>
      <p:ext uri="{BB962C8B-B14F-4D97-AF65-F5344CB8AC3E}">
        <p14:creationId xmlns:p14="http://schemas.microsoft.com/office/powerpoint/2010/main" xmlns="" val="20808187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752600" y="152400"/>
            <a:ext cx="5867400" cy="914400"/>
          </a:xfrm>
        </p:spPr>
        <p:txBody>
          <a:bodyPr/>
          <a:lstStyle/>
          <a:p>
            <a:r>
              <a:rPr lang="en-US" b="1" dirty="0" smtClean="0"/>
              <a:t>Efficiency Frontier</a:t>
            </a:r>
          </a:p>
        </p:txBody>
      </p:sp>
      <p:sp>
        <p:nvSpPr>
          <p:cNvPr id="43011" name="Rectangle 3"/>
          <p:cNvSpPr>
            <a:spLocks noGrp="1" noChangeArrowheads="1"/>
          </p:cNvSpPr>
          <p:nvPr>
            <p:ph idx="1"/>
          </p:nvPr>
        </p:nvSpPr>
        <p:spPr>
          <a:xfrm>
            <a:off x="990600" y="1219200"/>
            <a:ext cx="7696200" cy="5029200"/>
          </a:xfrm>
        </p:spPr>
        <p:txBody>
          <a:bodyPr/>
          <a:lstStyle/>
          <a:p>
            <a:r>
              <a:rPr lang="en-US" sz="2400" dirty="0"/>
              <a:t>The Markowitz portfolio selection objective can be restated as one of deriving an efficiency frontier, EF. </a:t>
            </a:r>
            <a:endParaRPr lang="en-US" sz="2400" dirty="0" smtClean="0"/>
          </a:p>
          <a:p>
            <a:endParaRPr lang="en-US" sz="2400" dirty="0"/>
          </a:p>
          <a:p>
            <a:r>
              <a:rPr lang="en-US" sz="2400" dirty="0" smtClean="0"/>
              <a:t>An </a:t>
            </a:r>
            <a:r>
              <a:rPr lang="en-US" sz="2400" b="1" i="1" dirty="0"/>
              <a:t>efficiency frontier </a:t>
            </a:r>
            <a:r>
              <a:rPr lang="en-US" sz="2400" dirty="0"/>
              <a:t>is a graph showing the portfolio expected return, </a:t>
            </a:r>
            <a:r>
              <a:rPr lang="en-US" sz="2400" i="1" dirty="0"/>
              <a:t>E</a:t>
            </a:r>
            <a:r>
              <a:rPr lang="en-US" sz="2400" dirty="0"/>
              <a:t>(</a:t>
            </a:r>
            <a:r>
              <a:rPr lang="en-US" sz="2400" i="1" dirty="0" err="1"/>
              <a:t>R</a:t>
            </a:r>
            <a:r>
              <a:rPr lang="en-US" sz="2400" i="1" baseline="-25000" dirty="0" err="1"/>
              <a:t>p</a:t>
            </a:r>
            <a:r>
              <a:rPr lang="en-US" sz="2400" dirty="0"/>
              <a:t>), and standard deviation, σ(</a:t>
            </a:r>
            <a:r>
              <a:rPr lang="en-US" sz="2400" i="1" dirty="0" err="1"/>
              <a:t>R</a:t>
            </a:r>
            <a:r>
              <a:rPr lang="en-US" sz="2400" i="1" baseline="-25000" dirty="0" err="1"/>
              <a:t>p</a:t>
            </a:r>
            <a:r>
              <a:rPr lang="en-US" sz="2400" dirty="0"/>
              <a:t>), combinations that are Markowitz efficient; that is, satisfy the Markowitz objective of maximum </a:t>
            </a:r>
            <a:r>
              <a:rPr lang="en-US" sz="2400" i="1" dirty="0"/>
              <a:t>E</a:t>
            </a:r>
            <a:r>
              <a:rPr lang="en-US" sz="2400" dirty="0"/>
              <a:t>(</a:t>
            </a:r>
            <a:r>
              <a:rPr lang="en-US" sz="2400" i="1" dirty="0" err="1"/>
              <a:t>R</a:t>
            </a:r>
            <a:r>
              <a:rPr lang="en-US" sz="2400" i="1" baseline="-25000" dirty="0" err="1"/>
              <a:t>p</a:t>
            </a:r>
            <a:r>
              <a:rPr lang="en-US" sz="2400" dirty="0"/>
              <a:t>) given a specified </a:t>
            </a:r>
            <a:r>
              <a:rPr lang="en-US" sz="2400" i="1" dirty="0"/>
              <a:t>V</a:t>
            </a:r>
            <a:r>
              <a:rPr lang="en-US" sz="2400" dirty="0"/>
              <a:t>(</a:t>
            </a:r>
            <a:r>
              <a:rPr lang="en-US" sz="2400" i="1" dirty="0" err="1"/>
              <a:t>R</a:t>
            </a:r>
            <a:r>
              <a:rPr lang="en-US" sz="2400" i="1" baseline="-25000" dirty="0" err="1"/>
              <a:t>p</a:t>
            </a:r>
            <a:r>
              <a:rPr lang="en-US" sz="2400" dirty="0"/>
              <a:t>), or minimum </a:t>
            </a:r>
            <a:r>
              <a:rPr lang="en-US" sz="2400" i="1" dirty="0"/>
              <a:t>V</a:t>
            </a:r>
            <a:r>
              <a:rPr lang="en-US" sz="2400" dirty="0"/>
              <a:t>(</a:t>
            </a:r>
            <a:r>
              <a:rPr lang="en-US" sz="2400" i="1" dirty="0" err="1"/>
              <a:t>R</a:t>
            </a:r>
            <a:r>
              <a:rPr lang="en-US" sz="2400" i="1" baseline="-25000" dirty="0" err="1"/>
              <a:t>p</a:t>
            </a:r>
            <a:r>
              <a:rPr lang="en-US" sz="2400" dirty="0"/>
              <a:t>) given a specified </a:t>
            </a:r>
            <a:r>
              <a:rPr lang="en-US" sz="2400" i="1" dirty="0"/>
              <a:t>E</a:t>
            </a:r>
            <a:r>
              <a:rPr lang="en-US" sz="2400" dirty="0"/>
              <a:t>(</a:t>
            </a:r>
            <a:r>
              <a:rPr lang="en-US" sz="2400" i="1" dirty="0" err="1"/>
              <a:t>R</a:t>
            </a:r>
            <a:r>
              <a:rPr lang="en-US" sz="2400" i="1" baseline="-25000" dirty="0" err="1"/>
              <a:t>p</a:t>
            </a:r>
            <a:r>
              <a:rPr lang="en-US" sz="2400" dirty="0"/>
              <a:t>). </a:t>
            </a:r>
            <a:endParaRPr lang="en-US" sz="2400" dirty="0" smtClean="0"/>
          </a:p>
          <a:p>
            <a:endParaRPr lang="en-US" sz="2400" dirty="0"/>
          </a:p>
          <a:p>
            <a:r>
              <a:rPr lang="en-US" sz="2400" dirty="0"/>
              <a:t>There are three steps involved in generating an efficiency frontier.</a:t>
            </a:r>
          </a:p>
          <a:p>
            <a:pPr>
              <a:buFontTx/>
              <a:buNone/>
            </a:pPr>
            <a:endParaRPr lang="en-US" dirty="0" smtClean="0"/>
          </a:p>
        </p:txBody>
      </p:sp>
      <p:sp>
        <p:nvSpPr>
          <p:cNvPr id="43012"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2151B50-BA7B-46BF-8190-ECAC4FBC10C9}" type="slidenum">
              <a:rPr lang="en-US" sz="1400" smtClean="0">
                <a:solidFill>
                  <a:srgbClr val="800000"/>
                </a:solidFill>
              </a:rPr>
              <a:pPr/>
              <a:t>41</a:t>
            </a:fld>
            <a:endParaRPr lang="en-US" sz="1400" smtClean="0">
              <a:solidFill>
                <a:srgbClr val="800000"/>
              </a:solidFill>
            </a:endParaRPr>
          </a:p>
        </p:txBody>
      </p:sp>
    </p:spTree>
    <p:extLst>
      <p:ext uri="{BB962C8B-B14F-4D97-AF65-F5344CB8AC3E}">
        <p14:creationId xmlns:p14="http://schemas.microsoft.com/office/powerpoint/2010/main" xmlns="" val="20737338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752600" y="152400"/>
            <a:ext cx="5867400" cy="914400"/>
          </a:xfrm>
        </p:spPr>
        <p:txBody>
          <a:bodyPr/>
          <a:lstStyle/>
          <a:p>
            <a:r>
              <a:rPr lang="en-US" b="1" dirty="0" smtClean="0"/>
              <a:t>Efficiency Frontier</a:t>
            </a:r>
          </a:p>
        </p:txBody>
      </p:sp>
      <p:sp>
        <p:nvSpPr>
          <p:cNvPr id="43011" name="Rectangle 3"/>
          <p:cNvSpPr>
            <a:spLocks noGrp="1" noChangeArrowheads="1"/>
          </p:cNvSpPr>
          <p:nvPr>
            <p:ph idx="1"/>
          </p:nvPr>
        </p:nvSpPr>
        <p:spPr>
          <a:xfrm>
            <a:off x="457200" y="1219200"/>
            <a:ext cx="8229600" cy="5029200"/>
          </a:xfrm>
        </p:spPr>
        <p:txBody>
          <a:bodyPr/>
          <a:lstStyle/>
          <a:p>
            <a:pPr marL="0" indent="0">
              <a:buNone/>
            </a:pPr>
            <a:r>
              <a:rPr lang="en-US" sz="2400" b="1" dirty="0" smtClean="0"/>
              <a:t>Step 1</a:t>
            </a:r>
            <a:r>
              <a:rPr lang="en-US" sz="2400" dirty="0" smtClean="0"/>
              <a:t>: The </a:t>
            </a:r>
            <a:r>
              <a:rPr lang="en-US" sz="2400" dirty="0"/>
              <a:t>first step is to estimate the portfolio inputs: </a:t>
            </a:r>
            <a:r>
              <a:rPr lang="en-US" sz="2400" i="1" dirty="0"/>
              <a:t>E</a:t>
            </a:r>
            <a:r>
              <a:rPr lang="en-US" sz="2400" dirty="0"/>
              <a:t>(</a:t>
            </a:r>
            <a:r>
              <a:rPr lang="en-US" sz="2400" i="1" dirty="0" err="1"/>
              <a:t>r</a:t>
            </a:r>
            <a:r>
              <a:rPr lang="en-US" sz="2400" i="1" baseline="-25000" dirty="0" err="1"/>
              <a:t>i</a:t>
            </a:r>
            <a:r>
              <a:rPr lang="en-US" sz="2400" dirty="0"/>
              <a:t>), </a:t>
            </a:r>
            <a:r>
              <a:rPr lang="en-US" sz="2400" i="1" dirty="0"/>
              <a:t>V(</a:t>
            </a:r>
            <a:r>
              <a:rPr lang="en-US" sz="2400" i="1" dirty="0" err="1"/>
              <a:t>r</a:t>
            </a:r>
            <a:r>
              <a:rPr lang="en-US" sz="2400" i="1" baseline="-25000" dirty="0" err="1"/>
              <a:t>i</a:t>
            </a:r>
            <a:r>
              <a:rPr lang="en-US" sz="2400" dirty="0"/>
              <a:t>), and </a:t>
            </a:r>
            <a:r>
              <a:rPr lang="en-US" sz="2400" dirty="0" err="1"/>
              <a:t>Cov</a:t>
            </a:r>
            <a:r>
              <a:rPr lang="en-US" sz="2400" dirty="0"/>
              <a:t>(</a:t>
            </a:r>
            <a:r>
              <a:rPr lang="en-US" sz="2400" i="1" dirty="0" err="1"/>
              <a:t>r</a:t>
            </a:r>
            <a:r>
              <a:rPr lang="en-US" sz="2400" i="1" baseline="-25000" dirty="0" err="1"/>
              <a:t>i</a:t>
            </a:r>
            <a:r>
              <a:rPr lang="en-US" sz="2400" i="1" dirty="0"/>
              <a:t> </a:t>
            </a:r>
            <a:r>
              <a:rPr lang="en-US" sz="2400" i="1" dirty="0" err="1"/>
              <a:t>r</a:t>
            </a:r>
            <a:r>
              <a:rPr lang="en-US" sz="2400" i="1" baseline="-25000" dirty="0" err="1"/>
              <a:t>j</a:t>
            </a:r>
            <a:r>
              <a:rPr lang="en-US" sz="2400" dirty="0"/>
              <a:t>). </a:t>
            </a:r>
            <a:endParaRPr lang="en-US" sz="2400" dirty="0" smtClean="0"/>
          </a:p>
          <a:p>
            <a:r>
              <a:rPr lang="en-US" sz="2400" dirty="0" smtClean="0"/>
              <a:t>These </a:t>
            </a:r>
            <a:r>
              <a:rPr lang="en-US" sz="2400" dirty="0"/>
              <a:t>parameters can be estimated using either historical averages or a regression a model. </a:t>
            </a:r>
            <a:endParaRPr lang="en-US" sz="2400" dirty="0" smtClean="0"/>
          </a:p>
          <a:p>
            <a:endParaRPr lang="en-US" sz="2400" dirty="0" smtClean="0"/>
          </a:p>
          <a:p>
            <a:r>
              <a:rPr lang="en-US" sz="2400" dirty="0" smtClean="0"/>
              <a:t>There </a:t>
            </a:r>
            <a:r>
              <a:rPr lang="en-US" sz="2400" dirty="0"/>
              <a:t>are several regression models that can be used. </a:t>
            </a:r>
            <a:endParaRPr lang="en-US" sz="2400" dirty="0" smtClean="0"/>
          </a:p>
          <a:p>
            <a:pPr lvl="1"/>
            <a:r>
              <a:rPr lang="en-US" sz="2400" dirty="0" smtClean="0"/>
              <a:t>The </a:t>
            </a:r>
            <a:r>
              <a:rPr lang="en-US" sz="2400" dirty="0"/>
              <a:t>simplest is the single-index model in which each security’s return is regressed against the market return. </a:t>
            </a:r>
            <a:endParaRPr lang="en-US" sz="2400" dirty="0" smtClean="0"/>
          </a:p>
          <a:p>
            <a:pPr lvl="1"/>
            <a:r>
              <a:rPr lang="en-US" sz="2400" dirty="0" smtClean="0"/>
              <a:t>Some </a:t>
            </a:r>
            <a:r>
              <a:rPr lang="en-US" sz="2400" dirty="0"/>
              <a:t>practitioners also use a multi-index model in which each security’s return is regressed against several explanatory variables. </a:t>
            </a:r>
          </a:p>
          <a:p>
            <a:endParaRPr lang="en-US" dirty="0" smtClean="0"/>
          </a:p>
        </p:txBody>
      </p:sp>
      <p:sp>
        <p:nvSpPr>
          <p:cNvPr id="43012"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2151B50-BA7B-46BF-8190-ECAC4FBC10C9}" type="slidenum">
              <a:rPr lang="en-US" sz="1400" smtClean="0">
                <a:solidFill>
                  <a:srgbClr val="800000"/>
                </a:solidFill>
              </a:rPr>
              <a:pPr/>
              <a:t>42</a:t>
            </a:fld>
            <a:endParaRPr lang="en-US" sz="1400" smtClean="0">
              <a:solidFill>
                <a:srgbClr val="800000"/>
              </a:solidFill>
            </a:endParaRPr>
          </a:p>
        </p:txBody>
      </p:sp>
    </p:spTree>
    <p:extLst>
      <p:ext uri="{BB962C8B-B14F-4D97-AF65-F5344CB8AC3E}">
        <p14:creationId xmlns:p14="http://schemas.microsoft.com/office/powerpoint/2010/main" xmlns="" val="1303278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752600" y="152400"/>
            <a:ext cx="5867400" cy="914400"/>
          </a:xfrm>
        </p:spPr>
        <p:txBody>
          <a:bodyPr/>
          <a:lstStyle/>
          <a:p>
            <a:r>
              <a:rPr lang="en-US" b="1" dirty="0" smtClean="0"/>
              <a:t>Efficiency Frontier</a:t>
            </a:r>
          </a:p>
        </p:txBody>
      </p:sp>
      <p:sp>
        <p:nvSpPr>
          <p:cNvPr id="43011" name="Rectangle 3"/>
          <p:cNvSpPr>
            <a:spLocks noGrp="1" noChangeArrowheads="1"/>
          </p:cNvSpPr>
          <p:nvPr>
            <p:ph idx="1"/>
          </p:nvPr>
        </p:nvSpPr>
        <p:spPr>
          <a:xfrm>
            <a:off x="838200" y="1219200"/>
            <a:ext cx="7924800" cy="5029200"/>
          </a:xfrm>
        </p:spPr>
        <p:txBody>
          <a:bodyPr/>
          <a:lstStyle/>
          <a:p>
            <a:pPr marL="0" indent="0">
              <a:buNone/>
            </a:pPr>
            <a:r>
              <a:rPr lang="en-US" sz="2400" b="1" dirty="0" smtClean="0"/>
              <a:t>Step 2</a:t>
            </a:r>
            <a:r>
              <a:rPr lang="en-US" sz="2400" dirty="0" smtClean="0"/>
              <a:t>: </a:t>
            </a:r>
            <a:r>
              <a:rPr lang="en-US" sz="2400" dirty="0"/>
              <a:t>T</a:t>
            </a:r>
            <a:r>
              <a:rPr lang="en-US" sz="2400" dirty="0" smtClean="0"/>
              <a:t>he </a:t>
            </a:r>
            <a:r>
              <a:rPr lang="en-US" sz="2400" dirty="0"/>
              <a:t>next step is to generate Markowitz efficient portfolios. </a:t>
            </a:r>
            <a:endParaRPr lang="en-US" sz="2400" dirty="0" smtClean="0"/>
          </a:p>
          <a:p>
            <a:r>
              <a:rPr lang="en-US" sz="2400" dirty="0" smtClean="0"/>
              <a:t>This </a:t>
            </a:r>
            <a:r>
              <a:rPr lang="en-US" sz="2400" dirty="0"/>
              <a:t>can be done using either the math approach, quadratic programming, or </a:t>
            </a:r>
            <a:r>
              <a:rPr lang="en-US" sz="2400" dirty="0" smtClean="0"/>
              <a:t>Excel </a:t>
            </a:r>
            <a:r>
              <a:rPr lang="en-US" sz="2400" dirty="0"/>
              <a:t>Solver. </a:t>
            </a:r>
            <a:endParaRPr lang="en-US" sz="2400" dirty="0" smtClean="0"/>
          </a:p>
          <a:p>
            <a:endParaRPr lang="en-US" sz="2400" dirty="0" smtClean="0"/>
          </a:p>
          <a:p>
            <a:r>
              <a:rPr lang="en-US" sz="2400" dirty="0" smtClean="0"/>
              <a:t>With </a:t>
            </a:r>
            <a:r>
              <a:rPr lang="en-US" sz="2400" dirty="0"/>
              <a:t>any of these approaches, one would first specify a number of portfolio expected returns (or variances), then solve for the weights that would yield the minimum portfolio variance (or maximum portfolio return) for each return (or variance). </a:t>
            </a:r>
            <a:endParaRPr lang="en-US" sz="2400" dirty="0" smtClean="0"/>
          </a:p>
          <a:p>
            <a:endParaRPr lang="en-US" sz="2400" dirty="0" smtClean="0"/>
          </a:p>
          <a:p>
            <a:r>
              <a:rPr lang="en-US" sz="2400" dirty="0" smtClean="0"/>
              <a:t>Each </a:t>
            </a:r>
            <a:r>
              <a:rPr lang="en-US" sz="2400" dirty="0"/>
              <a:t>portfolio return and variance would be either a Markowitz efficient or inefficient portfolio. </a:t>
            </a:r>
          </a:p>
          <a:p>
            <a:endParaRPr lang="en-US" dirty="0" smtClean="0"/>
          </a:p>
        </p:txBody>
      </p:sp>
      <p:sp>
        <p:nvSpPr>
          <p:cNvPr id="43012"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2151B50-BA7B-46BF-8190-ECAC4FBC10C9}" type="slidenum">
              <a:rPr lang="en-US" sz="1400" smtClean="0">
                <a:solidFill>
                  <a:srgbClr val="800000"/>
                </a:solidFill>
              </a:rPr>
              <a:pPr/>
              <a:t>43</a:t>
            </a:fld>
            <a:endParaRPr lang="en-US" sz="1400" smtClean="0">
              <a:solidFill>
                <a:srgbClr val="800000"/>
              </a:solidFill>
            </a:endParaRPr>
          </a:p>
        </p:txBody>
      </p:sp>
    </p:spTree>
    <p:extLst>
      <p:ext uri="{BB962C8B-B14F-4D97-AF65-F5344CB8AC3E}">
        <p14:creationId xmlns:p14="http://schemas.microsoft.com/office/powerpoint/2010/main" xmlns="" val="15269322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752600" y="152400"/>
            <a:ext cx="5867400" cy="914400"/>
          </a:xfrm>
        </p:spPr>
        <p:txBody>
          <a:bodyPr/>
          <a:lstStyle/>
          <a:p>
            <a:r>
              <a:rPr lang="en-US" b="1" dirty="0" smtClean="0"/>
              <a:t>Efficiency Frontier</a:t>
            </a:r>
          </a:p>
        </p:txBody>
      </p:sp>
      <p:sp>
        <p:nvSpPr>
          <p:cNvPr id="43011" name="Rectangle 3"/>
          <p:cNvSpPr>
            <a:spLocks noGrp="1" noChangeArrowheads="1"/>
          </p:cNvSpPr>
          <p:nvPr>
            <p:ph idx="1"/>
          </p:nvPr>
        </p:nvSpPr>
        <p:spPr>
          <a:xfrm>
            <a:off x="457200" y="1371600"/>
            <a:ext cx="2743200" cy="3048000"/>
          </a:xfrm>
        </p:spPr>
        <p:txBody>
          <a:bodyPr/>
          <a:lstStyle/>
          <a:p>
            <a:r>
              <a:rPr lang="en-US" sz="2000" b="1" dirty="0" smtClean="0"/>
              <a:t>Step 3</a:t>
            </a:r>
            <a:r>
              <a:rPr lang="en-US" sz="2000" dirty="0" smtClean="0"/>
              <a:t>: The </a:t>
            </a:r>
            <a:r>
              <a:rPr lang="en-US" sz="2000" dirty="0"/>
              <a:t>last step is to plot each portfolio’s expected return and standard deviation (not portfolio variance) to generate the efficiency frontier.</a:t>
            </a:r>
          </a:p>
          <a:p>
            <a:endParaRPr lang="en-US" sz="2400" dirty="0"/>
          </a:p>
          <a:p>
            <a:endParaRPr lang="en-US" dirty="0" smtClean="0"/>
          </a:p>
        </p:txBody>
      </p:sp>
      <p:sp>
        <p:nvSpPr>
          <p:cNvPr id="43012"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2151B50-BA7B-46BF-8190-ECAC4FBC10C9}" type="slidenum">
              <a:rPr lang="en-US" sz="1400" smtClean="0">
                <a:solidFill>
                  <a:srgbClr val="800000"/>
                </a:solidFill>
              </a:rPr>
              <a:pPr/>
              <a:t>44</a:t>
            </a:fld>
            <a:endParaRPr lang="en-US" sz="1400" smtClean="0">
              <a:solidFill>
                <a:srgbClr val="800000"/>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xmlns="" val="2961932428"/>
              </p:ext>
            </p:extLst>
          </p:nvPr>
        </p:nvGraphicFramePr>
        <p:xfrm>
          <a:off x="3276600" y="1066800"/>
          <a:ext cx="5629275" cy="4218968"/>
        </p:xfrm>
        <a:graphic>
          <a:graphicData uri="http://schemas.openxmlformats.org/presentationml/2006/ole">
            <p:oleObj spid="_x0000_s114712" name="Slide" r:id="rId3" imgW="4009787" imgH="3006700" progId="PowerPoint.Slide.12">
              <p:embed/>
            </p:oleObj>
          </a:graphicData>
        </a:graphic>
      </p:graphicFrame>
    </p:spTree>
    <p:extLst>
      <p:ext uri="{BB962C8B-B14F-4D97-AF65-F5344CB8AC3E}">
        <p14:creationId xmlns:p14="http://schemas.microsoft.com/office/powerpoint/2010/main" xmlns="" val="8923956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752600" y="152400"/>
            <a:ext cx="5867400" cy="914400"/>
          </a:xfrm>
        </p:spPr>
        <p:txBody>
          <a:bodyPr/>
          <a:lstStyle/>
          <a:p>
            <a:r>
              <a:rPr lang="en-US" b="1" dirty="0" smtClean="0"/>
              <a:t>Efficiency Frontier Features</a:t>
            </a:r>
          </a:p>
        </p:txBody>
      </p:sp>
      <p:sp>
        <p:nvSpPr>
          <p:cNvPr id="43011" name="Rectangle 3"/>
          <p:cNvSpPr>
            <a:spLocks noGrp="1" noChangeArrowheads="1"/>
          </p:cNvSpPr>
          <p:nvPr>
            <p:ph idx="1"/>
          </p:nvPr>
        </p:nvSpPr>
        <p:spPr>
          <a:xfrm>
            <a:off x="457200" y="1219200"/>
            <a:ext cx="8305800" cy="5029200"/>
          </a:xfrm>
        </p:spPr>
        <p:txBody>
          <a:bodyPr/>
          <a:lstStyle/>
          <a:p>
            <a:pPr marL="0" indent="0">
              <a:buNone/>
            </a:pPr>
            <a:r>
              <a:rPr lang="en-US" sz="2000" dirty="0"/>
              <a:t>The </a:t>
            </a:r>
            <a:r>
              <a:rPr lang="en-US" sz="2000" dirty="0" smtClean="0"/>
              <a:t>EF  </a:t>
            </a:r>
            <a:r>
              <a:rPr lang="en-US" sz="2000" dirty="0"/>
              <a:t>features similar to the return-risk graph for a two-security portfolio previously </a:t>
            </a:r>
            <a:r>
              <a:rPr lang="en-US" sz="2000" dirty="0" smtClean="0"/>
              <a:t>discussed</a:t>
            </a:r>
            <a:r>
              <a:rPr lang="en-US" sz="2000" dirty="0"/>
              <a:t>:</a:t>
            </a:r>
            <a:endParaRPr lang="en-US" sz="2000" dirty="0" smtClean="0"/>
          </a:p>
          <a:p>
            <a:pPr marL="457200" indent="-457200">
              <a:buFont typeface="+mj-lt"/>
              <a:buAutoNum type="arabicPeriod"/>
            </a:pPr>
            <a:r>
              <a:rPr lang="en-US" sz="1800" dirty="0" smtClean="0"/>
              <a:t>First</a:t>
            </a:r>
            <a:r>
              <a:rPr lang="en-US" sz="1800" dirty="0"/>
              <a:t>, like the two-security return-risk graph, EF is characterized by both a </a:t>
            </a:r>
            <a:r>
              <a:rPr lang="en-US" sz="1800" b="1" i="1" dirty="0"/>
              <a:t>negatively sloped portion and positively sloped p</a:t>
            </a:r>
            <a:r>
              <a:rPr lang="en-US" sz="1800" dirty="0"/>
              <a:t>ortion. The negatively sloped portion of EF represents the inefficient portfolios [minimum </a:t>
            </a:r>
            <a:r>
              <a:rPr lang="en-US" sz="1800" i="1" dirty="0"/>
              <a:t>E</a:t>
            </a:r>
            <a:r>
              <a:rPr lang="en-US" sz="1800" dirty="0"/>
              <a:t>(</a:t>
            </a:r>
            <a:r>
              <a:rPr lang="en-US" sz="1800" i="1" dirty="0" err="1"/>
              <a:t>R</a:t>
            </a:r>
            <a:r>
              <a:rPr lang="en-US" sz="1800" i="1" baseline="-25000" dirty="0" err="1"/>
              <a:t>p</a:t>
            </a:r>
            <a:r>
              <a:rPr lang="en-US" sz="1800" dirty="0"/>
              <a:t>), given </a:t>
            </a:r>
            <a:r>
              <a:rPr lang="en-US" sz="1800" dirty="0">
                <a:sym typeface="Symbol"/>
              </a:rPr>
              <a:t></a:t>
            </a:r>
            <a:r>
              <a:rPr lang="en-US" sz="1800" dirty="0"/>
              <a:t>(</a:t>
            </a:r>
            <a:r>
              <a:rPr lang="en-US" sz="1800" i="1" dirty="0" err="1"/>
              <a:t>R</a:t>
            </a:r>
            <a:r>
              <a:rPr lang="en-US" sz="1800" i="1" baseline="-25000" dirty="0" err="1"/>
              <a:t>p</a:t>
            </a:r>
            <a:r>
              <a:rPr lang="en-US" sz="1800" dirty="0"/>
              <a:t>)], whereas the positively-sloped portion shows the efficient portfolios </a:t>
            </a:r>
            <a:r>
              <a:rPr lang="en-US" sz="1800" dirty="0" smtClean="0"/>
              <a:t>[maximum </a:t>
            </a:r>
            <a:r>
              <a:rPr lang="en-US" sz="1800" i="1" dirty="0"/>
              <a:t>E</a:t>
            </a:r>
            <a:r>
              <a:rPr lang="en-US" sz="1800" dirty="0"/>
              <a:t>(</a:t>
            </a:r>
            <a:r>
              <a:rPr lang="en-US" sz="1800" i="1" dirty="0" err="1"/>
              <a:t>R</a:t>
            </a:r>
            <a:r>
              <a:rPr lang="en-US" sz="1800" i="1" baseline="-25000" dirty="0" err="1"/>
              <a:t>p</a:t>
            </a:r>
            <a:r>
              <a:rPr lang="en-US" sz="1800" dirty="0"/>
              <a:t>), given </a:t>
            </a:r>
            <a:r>
              <a:rPr lang="en-US" sz="1800" dirty="0">
                <a:sym typeface="Symbol"/>
              </a:rPr>
              <a:t></a:t>
            </a:r>
            <a:r>
              <a:rPr lang="en-US" sz="1800" dirty="0" smtClean="0"/>
              <a:t>(</a:t>
            </a:r>
            <a:r>
              <a:rPr lang="en-US" sz="1800" i="1" dirty="0" err="1" smtClean="0"/>
              <a:t>R</a:t>
            </a:r>
            <a:r>
              <a:rPr lang="en-US" sz="1800" i="1" baseline="-25000" dirty="0" err="1" smtClean="0"/>
              <a:t>p</a:t>
            </a:r>
            <a:r>
              <a:rPr lang="en-US" sz="1800" dirty="0" smtClean="0"/>
              <a:t>)].</a:t>
            </a:r>
          </a:p>
          <a:p>
            <a:pPr marL="457200" indent="-457200">
              <a:buFont typeface="+mj-lt"/>
              <a:buAutoNum type="arabicPeriod"/>
            </a:pPr>
            <a:endParaRPr lang="en-US" sz="1800" dirty="0" smtClean="0"/>
          </a:p>
          <a:p>
            <a:pPr marL="457200" indent="-457200">
              <a:buFont typeface="+mj-lt"/>
              <a:buAutoNum type="arabicPeriod"/>
            </a:pPr>
            <a:r>
              <a:rPr lang="en-US" sz="1800" dirty="0" smtClean="0"/>
              <a:t>Second</a:t>
            </a:r>
            <a:r>
              <a:rPr lang="en-US" sz="1800" dirty="0"/>
              <a:t>, the efficiency frontier, like the portfolio return and risk curve for a two-security portfolio is </a:t>
            </a:r>
            <a:r>
              <a:rPr lang="en-US" sz="1800" b="1" i="1" dirty="0"/>
              <a:t>convex</a:t>
            </a:r>
            <a:r>
              <a:rPr lang="en-US" sz="1800" dirty="0"/>
              <a:t> from below, except for cases in which the securities are perfectly positively or negatively correlated. </a:t>
            </a:r>
            <a:endParaRPr lang="en-US" sz="1800" dirty="0" smtClean="0"/>
          </a:p>
          <a:p>
            <a:pPr lvl="1"/>
            <a:r>
              <a:rPr lang="en-US" sz="1600" dirty="0" smtClean="0"/>
              <a:t>As </a:t>
            </a:r>
            <a:r>
              <a:rPr lang="en-US" sz="1600" dirty="0"/>
              <a:t>discussed with the two-security portfolio, the convexity of the efficiency frontier is explained by the increase specialization in the high-risk security and the loss of the covariance effect that occurs as one moves up the efficiency frontier. </a:t>
            </a:r>
            <a:endParaRPr lang="en-US" sz="1600" dirty="0" smtClean="0"/>
          </a:p>
          <a:p>
            <a:pPr marL="457200" indent="-457200">
              <a:buFont typeface="+mj-lt"/>
              <a:buAutoNum type="arabicPeriod"/>
            </a:pPr>
            <a:endParaRPr lang="en-US" sz="1800" dirty="0" smtClean="0"/>
          </a:p>
          <a:p>
            <a:pPr>
              <a:buFont typeface="+mj-lt"/>
              <a:buAutoNum type="arabicPeriod" startAt="3"/>
            </a:pPr>
            <a:r>
              <a:rPr lang="en-US" sz="1800" dirty="0" smtClean="0"/>
              <a:t>Finally</a:t>
            </a:r>
            <a:r>
              <a:rPr lang="en-US" sz="1800" dirty="0"/>
              <a:t>, the efficiency frontier has a </a:t>
            </a:r>
            <a:r>
              <a:rPr lang="en-US" sz="1800" b="1" i="1" dirty="0"/>
              <a:t>vertical segment </a:t>
            </a:r>
            <a:r>
              <a:rPr lang="en-US" sz="1800" dirty="0"/>
              <a:t>(inflection point) that defines the </a:t>
            </a:r>
            <a:r>
              <a:rPr lang="en-US" sz="1800" b="1" i="1" dirty="0"/>
              <a:t>minimum variance portfolio</a:t>
            </a:r>
            <a:r>
              <a:rPr lang="en-US" sz="1800" dirty="0"/>
              <a:t>.</a:t>
            </a:r>
            <a:endParaRPr lang="en-US" sz="1800" dirty="0" smtClean="0"/>
          </a:p>
        </p:txBody>
      </p:sp>
      <p:sp>
        <p:nvSpPr>
          <p:cNvPr id="43012"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2151B50-BA7B-46BF-8190-ECAC4FBC10C9}" type="slidenum">
              <a:rPr lang="en-US" sz="1400" smtClean="0">
                <a:solidFill>
                  <a:srgbClr val="800000"/>
                </a:solidFill>
              </a:rPr>
              <a:pPr/>
              <a:t>45</a:t>
            </a:fld>
            <a:endParaRPr lang="en-US" sz="1400" dirty="0" smtClean="0">
              <a:solidFill>
                <a:srgbClr val="800000"/>
              </a:solidFill>
            </a:endParaRPr>
          </a:p>
        </p:txBody>
      </p:sp>
    </p:spTree>
    <p:extLst>
      <p:ext uri="{BB962C8B-B14F-4D97-AF65-F5344CB8AC3E}">
        <p14:creationId xmlns:p14="http://schemas.microsoft.com/office/powerpoint/2010/main" xmlns="" val="16156603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Slide Number Placeholder 5"/>
          <p:cNvSpPr>
            <a:spLocks noGrp="1"/>
          </p:cNvSpPr>
          <p:nvPr>
            <p:ph type="sldNum" sz="quarter" idx="12"/>
          </p:nvPr>
        </p:nvSpPr>
        <p:spPr>
          <a:xfrm>
            <a:off x="42439" y="6248400"/>
            <a:ext cx="6858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2151B50-BA7B-46BF-8190-ECAC4FBC10C9}" type="slidenum">
              <a:rPr lang="en-US" sz="1400" smtClean="0">
                <a:solidFill>
                  <a:srgbClr val="800000"/>
                </a:solidFill>
              </a:rPr>
              <a:pPr/>
              <a:t>46</a:t>
            </a:fld>
            <a:endParaRPr lang="en-US" sz="1400" dirty="0" smtClean="0">
              <a:solidFill>
                <a:srgbClr val="800000"/>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 name="Picture 10"/>
          <p:cNvPicPr/>
          <p:nvPr/>
        </p:nvPicPr>
        <p:blipFill>
          <a:blip r:embed="rId2">
            <a:extLst>
              <a:ext uri="{28A0092B-C50C-407E-A947-70E740481C1C}">
                <a14:useLocalDpi xmlns:a14="http://schemas.microsoft.com/office/drawing/2010/main" xmlns="" val="0"/>
              </a:ext>
            </a:extLst>
          </a:blip>
          <a:srcRect/>
          <a:stretch>
            <a:fillRect/>
          </a:stretch>
        </p:blipFill>
        <p:spPr bwMode="auto">
          <a:xfrm>
            <a:off x="1930175" y="4387403"/>
            <a:ext cx="6985225" cy="2394397"/>
          </a:xfrm>
          <a:prstGeom prst="rect">
            <a:avLst/>
          </a:prstGeom>
          <a:noFill/>
          <a:ln>
            <a:noFill/>
          </a:ln>
        </p:spPr>
      </p:pic>
      <p:pic>
        <p:nvPicPr>
          <p:cNvPr id="12" name="Picture 1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05000" y="152400"/>
            <a:ext cx="6985226" cy="4038600"/>
          </a:xfrm>
          <a:prstGeom prst="rect">
            <a:avLst/>
          </a:prstGeom>
          <a:noFill/>
          <a:ln>
            <a:noFill/>
          </a:ln>
        </p:spPr>
      </p:pic>
      <p:sp>
        <p:nvSpPr>
          <p:cNvPr id="5" name="Content Placeholder 4"/>
          <p:cNvSpPr>
            <a:spLocks noGrp="1"/>
          </p:cNvSpPr>
          <p:nvPr>
            <p:ph idx="1"/>
          </p:nvPr>
        </p:nvSpPr>
        <p:spPr>
          <a:xfrm>
            <a:off x="152400" y="2165796"/>
            <a:ext cx="1752600" cy="3092003"/>
          </a:xfrm>
        </p:spPr>
        <p:txBody>
          <a:bodyPr/>
          <a:lstStyle/>
          <a:p>
            <a:pPr marL="0" indent="0">
              <a:buNone/>
            </a:pPr>
            <a:r>
              <a:rPr lang="en-US" sz="1800" dirty="0"/>
              <a:t>The efficiency frontier and table for the portfolio </a:t>
            </a:r>
            <a:r>
              <a:rPr lang="en-US" sz="1800" dirty="0" smtClean="0"/>
              <a:t>generated </a:t>
            </a:r>
            <a:r>
              <a:rPr lang="en-US" sz="1800" dirty="0"/>
              <a:t>by using the Bloomberg “Asset Allocation Optimizer”</a:t>
            </a:r>
          </a:p>
        </p:txBody>
      </p:sp>
      <p:sp>
        <p:nvSpPr>
          <p:cNvPr id="10" name="Rectangle 2"/>
          <p:cNvSpPr>
            <a:spLocks noGrp="1" noChangeArrowheads="1"/>
          </p:cNvSpPr>
          <p:nvPr>
            <p:ph type="title"/>
          </p:nvPr>
        </p:nvSpPr>
        <p:spPr>
          <a:xfrm>
            <a:off x="76200" y="1213834"/>
            <a:ext cx="1524000" cy="914400"/>
          </a:xfrm>
        </p:spPr>
        <p:txBody>
          <a:bodyPr/>
          <a:lstStyle/>
          <a:p>
            <a:r>
              <a:rPr lang="en-US" sz="2400" b="1" dirty="0" smtClean="0"/>
              <a:t>Efficiency </a:t>
            </a:r>
            <a:br>
              <a:rPr lang="en-US" sz="2400" b="1" dirty="0" smtClean="0"/>
            </a:br>
            <a:r>
              <a:rPr lang="en-US" sz="2400" b="1" dirty="0" smtClean="0"/>
              <a:t>Frontier</a:t>
            </a:r>
          </a:p>
        </p:txBody>
      </p:sp>
    </p:spTree>
    <p:extLst>
      <p:ext uri="{BB962C8B-B14F-4D97-AF65-F5344CB8AC3E}">
        <p14:creationId xmlns:p14="http://schemas.microsoft.com/office/powerpoint/2010/main" xmlns="" val="2116394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752600" y="152400"/>
            <a:ext cx="5867400" cy="914400"/>
          </a:xfrm>
        </p:spPr>
        <p:txBody>
          <a:bodyPr/>
          <a:lstStyle/>
          <a:p>
            <a:r>
              <a:rPr lang="en-US" b="1" dirty="0" smtClean="0"/>
              <a:t>Best Efficient Portfolio</a:t>
            </a:r>
          </a:p>
        </p:txBody>
      </p:sp>
      <p:sp>
        <p:nvSpPr>
          <p:cNvPr id="43011" name="Rectangle 3"/>
          <p:cNvSpPr>
            <a:spLocks noGrp="1" noChangeArrowheads="1"/>
          </p:cNvSpPr>
          <p:nvPr>
            <p:ph idx="1"/>
          </p:nvPr>
        </p:nvSpPr>
        <p:spPr>
          <a:xfrm>
            <a:off x="609600" y="1219200"/>
            <a:ext cx="8153400" cy="5029200"/>
          </a:xfrm>
        </p:spPr>
        <p:txBody>
          <a:bodyPr/>
          <a:lstStyle/>
          <a:p>
            <a:r>
              <a:rPr lang="en-US" sz="2400" dirty="0"/>
              <a:t>All portfolios along the positively sloped portion of the efficiency frontier are Markowitz efficient; that is, all have the maximum</a:t>
            </a:r>
            <a:r>
              <a:rPr lang="en-US" sz="2400" i="1" dirty="0"/>
              <a:t> E</a:t>
            </a:r>
            <a:r>
              <a:rPr lang="en-US" sz="2400" dirty="0"/>
              <a:t>(</a:t>
            </a:r>
            <a:r>
              <a:rPr lang="en-US" sz="2400" i="1" dirty="0" err="1"/>
              <a:t>R</a:t>
            </a:r>
            <a:r>
              <a:rPr lang="en-US" sz="2400" i="1" baseline="-25000" dirty="0" err="1"/>
              <a:t>p</a:t>
            </a:r>
            <a:r>
              <a:rPr lang="en-US" sz="2400" dirty="0"/>
              <a:t>) given </a:t>
            </a:r>
            <a:r>
              <a:rPr lang="en-US" sz="2400" i="1" dirty="0"/>
              <a:t>V</a:t>
            </a:r>
            <a:r>
              <a:rPr lang="en-US" sz="2400" dirty="0"/>
              <a:t>(</a:t>
            </a:r>
            <a:r>
              <a:rPr lang="en-US" sz="2400" i="1" dirty="0" err="1"/>
              <a:t>R</a:t>
            </a:r>
            <a:r>
              <a:rPr lang="en-US" sz="2400" i="1" baseline="-25000" dirty="0" err="1"/>
              <a:t>p</a:t>
            </a:r>
            <a:r>
              <a:rPr lang="en-US" sz="2400" dirty="0"/>
              <a:t>), or minimum </a:t>
            </a:r>
            <a:r>
              <a:rPr lang="en-US" sz="2400" i="1" dirty="0"/>
              <a:t>V</a:t>
            </a:r>
            <a:r>
              <a:rPr lang="en-US" sz="2400" dirty="0"/>
              <a:t>(</a:t>
            </a:r>
            <a:r>
              <a:rPr lang="en-US" sz="2400" i="1" dirty="0" err="1"/>
              <a:t>R</a:t>
            </a:r>
            <a:r>
              <a:rPr lang="en-US" sz="2400" i="1" baseline="-25000" dirty="0" err="1"/>
              <a:t>p</a:t>
            </a:r>
            <a:r>
              <a:rPr lang="en-US" sz="2400" dirty="0"/>
              <a:t>) given </a:t>
            </a:r>
            <a:r>
              <a:rPr lang="en-US" sz="2400" i="1" dirty="0"/>
              <a:t>E</a:t>
            </a:r>
            <a:r>
              <a:rPr lang="en-US" sz="2400" dirty="0"/>
              <a:t>(</a:t>
            </a:r>
            <a:r>
              <a:rPr lang="en-US" sz="2400" i="1" dirty="0" err="1"/>
              <a:t>R</a:t>
            </a:r>
            <a:r>
              <a:rPr lang="en-US" sz="2400" i="1" baseline="-25000" dirty="0" err="1"/>
              <a:t>p</a:t>
            </a:r>
            <a:r>
              <a:rPr lang="en-US" sz="2400" dirty="0"/>
              <a:t>). </a:t>
            </a:r>
            <a:endParaRPr lang="en-US" sz="2400" dirty="0" smtClean="0"/>
          </a:p>
          <a:p>
            <a:endParaRPr lang="en-US" sz="2400" dirty="0"/>
          </a:p>
          <a:p>
            <a:r>
              <a:rPr lang="en-US" sz="2400" dirty="0" smtClean="0"/>
              <a:t>From </a:t>
            </a:r>
            <a:r>
              <a:rPr lang="en-US" sz="2400" dirty="0"/>
              <a:t>this set of efficient portfolios, it is possible to determine the best portfolio by using </a:t>
            </a:r>
            <a:r>
              <a:rPr lang="en-US" sz="2400" dirty="0" smtClean="0"/>
              <a:t>the borrowing-lending line to rank portfolios (examined </a:t>
            </a:r>
            <a:r>
              <a:rPr lang="en-US" sz="2400" dirty="0"/>
              <a:t>in Chapter </a:t>
            </a:r>
            <a:r>
              <a:rPr lang="en-US" sz="2400" dirty="0" smtClean="0"/>
              <a:t>7).</a:t>
            </a:r>
          </a:p>
        </p:txBody>
      </p:sp>
      <p:sp>
        <p:nvSpPr>
          <p:cNvPr id="43012"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2151B50-BA7B-46BF-8190-ECAC4FBC10C9}" type="slidenum">
              <a:rPr lang="en-US" sz="1400" smtClean="0">
                <a:solidFill>
                  <a:srgbClr val="800000"/>
                </a:solidFill>
              </a:rPr>
              <a:pPr/>
              <a:t>47</a:t>
            </a:fld>
            <a:endParaRPr lang="en-US" sz="1400" dirty="0" smtClean="0">
              <a:solidFill>
                <a:srgbClr val="800000"/>
              </a:solidFill>
            </a:endParaRPr>
          </a:p>
        </p:txBody>
      </p:sp>
    </p:spTree>
    <p:extLst>
      <p:ext uri="{BB962C8B-B14F-4D97-AF65-F5344CB8AC3E}">
        <p14:creationId xmlns:p14="http://schemas.microsoft.com/office/powerpoint/2010/main" xmlns="" val="21319841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752600" y="152400"/>
            <a:ext cx="5867400" cy="914400"/>
          </a:xfrm>
        </p:spPr>
        <p:txBody>
          <a:bodyPr/>
          <a:lstStyle/>
          <a:p>
            <a:r>
              <a:rPr lang="en-US" b="1" dirty="0" smtClean="0"/>
              <a:t>Best Efficiency Frontier</a:t>
            </a:r>
          </a:p>
        </p:txBody>
      </p:sp>
      <p:sp>
        <p:nvSpPr>
          <p:cNvPr id="43011" name="Rectangle 3"/>
          <p:cNvSpPr>
            <a:spLocks noGrp="1" noChangeArrowheads="1"/>
          </p:cNvSpPr>
          <p:nvPr>
            <p:ph idx="1"/>
          </p:nvPr>
        </p:nvSpPr>
        <p:spPr>
          <a:xfrm>
            <a:off x="0" y="1219200"/>
            <a:ext cx="4191000" cy="5029200"/>
          </a:xfrm>
        </p:spPr>
        <p:txBody>
          <a:bodyPr/>
          <a:lstStyle/>
          <a:p>
            <a:r>
              <a:rPr lang="en-US" sz="1600" dirty="0" smtClean="0"/>
              <a:t>Using the borrowing-lending line to rank, portfolio </a:t>
            </a:r>
            <a:r>
              <a:rPr lang="en-US" sz="1600" dirty="0"/>
              <a:t>E represents the best portfolio. </a:t>
            </a:r>
            <a:endParaRPr lang="en-US" sz="1600" dirty="0" smtClean="0"/>
          </a:p>
          <a:p>
            <a:r>
              <a:rPr lang="en-US" sz="1600" dirty="0" smtClean="0"/>
              <a:t>This </a:t>
            </a:r>
            <a:r>
              <a:rPr lang="en-US" sz="1600" dirty="0"/>
              <a:t>is because the borrowing and lending line constructed with portfolio E has the steepest slope (largest λ). </a:t>
            </a:r>
            <a:endParaRPr lang="en-US" sz="1600" dirty="0" smtClean="0"/>
          </a:p>
          <a:p>
            <a:r>
              <a:rPr lang="en-US" sz="1600" dirty="0" smtClean="0"/>
              <a:t>Thus</a:t>
            </a:r>
            <a:r>
              <a:rPr lang="en-US" sz="1600" dirty="0"/>
              <a:t>, the return-risk combinations available with portfolio E and a risk-free security dominate the return-risk opportunities available from any other efficient portfolios and the risk-free security. </a:t>
            </a:r>
            <a:endParaRPr lang="en-US" sz="1600" dirty="0" smtClean="0"/>
          </a:p>
          <a:p>
            <a:r>
              <a:rPr lang="en-US" sz="1600" dirty="0" smtClean="0"/>
              <a:t>If </a:t>
            </a:r>
            <a:r>
              <a:rPr lang="en-US" sz="1600" dirty="0"/>
              <a:t>the efficiency frontier is convex </a:t>
            </a:r>
            <a:r>
              <a:rPr lang="en-US" sz="1600" dirty="0" smtClean="0"/>
              <a:t>then </a:t>
            </a:r>
            <a:r>
              <a:rPr lang="en-US" sz="1600" dirty="0"/>
              <a:t>the best portfolio, such as E, </a:t>
            </a:r>
            <a:r>
              <a:rPr lang="en-US" sz="1600" dirty="0" smtClean="0"/>
              <a:t>is </a:t>
            </a:r>
            <a:r>
              <a:rPr lang="en-US" sz="1600" dirty="0"/>
              <a:t>determined at the </a:t>
            </a:r>
            <a:r>
              <a:rPr lang="en-US" sz="1600" b="1" i="1" dirty="0"/>
              <a:t>point of tangency of the efficiency frontier and the borrowing and lending line</a:t>
            </a:r>
            <a:r>
              <a:rPr lang="en-US" sz="1600" dirty="0"/>
              <a:t>. </a:t>
            </a:r>
            <a:endParaRPr lang="en-US" sz="1600" dirty="0" smtClean="0"/>
          </a:p>
          <a:p>
            <a:r>
              <a:rPr lang="en-US" sz="1600" dirty="0" smtClean="0"/>
              <a:t>Furthermore</a:t>
            </a:r>
            <a:r>
              <a:rPr lang="en-US" sz="1600" dirty="0"/>
              <a:t>, if the efficiency frontier is convex, then the best portfolio would be defined as one of the middle points on EF (not at a corner), implying that the best portfolio would be diversified. </a:t>
            </a:r>
          </a:p>
          <a:p>
            <a:endParaRPr lang="en-US" sz="2400" dirty="0"/>
          </a:p>
          <a:p>
            <a:endParaRPr lang="en-US" dirty="0" smtClean="0"/>
          </a:p>
        </p:txBody>
      </p:sp>
      <p:sp>
        <p:nvSpPr>
          <p:cNvPr id="43012" name="Slide Number Placeholder 5"/>
          <p:cNvSpPr>
            <a:spLocks noGrp="1"/>
          </p:cNvSpPr>
          <p:nvPr>
            <p:ph type="sldNum" sz="quarter" idx="12"/>
          </p:nvPr>
        </p:nvSpPr>
        <p:spPr>
          <a:xfrm>
            <a:off x="7010400" y="6248400"/>
            <a:ext cx="19050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2151B50-BA7B-46BF-8190-ECAC4FBC10C9}" type="slidenum">
              <a:rPr lang="en-US" sz="1400" smtClean="0">
                <a:solidFill>
                  <a:srgbClr val="800000"/>
                </a:solidFill>
              </a:rPr>
              <a:pPr/>
              <a:t>48</a:t>
            </a:fld>
            <a:endParaRPr lang="en-US" sz="1400" smtClean="0">
              <a:solidFill>
                <a:srgbClr val="800000"/>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xmlns="" val="2220483722"/>
              </p:ext>
            </p:extLst>
          </p:nvPr>
        </p:nvGraphicFramePr>
        <p:xfrm>
          <a:off x="4114800" y="1447800"/>
          <a:ext cx="4876799" cy="4191000"/>
        </p:xfrm>
        <a:graphic>
          <a:graphicData uri="http://schemas.openxmlformats.org/presentationml/2006/ole">
            <p:oleObj spid="_x0000_s121880" name="Slide" r:id="rId3" imgW="2382127" imgH="1786240" progId="PowerPoint.Slide.12">
              <p:embed/>
            </p:oleObj>
          </a:graphicData>
        </a:graphic>
      </p:graphicFrame>
    </p:spTree>
    <p:extLst>
      <p:ext uri="{BB962C8B-B14F-4D97-AF65-F5344CB8AC3E}">
        <p14:creationId xmlns:p14="http://schemas.microsoft.com/office/powerpoint/2010/main" xmlns="" val="25467571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600200" y="152400"/>
            <a:ext cx="6705600" cy="914400"/>
          </a:xfrm>
        </p:spPr>
        <p:txBody>
          <a:bodyPr/>
          <a:lstStyle/>
          <a:p>
            <a:r>
              <a:rPr lang="en-US" sz="2800" b="1" dirty="0" smtClean="0"/>
              <a:t/>
            </a:r>
            <a:br>
              <a:rPr lang="en-US" sz="2800" b="1" dirty="0" smtClean="0"/>
            </a:br>
            <a:r>
              <a:rPr lang="en-US" sz="2800" b="1" dirty="0" smtClean="0"/>
              <a:t>Efficiency </a:t>
            </a:r>
            <a:r>
              <a:rPr lang="en-US" sz="2800" b="1" dirty="0"/>
              <a:t>Frontiers for Stocks with Perfect Positive </a:t>
            </a:r>
            <a:r>
              <a:rPr lang="en-US" sz="2800" b="1" dirty="0" smtClean="0"/>
              <a:t>Correlation</a:t>
            </a:r>
            <a:r>
              <a:rPr lang="en-US" b="1" u="sng" dirty="0"/>
              <a:t/>
            </a:r>
            <a:br>
              <a:rPr lang="en-US" b="1" u="sng" dirty="0"/>
            </a:br>
            <a:endParaRPr lang="en-US" b="1" dirty="0" smtClean="0"/>
          </a:p>
        </p:txBody>
      </p:sp>
      <p:sp>
        <p:nvSpPr>
          <p:cNvPr id="43011" name="Rectangle 3"/>
          <p:cNvSpPr>
            <a:spLocks noGrp="1" noChangeArrowheads="1"/>
          </p:cNvSpPr>
          <p:nvPr>
            <p:ph idx="1"/>
          </p:nvPr>
        </p:nvSpPr>
        <p:spPr>
          <a:xfrm>
            <a:off x="152400" y="1295400"/>
            <a:ext cx="3810000" cy="5029200"/>
          </a:xfrm>
        </p:spPr>
        <p:txBody>
          <a:bodyPr/>
          <a:lstStyle/>
          <a:p>
            <a:r>
              <a:rPr lang="en-US" sz="2000" dirty="0" smtClean="0"/>
              <a:t>If </a:t>
            </a:r>
            <a:r>
              <a:rPr lang="en-US" sz="2000" dirty="0"/>
              <a:t>the securities in the portfolio are </a:t>
            </a:r>
            <a:r>
              <a:rPr lang="en-US" sz="2000" b="1" i="1" dirty="0"/>
              <a:t>perfectly positively correlated</a:t>
            </a:r>
            <a:r>
              <a:rPr lang="en-US" sz="2000" dirty="0"/>
              <a:t>, then the efficiency frontier is </a:t>
            </a:r>
            <a:r>
              <a:rPr lang="en-US" sz="2000" b="1" i="1" dirty="0"/>
              <a:t>linear</a:t>
            </a:r>
            <a:r>
              <a:rPr lang="en-US" sz="2000" dirty="0"/>
              <a:t> and the best portfolio will be one that is at one of the corners. </a:t>
            </a:r>
            <a:endParaRPr lang="en-US" sz="2000" dirty="0" smtClean="0"/>
          </a:p>
          <a:p>
            <a:endParaRPr lang="en-US" sz="2000" dirty="0" smtClean="0"/>
          </a:p>
          <a:p>
            <a:r>
              <a:rPr lang="en-US" sz="2000" dirty="0" smtClean="0"/>
              <a:t>Since </a:t>
            </a:r>
            <a:r>
              <a:rPr lang="en-US" sz="2000" dirty="0"/>
              <a:t>the corner points of an efficiency frontier defines a one-security portfolio (either the low return-risk security or the high return-risk security), the best portfolio therefore consists of only one </a:t>
            </a:r>
            <a:r>
              <a:rPr lang="en-US" sz="2000" dirty="0" smtClean="0"/>
              <a:t>securities. </a:t>
            </a:r>
          </a:p>
        </p:txBody>
      </p:sp>
      <p:sp>
        <p:nvSpPr>
          <p:cNvPr id="43012"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2151B50-BA7B-46BF-8190-ECAC4FBC10C9}" type="slidenum">
              <a:rPr lang="en-US" sz="1400" smtClean="0">
                <a:solidFill>
                  <a:srgbClr val="800000"/>
                </a:solidFill>
              </a:rPr>
              <a:pPr/>
              <a:t>49</a:t>
            </a:fld>
            <a:endParaRPr lang="en-US" sz="1400" dirty="0" smtClean="0">
              <a:solidFill>
                <a:srgbClr val="800000"/>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xmlns="" val="2030884023"/>
              </p:ext>
            </p:extLst>
          </p:nvPr>
        </p:nvGraphicFramePr>
        <p:xfrm>
          <a:off x="3962400" y="1524000"/>
          <a:ext cx="4733925" cy="4191000"/>
        </p:xfrm>
        <a:graphic>
          <a:graphicData uri="http://schemas.openxmlformats.org/presentationml/2006/ole">
            <p:oleObj spid="_x0000_s124951" name="Slide" r:id="rId3" imgW="2900215" imgH="2174585" progId="PowerPoint.Slide.12">
              <p:embed/>
            </p:oleObj>
          </a:graphicData>
        </a:graphic>
      </p:graphicFrame>
    </p:spTree>
    <p:extLst>
      <p:ext uri="{BB962C8B-B14F-4D97-AF65-F5344CB8AC3E}">
        <p14:creationId xmlns:p14="http://schemas.microsoft.com/office/powerpoint/2010/main" xmlns="" val="34700176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752600" y="152400"/>
            <a:ext cx="6629400" cy="914400"/>
          </a:xfrm>
        </p:spPr>
        <p:txBody>
          <a:bodyPr/>
          <a:lstStyle/>
          <a:p>
            <a:r>
              <a:rPr lang="en-US" sz="2800" b="1" dirty="0" smtClean="0"/>
              <a:t>Two-Security Portfolio Return and Risk</a:t>
            </a:r>
          </a:p>
        </p:txBody>
      </p:sp>
      <p:sp>
        <p:nvSpPr>
          <p:cNvPr id="43011" name="Rectangle 3"/>
          <p:cNvSpPr>
            <a:spLocks noGrp="1" noChangeArrowheads="1"/>
          </p:cNvSpPr>
          <p:nvPr>
            <p:ph idx="1"/>
          </p:nvPr>
        </p:nvSpPr>
        <p:spPr>
          <a:xfrm>
            <a:off x="457200" y="1219200"/>
            <a:ext cx="8229600" cy="5029200"/>
          </a:xfrm>
        </p:spPr>
        <p:txBody>
          <a:bodyPr/>
          <a:lstStyle/>
          <a:p>
            <a:r>
              <a:rPr lang="en-US" sz="2400" dirty="0"/>
              <a:t>Consider </a:t>
            </a:r>
            <a:r>
              <a:rPr lang="en-US" sz="2400" dirty="0" smtClean="0"/>
              <a:t>a </a:t>
            </a:r>
            <a:r>
              <a:rPr lang="en-US" sz="2400" dirty="0"/>
              <a:t>portfolio formed from two </a:t>
            </a:r>
            <a:r>
              <a:rPr lang="en-US" sz="2400" b="1" i="1" dirty="0"/>
              <a:t>perfectly positively correlated </a:t>
            </a:r>
            <a:r>
              <a:rPr lang="en-US" sz="2400" dirty="0"/>
              <a:t>stocks A and B with the following expected returns and variances</a:t>
            </a:r>
            <a:r>
              <a:rPr lang="en-US" sz="2800" dirty="0" smtClean="0"/>
              <a:t>:</a:t>
            </a:r>
          </a:p>
          <a:p>
            <a:endParaRPr lang="en-US" sz="2800" dirty="0"/>
          </a:p>
          <a:p>
            <a:endParaRPr lang="en-US" sz="2800" dirty="0" smtClean="0"/>
          </a:p>
          <a:p>
            <a:endParaRPr lang="en-US" sz="2800" dirty="0"/>
          </a:p>
          <a:p>
            <a:endParaRPr lang="en-US" sz="2800" dirty="0" smtClean="0"/>
          </a:p>
          <a:p>
            <a:endParaRPr lang="en-US" sz="2400" dirty="0" smtClean="0"/>
          </a:p>
          <a:p>
            <a:r>
              <a:rPr lang="en-US" sz="2400" dirty="0" smtClean="0"/>
              <a:t>The </a:t>
            </a:r>
            <a:r>
              <a:rPr lang="en-US" sz="2400" dirty="0"/>
              <a:t>return-risk relation of portfolios formed with these two stocks can be seen by varying the allocations of investment funds between the two stocks. </a:t>
            </a:r>
          </a:p>
          <a:p>
            <a:pPr marL="0" indent="0">
              <a:buNone/>
            </a:pPr>
            <a:endParaRPr lang="en-US" sz="2800" dirty="0" smtClean="0"/>
          </a:p>
        </p:txBody>
      </p:sp>
      <p:sp>
        <p:nvSpPr>
          <p:cNvPr id="43012"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2151B50-BA7B-46BF-8190-ECAC4FBC10C9}" type="slidenum">
              <a:rPr lang="en-US" sz="1400" smtClean="0">
                <a:solidFill>
                  <a:srgbClr val="800000"/>
                </a:solidFill>
              </a:rPr>
              <a:pPr/>
              <a:t>5</a:t>
            </a:fld>
            <a:endParaRPr lang="en-US" sz="1400" smtClean="0">
              <a:solidFill>
                <a:srgbClr val="8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80865145"/>
              </p:ext>
            </p:extLst>
          </p:nvPr>
        </p:nvGraphicFramePr>
        <p:xfrm>
          <a:off x="2362200" y="2819400"/>
          <a:ext cx="3810000" cy="1752600"/>
        </p:xfrm>
        <a:graphic>
          <a:graphicData uri="http://schemas.openxmlformats.org/drawingml/2006/table">
            <a:tbl>
              <a:tblPr firstRow="1" firstCol="1" bandRow="1"/>
              <a:tblGrid>
                <a:gridCol w="1796586"/>
                <a:gridCol w="2013414"/>
              </a:tblGrid>
              <a:tr h="292100">
                <a:tc>
                  <a:txBody>
                    <a:bodyPr/>
                    <a:lstStyle/>
                    <a:p>
                      <a:pPr marL="0" marR="0">
                        <a:spcBef>
                          <a:spcPts val="0"/>
                        </a:spcBef>
                        <a:spcAft>
                          <a:spcPts val="0"/>
                        </a:spcAft>
                      </a:pPr>
                      <a:r>
                        <a:rPr lang="en-US" sz="1800" dirty="0">
                          <a:effectLst/>
                          <a:latin typeface="+mj-lt"/>
                          <a:ea typeface="PMingLiU"/>
                          <a:cs typeface="Times New Roman"/>
                        </a:rPr>
                        <a:t>Stock A</a:t>
                      </a:r>
                      <a:endParaRPr lang="en-US" sz="1800" dirty="0">
                        <a:effectLst/>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effectLst/>
                          <a:latin typeface="+mj-lt"/>
                          <a:ea typeface="PMingLiU"/>
                          <a:cs typeface="Times New Roman"/>
                        </a:rPr>
                        <a:t>Stock B</a:t>
                      </a:r>
                      <a:endParaRPr lang="en-US" sz="1800">
                        <a:effectLst/>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6300">
                <a:tc>
                  <a:txBody>
                    <a:bodyPr/>
                    <a:lstStyle/>
                    <a:p>
                      <a:pPr marL="0" marR="0">
                        <a:spcBef>
                          <a:spcPts val="0"/>
                        </a:spcBef>
                        <a:spcAft>
                          <a:spcPts val="0"/>
                        </a:spcAft>
                      </a:pPr>
                      <a:r>
                        <a:rPr lang="en-US" sz="1800" i="1" dirty="0">
                          <a:effectLst/>
                          <a:latin typeface="+mj-lt"/>
                          <a:ea typeface="PMingLiU"/>
                          <a:cs typeface="Times New Roman"/>
                        </a:rPr>
                        <a:t>E</a:t>
                      </a:r>
                      <a:r>
                        <a:rPr lang="en-US" sz="1800" dirty="0">
                          <a:effectLst/>
                          <a:latin typeface="+mj-lt"/>
                          <a:ea typeface="PMingLiU"/>
                          <a:cs typeface="Times New Roman"/>
                        </a:rPr>
                        <a:t>(</a:t>
                      </a:r>
                      <a:r>
                        <a:rPr lang="en-US" sz="1800" i="1" dirty="0" err="1">
                          <a:effectLst/>
                          <a:latin typeface="+mj-lt"/>
                          <a:ea typeface="PMingLiU"/>
                          <a:cs typeface="Times New Roman"/>
                        </a:rPr>
                        <a:t>r</a:t>
                      </a:r>
                      <a:r>
                        <a:rPr lang="en-US" sz="1800" baseline="-25000" dirty="0" err="1">
                          <a:effectLst/>
                          <a:latin typeface="+mj-lt"/>
                          <a:ea typeface="PMingLiU"/>
                          <a:cs typeface="Times New Roman"/>
                        </a:rPr>
                        <a:t>A</a:t>
                      </a:r>
                      <a:r>
                        <a:rPr lang="en-US" sz="1800" dirty="0">
                          <a:effectLst/>
                          <a:latin typeface="+mj-lt"/>
                          <a:ea typeface="PMingLiU"/>
                          <a:cs typeface="Times New Roman"/>
                        </a:rPr>
                        <a:t>) = 12%</a:t>
                      </a:r>
                      <a:endParaRPr lang="en-US" sz="1800" dirty="0">
                        <a:effectLst/>
                        <a:latin typeface="+mj-lt"/>
                        <a:ea typeface="Times New Roman"/>
                        <a:cs typeface="Times New Roman"/>
                      </a:endParaRPr>
                    </a:p>
                    <a:p>
                      <a:pPr marL="0" marR="0">
                        <a:spcBef>
                          <a:spcPts val="0"/>
                        </a:spcBef>
                        <a:spcAft>
                          <a:spcPts val="0"/>
                        </a:spcAft>
                      </a:pPr>
                      <a:r>
                        <a:rPr lang="en-US" sz="1800" i="1" dirty="0">
                          <a:effectLst/>
                          <a:latin typeface="+mj-lt"/>
                          <a:ea typeface="PMingLiU"/>
                          <a:cs typeface="Times New Roman"/>
                        </a:rPr>
                        <a:t>V</a:t>
                      </a:r>
                      <a:r>
                        <a:rPr lang="en-US" sz="1800" dirty="0">
                          <a:effectLst/>
                          <a:latin typeface="+mj-lt"/>
                          <a:ea typeface="PMingLiU"/>
                          <a:cs typeface="Times New Roman"/>
                        </a:rPr>
                        <a:t>(</a:t>
                      </a:r>
                      <a:r>
                        <a:rPr lang="en-US" sz="1800" i="1" dirty="0" err="1">
                          <a:effectLst/>
                          <a:latin typeface="+mj-lt"/>
                          <a:ea typeface="PMingLiU"/>
                          <a:cs typeface="Times New Roman"/>
                        </a:rPr>
                        <a:t>r</a:t>
                      </a:r>
                      <a:r>
                        <a:rPr lang="en-US" sz="1800" baseline="-25000" dirty="0" err="1">
                          <a:effectLst/>
                          <a:latin typeface="+mj-lt"/>
                          <a:ea typeface="PMingLiU"/>
                          <a:cs typeface="Times New Roman"/>
                        </a:rPr>
                        <a:t>A</a:t>
                      </a:r>
                      <a:r>
                        <a:rPr lang="en-US" sz="1800" dirty="0">
                          <a:effectLst/>
                          <a:latin typeface="+mj-lt"/>
                          <a:ea typeface="PMingLiU"/>
                          <a:cs typeface="Times New Roman"/>
                        </a:rPr>
                        <a:t>) = 16%</a:t>
                      </a:r>
                      <a:endParaRPr lang="en-US" sz="1800" dirty="0">
                        <a:effectLst/>
                        <a:latin typeface="+mj-lt"/>
                        <a:ea typeface="Times New Roman"/>
                        <a:cs typeface="Times New Roman"/>
                      </a:endParaRPr>
                    </a:p>
                    <a:p>
                      <a:pPr marL="0" marR="0">
                        <a:spcBef>
                          <a:spcPts val="0"/>
                        </a:spcBef>
                        <a:spcAft>
                          <a:spcPts val="0"/>
                        </a:spcAft>
                      </a:pPr>
                      <a:r>
                        <a:rPr lang="en-US" sz="1800" dirty="0">
                          <a:effectLst/>
                          <a:latin typeface="+mj-lt"/>
                          <a:ea typeface="PMingLiU"/>
                          <a:cs typeface="Times New Roman"/>
                        </a:rPr>
                        <a:t>σ(</a:t>
                      </a:r>
                      <a:r>
                        <a:rPr lang="en-US" sz="1800" i="1" dirty="0" err="1">
                          <a:effectLst/>
                          <a:latin typeface="+mj-lt"/>
                          <a:ea typeface="PMingLiU"/>
                          <a:cs typeface="Times New Roman"/>
                        </a:rPr>
                        <a:t>r</a:t>
                      </a:r>
                      <a:r>
                        <a:rPr lang="en-US" sz="1800" baseline="-25000" dirty="0" err="1">
                          <a:effectLst/>
                          <a:latin typeface="+mj-lt"/>
                          <a:ea typeface="PMingLiU"/>
                          <a:cs typeface="Times New Roman"/>
                        </a:rPr>
                        <a:t>A</a:t>
                      </a:r>
                      <a:r>
                        <a:rPr lang="en-US" sz="1800" dirty="0">
                          <a:effectLst/>
                          <a:latin typeface="+mj-lt"/>
                          <a:ea typeface="PMingLiU"/>
                          <a:cs typeface="Times New Roman"/>
                        </a:rPr>
                        <a:t>) = 4%</a:t>
                      </a:r>
                      <a:endParaRPr lang="en-US" sz="1800" dirty="0">
                        <a:effectLst/>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effectLst/>
                          <a:latin typeface="+mj-lt"/>
                          <a:ea typeface="PMingLiU"/>
                          <a:cs typeface="Times New Roman"/>
                        </a:rPr>
                        <a:t> </a:t>
                      </a:r>
                      <a:r>
                        <a:rPr lang="en-US" sz="1800" i="1">
                          <a:effectLst/>
                          <a:latin typeface="+mj-lt"/>
                          <a:ea typeface="PMingLiU"/>
                          <a:cs typeface="Times New Roman"/>
                        </a:rPr>
                        <a:t>E</a:t>
                      </a:r>
                      <a:r>
                        <a:rPr lang="en-US" sz="1800">
                          <a:effectLst/>
                          <a:latin typeface="+mj-lt"/>
                          <a:ea typeface="PMingLiU"/>
                          <a:cs typeface="Times New Roman"/>
                        </a:rPr>
                        <a:t>(</a:t>
                      </a:r>
                      <a:r>
                        <a:rPr lang="en-US" sz="1800" i="1">
                          <a:effectLst/>
                          <a:latin typeface="+mj-lt"/>
                          <a:ea typeface="PMingLiU"/>
                          <a:cs typeface="Times New Roman"/>
                        </a:rPr>
                        <a:t>r</a:t>
                      </a:r>
                      <a:r>
                        <a:rPr lang="en-US" sz="1800" baseline="-25000">
                          <a:effectLst/>
                          <a:latin typeface="+mj-lt"/>
                          <a:ea typeface="PMingLiU"/>
                          <a:cs typeface="Times New Roman"/>
                        </a:rPr>
                        <a:t>B</a:t>
                      </a:r>
                      <a:r>
                        <a:rPr lang="en-US" sz="1800">
                          <a:effectLst/>
                          <a:latin typeface="+mj-lt"/>
                          <a:ea typeface="PMingLiU"/>
                          <a:cs typeface="Times New Roman"/>
                        </a:rPr>
                        <a:t>) = 18%</a:t>
                      </a:r>
                      <a:endParaRPr lang="en-US" sz="1800">
                        <a:effectLst/>
                        <a:latin typeface="+mj-lt"/>
                        <a:ea typeface="Times New Roman"/>
                        <a:cs typeface="Times New Roman"/>
                      </a:endParaRPr>
                    </a:p>
                    <a:p>
                      <a:pPr marL="0" marR="0">
                        <a:spcBef>
                          <a:spcPts val="0"/>
                        </a:spcBef>
                        <a:spcAft>
                          <a:spcPts val="0"/>
                        </a:spcAft>
                      </a:pPr>
                      <a:r>
                        <a:rPr lang="en-US" sz="1800">
                          <a:effectLst/>
                          <a:latin typeface="+mj-lt"/>
                          <a:ea typeface="PMingLiU"/>
                          <a:cs typeface="Times New Roman"/>
                        </a:rPr>
                        <a:t> </a:t>
                      </a:r>
                      <a:r>
                        <a:rPr lang="en-US" sz="1800" i="1">
                          <a:effectLst/>
                          <a:latin typeface="+mj-lt"/>
                          <a:ea typeface="PMingLiU"/>
                          <a:cs typeface="Times New Roman"/>
                        </a:rPr>
                        <a:t>V</a:t>
                      </a:r>
                      <a:r>
                        <a:rPr lang="en-US" sz="1800">
                          <a:effectLst/>
                          <a:latin typeface="+mj-lt"/>
                          <a:ea typeface="PMingLiU"/>
                          <a:cs typeface="Times New Roman"/>
                        </a:rPr>
                        <a:t>(</a:t>
                      </a:r>
                      <a:r>
                        <a:rPr lang="en-US" sz="1800" i="1">
                          <a:effectLst/>
                          <a:latin typeface="+mj-lt"/>
                          <a:ea typeface="PMingLiU"/>
                          <a:cs typeface="Times New Roman"/>
                        </a:rPr>
                        <a:t>r</a:t>
                      </a:r>
                      <a:r>
                        <a:rPr lang="en-US" sz="1800" baseline="-25000">
                          <a:effectLst/>
                          <a:latin typeface="+mj-lt"/>
                          <a:ea typeface="PMingLiU"/>
                          <a:cs typeface="Times New Roman"/>
                        </a:rPr>
                        <a:t>B</a:t>
                      </a:r>
                      <a:r>
                        <a:rPr lang="en-US" sz="1800">
                          <a:effectLst/>
                          <a:latin typeface="+mj-lt"/>
                          <a:ea typeface="PMingLiU"/>
                          <a:cs typeface="Times New Roman"/>
                        </a:rPr>
                        <a:t>) = 36%</a:t>
                      </a:r>
                      <a:endParaRPr lang="en-US" sz="1800">
                        <a:effectLst/>
                        <a:latin typeface="+mj-lt"/>
                        <a:ea typeface="Times New Roman"/>
                        <a:cs typeface="Times New Roman"/>
                      </a:endParaRPr>
                    </a:p>
                    <a:p>
                      <a:pPr marL="0" marR="0">
                        <a:spcBef>
                          <a:spcPts val="0"/>
                        </a:spcBef>
                        <a:spcAft>
                          <a:spcPts val="0"/>
                        </a:spcAft>
                      </a:pPr>
                      <a:r>
                        <a:rPr lang="en-US" sz="1800">
                          <a:effectLst/>
                          <a:latin typeface="+mj-lt"/>
                          <a:ea typeface="PMingLiU"/>
                          <a:cs typeface="Times New Roman"/>
                        </a:rPr>
                        <a:t> </a:t>
                      </a:r>
                      <a:r>
                        <a:rPr lang="en-US" sz="1800">
                          <a:effectLst/>
                          <a:latin typeface="+mj-lt"/>
                          <a:ea typeface="PMingLiU"/>
                          <a:cs typeface="Times New Roman"/>
                          <a:sym typeface="Symbol"/>
                        </a:rPr>
                        <a:t></a:t>
                      </a:r>
                      <a:r>
                        <a:rPr lang="en-US" sz="1800">
                          <a:effectLst/>
                          <a:latin typeface="+mj-lt"/>
                          <a:ea typeface="PMingLiU"/>
                          <a:cs typeface="Times New Roman"/>
                        </a:rPr>
                        <a:t> (</a:t>
                      </a:r>
                      <a:r>
                        <a:rPr lang="en-US" sz="1800" i="1">
                          <a:effectLst/>
                          <a:latin typeface="+mj-lt"/>
                          <a:ea typeface="PMingLiU"/>
                          <a:cs typeface="Times New Roman"/>
                        </a:rPr>
                        <a:t>r</a:t>
                      </a:r>
                      <a:r>
                        <a:rPr lang="en-US" sz="1800" baseline="-25000">
                          <a:effectLst/>
                          <a:latin typeface="+mj-lt"/>
                          <a:ea typeface="PMingLiU"/>
                          <a:cs typeface="Times New Roman"/>
                        </a:rPr>
                        <a:t>B</a:t>
                      </a:r>
                      <a:r>
                        <a:rPr lang="en-US" sz="1800">
                          <a:effectLst/>
                          <a:latin typeface="+mj-lt"/>
                          <a:ea typeface="PMingLiU"/>
                          <a:cs typeface="Times New Roman"/>
                        </a:rPr>
                        <a:t>) = 6%</a:t>
                      </a:r>
                      <a:endParaRPr lang="en-US" sz="1800">
                        <a:effectLst/>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4200">
                <a:tc>
                  <a:txBody>
                    <a:bodyPr/>
                    <a:lstStyle/>
                    <a:p>
                      <a:pPr marL="0" marR="0">
                        <a:spcBef>
                          <a:spcPts val="0"/>
                        </a:spcBef>
                        <a:spcAft>
                          <a:spcPts val="0"/>
                        </a:spcAft>
                      </a:pPr>
                      <a:r>
                        <a:rPr lang="en-US" sz="1800" dirty="0">
                          <a:effectLst/>
                          <a:latin typeface="+mj-lt"/>
                          <a:ea typeface="PMingLiU"/>
                          <a:cs typeface="Times New Roman"/>
                        </a:rPr>
                        <a:t>Correlation: </a:t>
                      </a:r>
                      <a:endParaRPr lang="en-US" sz="1800" dirty="0">
                        <a:effectLst/>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err="1">
                          <a:effectLst/>
                          <a:latin typeface="+mj-lt"/>
                          <a:ea typeface="PMingLiU"/>
                          <a:cs typeface="Times New Roman"/>
                        </a:rPr>
                        <a:t>Cov</a:t>
                      </a:r>
                      <a:r>
                        <a:rPr lang="en-US" sz="1800" dirty="0">
                          <a:effectLst/>
                          <a:latin typeface="+mj-lt"/>
                          <a:ea typeface="PMingLiU"/>
                          <a:cs typeface="Times New Roman"/>
                        </a:rPr>
                        <a:t>(</a:t>
                      </a:r>
                      <a:r>
                        <a:rPr lang="en-US" sz="1800" i="1" dirty="0" err="1">
                          <a:effectLst/>
                          <a:latin typeface="+mj-lt"/>
                          <a:ea typeface="PMingLiU"/>
                          <a:cs typeface="Times New Roman"/>
                        </a:rPr>
                        <a:t>r</a:t>
                      </a:r>
                      <a:r>
                        <a:rPr lang="en-US" sz="1800" baseline="-25000" dirty="0" err="1">
                          <a:effectLst/>
                          <a:latin typeface="+mj-lt"/>
                          <a:ea typeface="PMingLiU"/>
                          <a:cs typeface="Times New Roman"/>
                        </a:rPr>
                        <a:t>A</a:t>
                      </a:r>
                      <a:r>
                        <a:rPr lang="en-US" sz="1800" dirty="0">
                          <a:effectLst/>
                          <a:latin typeface="+mj-lt"/>
                          <a:ea typeface="PMingLiU"/>
                          <a:cs typeface="Times New Roman"/>
                        </a:rPr>
                        <a:t> </a:t>
                      </a:r>
                      <a:r>
                        <a:rPr lang="en-US" sz="1800" i="1" dirty="0" err="1">
                          <a:effectLst/>
                          <a:latin typeface="+mj-lt"/>
                          <a:ea typeface="PMingLiU"/>
                          <a:cs typeface="Times New Roman"/>
                        </a:rPr>
                        <a:t>r</a:t>
                      </a:r>
                      <a:r>
                        <a:rPr lang="en-US" sz="1800" baseline="-25000" dirty="0" err="1">
                          <a:effectLst/>
                          <a:latin typeface="+mj-lt"/>
                          <a:ea typeface="PMingLiU"/>
                          <a:cs typeface="Times New Roman"/>
                        </a:rPr>
                        <a:t>B</a:t>
                      </a:r>
                      <a:r>
                        <a:rPr lang="en-US" sz="1800" dirty="0">
                          <a:effectLst/>
                          <a:latin typeface="+mj-lt"/>
                          <a:ea typeface="PMingLiU"/>
                          <a:cs typeface="Times New Roman"/>
                        </a:rPr>
                        <a:t>) = 24</a:t>
                      </a:r>
                      <a:endParaRPr lang="en-US" sz="1800" dirty="0">
                        <a:effectLst/>
                        <a:latin typeface="+mj-lt"/>
                        <a:ea typeface="Times New Roman"/>
                        <a:cs typeface="Times New Roman"/>
                      </a:endParaRPr>
                    </a:p>
                    <a:p>
                      <a:pPr marL="0" marR="0">
                        <a:spcBef>
                          <a:spcPts val="0"/>
                        </a:spcBef>
                        <a:spcAft>
                          <a:spcPts val="0"/>
                        </a:spcAft>
                      </a:pPr>
                      <a:r>
                        <a:rPr lang="en-US" sz="1800" dirty="0">
                          <a:effectLst/>
                          <a:latin typeface="+mj-lt"/>
                          <a:ea typeface="PMingLiU"/>
                          <a:cs typeface="Times New Roman"/>
                        </a:rPr>
                        <a:t> </a:t>
                      </a:r>
                      <a:r>
                        <a:rPr lang="en-US" sz="1800" baseline="0" dirty="0">
                          <a:effectLst/>
                          <a:latin typeface="+mj-lt"/>
                          <a:ea typeface="PMingLiU"/>
                          <a:cs typeface="Times New Roman"/>
                          <a:sym typeface="Symbol"/>
                        </a:rPr>
                        <a:t></a:t>
                      </a:r>
                      <a:r>
                        <a:rPr lang="en-US" sz="1800" baseline="-25000" dirty="0">
                          <a:effectLst/>
                          <a:latin typeface="+mj-lt"/>
                          <a:ea typeface="PMingLiU"/>
                          <a:cs typeface="Times New Roman"/>
                        </a:rPr>
                        <a:t>AB </a:t>
                      </a:r>
                      <a:r>
                        <a:rPr lang="en-US" sz="1800" dirty="0">
                          <a:effectLst/>
                          <a:latin typeface="+mj-lt"/>
                          <a:ea typeface="PMingLiU"/>
                          <a:cs typeface="Times New Roman"/>
                        </a:rPr>
                        <a:t>= +1</a:t>
                      </a:r>
                      <a:endParaRPr lang="en-US" sz="1800" dirty="0">
                        <a:effectLst/>
                        <a:latin typeface="+mj-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71034577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752600" y="152400"/>
            <a:ext cx="6705600" cy="914400"/>
          </a:xfrm>
        </p:spPr>
        <p:txBody>
          <a:bodyPr/>
          <a:lstStyle/>
          <a:p>
            <a:r>
              <a:rPr lang="en-US" sz="2800" b="1" dirty="0" smtClean="0"/>
              <a:t/>
            </a:r>
            <a:br>
              <a:rPr lang="en-US" sz="2800" b="1" dirty="0" smtClean="0"/>
            </a:br>
            <a:r>
              <a:rPr lang="en-US" sz="2800" b="1" dirty="0" smtClean="0"/>
              <a:t>Efficiency </a:t>
            </a:r>
            <a:r>
              <a:rPr lang="en-US" sz="2800" b="1" dirty="0"/>
              <a:t>Frontiers for Stocks with Perfect Positive </a:t>
            </a:r>
            <a:r>
              <a:rPr lang="en-US" sz="2800" b="1" dirty="0" smtClean="0"/>
              <a:t>Correlation</a:t>
            </a:r>
            <a:r>
              <a:rPr lang="en-US" b="1" u="sng" dirty="0"/>
              <a:t/>
            </a:r>
            <a:br>
              <a:rPr lang="en-US" b="1" u="sng" dirty="0"/>
            </a:br>
            <a:endParaRPr lang="en-US" b="1" dirty="0" smtClean="0"/>
          </a:p>
        </p:txBody>
      </p:sp>
      <p:sp>
        <p:nvSpPr>
          <p:cNvPr id="43011" name="Rectangle 3"/>
          <p:cNvSpPr>
            <a:spLocks noGrp="1" noChangeArrowheads="1"/>
          </p:cNvSpPr>
          <p:nvPr>
            <p:ph idx="1"/>
          </p:nvPr>
        </p:nvSpPr>
        <p:spPr>
          <a:xfrm>
            <a:off x="609600" y="1219200"/>
            <a:ext cx="8153400" cy="5029200"/>
          </a:xfrm>
        </p:spPr>
        <p:txBody>
          <a:bodyPr/>
          <a:lstStyle/>
          <a:p>
            <a:r>
              <a:rPr lang="en-US" sz="2400" dirty="0" smtClean="0"/>
              <a:t>Thus</a:t>
            </a:r>
            <a:r>
              <a:rPr lang="en-US" sz="2400" dirty="0"/>
              <a:t>, if the securities in the portfolio are perfectly positively correlated, then there is no benefit to diversification and the best portfolio consists of either the low return-risk security or the high return-risk security. </a:t>
            </a:r>
            <a:endParaRPr lang="en-US" sz="2400" dirty="0" smtClean="0"/>
          </a:p>
          <a:p>
            <a:endParaRPr lang="en-US" sz="2400" dirty="0"/>
          </a:p>
          <a:p>
            <a:r>
              <a:rPr lang="en-US" sz="2400" dirty="0" smtClean="0"/>
              <a:t>This </a:t>
            </a:r>
            <a:r>
              <a:rPr lang="en-US" sz="2400" dirty="0"/>
              <a:t>observation confirms a previously stated observation that if securities are moving in unison, there is no diversification benefit and a portfolio with a large number of perfectly positively correlated securities would be superfluous.</a:t>
            </a:r>
          </a:p>
          <a:p>
            <a:endParaRPr lang="en-US" sz="2400" dirty="0" smtClean="0"/>
          </a:p>
        </p:txBody>
      </p:sp>
      <p:sp>
        <p:nvSpPr>
          <p:cNvPr id="43012"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2151B50-BA7B-46BF-8190-ECAC4FBC10C9}" type="slidenum">
              <a:rPr lang="en-US" sz="1400" smtClean="0">
                <a:solidFill>
                  <a:srgbClr val="800000"/>
                </a:solidFill>
              </a:rPr>
              <a:pPr/>
              <a:t>50</a:t>
            </a:fld>
            <a:endParaRPr lang="en-US" sz="1400" dirty="0" smtClean="0">
              <a:solidFill>
                <a:srgbClr val="800000"/>
              </a:solidFill>
            </a:endParaRPr>
          </a:p>
        </p:txBody>
      </p:sp>
    </p:spTree>
    <p:extLst>
      <p:ext uri="{BB962C8B-B14F-4D97-AF65-F5344CB8AC3E}">
        <p14:creationId xmlns:p14="http://schemas.microsoft.com/office/powerpoint/2010/main" xmlns="" val="39351799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600200" y="152400"/>
            <a:ext cx="6705600" cy="914400"/>
          </a:xfrm>
        </p:spPr>
        <p:txBody>
          <a:bodyPr/>
          <a:lstStyle/>
          <a:p>
            <a:r>
              <a:rPr lang="en-US" sz="2800" b="1" dirty="0" smtClean="0"/>
              <a:t/>
            </a:r>
            <a:br>
              <a:rPr lang="en-US" sz="2800" b="1" dirty="0" smtClean="0"/>
            </a:br>
            <a:r>
              <a:rPr lang="en-US" sz="2800" b="1" dirty="0" smtClean="0"/>
              <a:t>Efficiency </a:t>
            </a:r>
            <a:r>
              <a:rPr lang="en-US" sz="2800" b="1" dirty="0"/>
              <a:t>Frontiers for Stocks with Perfect </a:t>
            </a:r>
            <a:r>
              <a:rPr lang="en-US" sz="2800" b="1" dirty="0" smtClean="0"/>
              <a:t>Negative Correlation</a:t>
            </a:r>
            <a:r>
              <a:rPr lang="en-US" b="1" u="sng" dirty="0"/>
              <a:t/>
            </a:r>
            <a:br>
              <a:rPr lang="en-US" b="1" u="sng" dirty="0"/>
            </a:br>
            <a:endParaRPr lang="en-US" b="1" dirty="0" smtClean="0"/>
          </a:p>
        </p:txBody>
      </p:sp>
      <p:sp>
        <p:nvSpPr>
          <p:cNvPr id="43011" name="Rectangle 3"/>
          <p:cNvSpPr>
            <a:spLocks noGrp="1" noChangeArrowheads="1"/>
          </p:cNvSpPr>
          <p:nvPr>
            <p:ph idx="1"/>
          </p:nvPr>
        </p:nvSpPr>
        <p:spPr>
          <a:xfrm>
            <a:off x="152400" y="1295400"/>
            <a:ext cx="3200400" cy="3962400"/>
          </a:xfrm>
        </p:spPr>
        <p:txBody>
          <a:bodyPr/>
          <a:lstStyle/>
          <a:p>
            <a:r>
              <a:rPr lang="en-US" sz="2000" dirty="0"/>
              <a:t>I</a:t>
            </a:r>
            <a:r>
              <a:rPr lang="en-US" sz="2000" dirty="0" smtClean="0"/>
              <a:t>f </a:t>
            </a:r>
            <a:r>
              <a:rPr lang="en-US" sz="2000" dirty="0"/>
              <a:t>the securities are </a:t>
            </a:r>
            <a:r>
              <a:rPr lang="en-US" sz="2000" b="1" i="1" dirty="0"/>
              <a:t>perfectly negatively correlated</a:t>
            </a:r>
            <a:r>
              <a:rPr lang="en-US" sz="2000" dirty="0"/>
              <a:t>, then the best portfolio (i.e., the one with the steepest borrowing-lending line) would be the zero risk portfolio obtained with limited diversification in the two securities that are perfectly negatively </a:t>
            </a:r>
            <a:r>
              <a:rPr lang="en-US" sz="2000" dirty="0" smtClean="0"/>
              <a:t>correlated.</a:t>
            </a:r>
          </a:p>
        </p:txBody>
      </p:sp>
      <p:sp>
        <p:nvSpPr>
          <p:cNvPr id="43012"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2151B50-BA7B-46BF-8190-ECAC4FBC10C9}" type="slidenum">
              <a:rPr lang="en-US" sz="1400" smtClean="0">
                <a:solidFill>
                  <a:srgbClr val="800000"/>
                </a:solidFill>
              </a:rPr>
              <a:pPr/>
              <a:t>51</a:t>
            </a:fld>
            <a:endParaRPr lang="en-US" sz="1400" dirty="0" smtClean="0">
              <a:solidFill>
                <a:srgbClr val="800000"/>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xmlns="" val="2923168880"/>
              </p:ext>
            </p:extLst>
          </p:nvPr>
        </p:nvGraphicFramePr>
        <p:xfrm>
          <a:off x="3376318" y="1371600"/>
          <a:ext cx="5396208" cy="4191000"/>
        </p:xfrm>
        <a:graphic>
          <a:graphicData uri="http://schemas.openxmlformats.org/presentationml/2006/ole">
            <p:oleObj spid="_x0000_s125976" name="Slide" r:id="rId3" imgW="3668353" imgH="2750803" progId="PowerPoint.Slide.12">
              <p:embed/>
            </p:oleObj>
          </a:graphicData>
        </a:graphic>
      </p:graphicFrame>
    </p:spTree>
    <p:extLst>
      <p:ext uri="{BB962C8B-B14F-4D97-AF65-F5344CB8AC3E}">
        <p14:creationId xmlns:p14="http://schemas.microsoft.com/office/powerpoint/2010/main" xmlns="" val="101831133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752600" y="152400"/>
            <a:ext cx="6705600" cy="914400"/>
          </a:xfrm>
        </p:spPr>
        <p:txBody>
          <a:bodyPr/>
          <a:lstStyle/>
          <a:p>
            <a:r>
              <a:rPr lang="en-US" sz="2800" b="1" dirty="0" smtClean="0"/>
              <a:t/>
            </a:r>
            <a:br>
              <a:rPr lang="en-US" sz="2800" b="1" dirty="0" smtClean="0"/>
            </a:br>
            <a:r>
              <a:rPr lang="en-US" sz="2800" b="1" dirty="0" smtClean="0"/>
              <a:t>Efficiency </a:t>
            </a:r>
            <a:r>
              <a:rPr lang="en-US" sz="2800" b="1" dirty="0"/>
              <a:t>Frontiers for Stocks with Perfect </a:t>
            </a:r>
            <a:r>
              <a:rPr lang="en-US" sz="2800" b="1" dirty="0" smtClean="0"/>
              <a:t>Negative Correlation</a:t>
            </a:r>
            <a:r>
              <a:rPr lang="en-US" b="1" u="sng" dirty="0"/>
              <a:t/>
            </a:r>
            <a:br>
              <a:rPr lang="en-US" b="1" u="sng" dirty="0"/>
            </a:br>
            <a:endParaRPr lang="en-US" b="1" dirty="0" smtClean="0"/>
          </a:p>
        </p:txBody>
      </p:sp>
      <p:sp>
        <p:nvSpPr>
          <p:cNvPr id="43011" name="Rectangle 3"/>
          <p:cNvSpPr>
            <a:spLocks noGrp="1" noChangeArrowheads="1"/>
          </p:cNvSpPr>
          <p:nvPr>
            <p:ph idx="1"/>
          </p:nvPr>
        </p:nvSpPr>
        <p:spPr>
          <a:xfrm>
            <a:off x="609600" y="1219200"/>
            <a:ext cx="8153400" cy="5029200"/>
          </a:xfrm>
        </p:spPr>
        <p:txBody>
          <a:bodyPr/>
          <a:lstStyle/>
          <a:p>
            <a:r>
              <a:rPr lang="en-US" sz="2400" dirty="0"/>
              <a:t>I</a:t>
            </a:r>
            <a:r>
              <a:rPr lang="en-US" sz="2400" dirty="0" smtClean="0"/>
              <a:t>f </a:t>
            </a:r>
            <a:r>
              <a:rPr lang="en-US" sz="2400" dirty="0"/>
              <a:t>the securities are in fact perfectly negatively correlated, or if two perfectly negatively correlated positions are formed (e.g. long stock position and a short stock position formed with stock option positions), then an </a:t>
            </a:r>
            <a:r>
              <a:rPr lang="en-US" sz="2400" b="1" i="1" dirty="0"/>
              <a:t>arbitrage opportunity </a:t>
            </a:r>
            <a:r>
              <a:rPr lang="en-US" sz="2400" dirty="0"/>
              <a:t>would exist if the risk-free rate were different than the portfolio rate associated with the zero risk portfolio. </a:t>
            </a:r>
            <a:endParaRPr lang="en-US" sz="2400" dirty="0" smtClean="0"/>
          </a:p>
          <a:p>
            <a:endParaRPr lang="en-US" sz="2400" dirty="0"/>
          </a:p>
          <a:p>
            <a:r>
              <a:rPr lang="en-US" sz="2400" dirty="0" smtClean="0"/>
              <a:t>For </a:t>
            </a:r>
            <a:r>
              <a:rPr lang="en-US" sz="2400" dirty="0"/>
              <a:t>example, if the risk-free rate were less than the zero-risk portfolio’s rate, then an arbitrageur would borrow as much as she could to invest in the portfolio. By doing this, the arbitrageur would realize a free lunch: a future dollar return with no risk and no investment—an arbitrage. </a:t>
            </a:r>
          </a:p>
          <a:p>
            <a:endParaRPr lang="en-US" sz="2400" dirty="0" smtClean="0"/>
          </a:p>
        </p:txBody>
      </p:sp>
      <p:sp>
        <p:nvSpPr>
          <p:cNvPr id="43012"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2151B50-BA7B-46BF-8190-ECAC4FBC10C9}" type="slidenum">
              <a:rPr lang="en-US" sz="1400" smtClean="0">
                <a:solidFill>
                  <a:srgbClr val="800000"/>
                </a:solidFill>
              </a:rPr>
              <a:pPr/>
              <a:t>52</a:t>
            </a:fld>
            <a:endParaRPr lang="en-US" sz="1400" dirty="0" smtClean="0">
              <a:solidFill>
                <a:srgbClr val="800000"/>
              </a:solidFill>
            </a:endParaRPr>
          </a:p>
        </p:txBody>
      </p:sp>
    </p:spTree>
    <p:extLst>
      <p:ext uri="{BB962C8B-B14F-4D97-AF65-F5344CB8AC3E}">
        <p14:creationId xmlns:p14="http://schemas.microsoft.com/office/powerpoint/2010/main" xmlns="" val="24845269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828800"/>
            <a:ext cx="7721600" cy="2082800"/>
          </a:xfrm>
        </p:spPr>
        <p:txBody>
          <a:bodyPr/>
          <a:lstStyle/>
          <a:p>
            <a:r>
              <a:rPr lang="en-US" sz="4000" b="1" dirty="0" smtClean="0"/>
              <a:t/>
            </a:r>
            <a:br>
              <a:rPr lang="en-US" sz="4000" b="1" dirty="0" smtClean="0"/>
            </a:br>
            <a:r>
              <a:rPr lang="en-US" sz="4000" b="1" dirty="0" smtClean="0"/>
              <a:t/>
            </a:r>
            <a:br>
              <a:rPr lang="en-US" sz="4000" b="1" dirty="0" smtClean="0"/>
            </a:br>
            <a:r>
              <a:rPr lang="en-US" sz="4000" b="1" dirty="0" smtClean="0"/>
              <a:t>Bloomberg Screens</a:t>
            </a:r>
            <a:br>
              <a:rPr lang="en-US" sz="4000" b="1" dirty="0" smtClean="0"/>
            </a:br>
            <a:r>
              <a:rPr lang="en-US" sz="4000" b="1" dirty="0"/>
              <a:t/>
            </a:r>
            <a:br>
              <a:rPr lang="en-US" sz="4000" b="1" dirty="0"/>
            </a:br>
            <a:r>
              <a:rPr lang="en-US" sz="4000" b="1" dirty="0"/>
              <a:t>Asset Allocation </a:t>
            </a:r>
            <a:r>
              <a:rPr lang="en-US" sz="4000" b="1" dirty="0" smtClean="0"/>
              <a:t>Optimizer</a:t>
            </a:r>
            <a:r>
              <a:rPr lang="en-US" sz="4000" dirty="0"/>
              <a:t/>
            </a:r>
            <a:br>
              <a:rPr lang="en-US" sz="4000" dirty="0"/>
            </a:br>
            <a:r>
              <a:rPr lang="en-US" sz="4000" b="1" dirty="0"/>
              <a:t/>
            </a:r>
            <a:br>
              <a:rPr lang="en-US" sz="4000" b="1" dirty="0"/>
            </a:br>
            <a:endParaRPr lang="en-US" sz="4000" b="1" dirty="0" smtClean="0">
              <a:solidFill>
                <a:schemeClr val="tx2"/>
              </a:solidFill>
            </a:endParaRPr>
          </a:p>
        </p:txBody>
      </p:sp>
      <p:sp>
        <p:nvSpPr>
          <p:cNvPr id="2052"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7075864-6E81-44BE-A16E-1ADBA64E1AE8}" type="slidenum">
              <a:rPr lang="en-US" sz="1400" smtClean="0">
                <a:solidFill>
                  <a:srgbClr val="800000"/>
                </a:solidFill>
              </a:rPr>
              <a:pPr/>
              <a:t>53</a:t>
            </a:fld>
            <a:endParaRPr lang="en-US" sz="1400" smtClean="0">
              <a:solidFill>
                <a:srgbClr val="800000"/>
              </a:solidFill>
            </a:endParaRPr>
          </a:p>
        </p:txBody>
      </p:sp>
    </p:spTree>
    <p:extLst>
      <p:ext uri="{BB962C8B-B14F-4D97-AF65-F5344CB8AC3E}">
        <p14:creationId xmlns:p14="http://schemas.microsoft.com/office/powerpoint/2010/main" xmlns="" val="344028407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752600" y="152400"/>
            <a:ext cx="7239000" cy="914400"/>
          </a:xfrm>
        </p:spPr>
        <p:txBody>
          <a:bodyPr/>
          <a:lstStyle/>
          <a:p>
            <a:r>
              <a:rPr lang="en-US" sz="2800" b="1" dirty="0" smtClean="0"/>
              <a:t/>
            </a:r>
            <a:br>
              <a:rPr lang="en-US" sz="2800" b="1" dirty="0" smtClean="0"/>
            </a:br>
            <a:r>
              <a:rPr lang="en-US" sz="2800" b="1" dirty="0" smtClean="0"/>
              <a:t/>
            </a:r>
            <a:br>
              <a:rPr lang="en-US" sz="2800" b="1" dirty="0" smtClean="0"/>
            </a:br>
            <a:r>
              <a:rPr lang="en-US" b="1" dirty="0" smtClean="0"/>
              <a:t>Bloomberg’s </a:t>
            </a:r>
            <a:r>
              <a:rPr lang="en-US" b="1" dirty="0"/>
              <a:t>Asset Allocation Optimizer  </a:t>
            </a:r>
            <a:r>
              <a:rPr lang="en-US" dirty="0"/>
              <a:t/>
            </a:r>
            <a:br>
              <a:rPr lang="en-US" dirty="0"/>
            </a:br>
            <a:r>
              <a:rPr lang="en-US" b="1" u="sng" dirty="0"/>
              <a:t/>
            </a:r>
            <a:br>
              <a:rPr lang="en-US" b="1" u="sng" dirty="0"/>
            </a:br>
            <a:endParaRPr lang="en-US" b="1" dirty="0" smtClean="0"/>
          </a:p>
        </p:txBody>
      </p:sp>
      <p:sp>
        <p:nvSpPr>
          <p:cNvPr id="43011" name="Rectangle 3"/>
          <p:cNvSpPr>
            <a:spLocks noGrp="1" noChangeArrowheads="1"/>
          </p:cNvSpPr>
          <p:nvPr>
            <p:ph idx="1"/>
          </p:nvPr>
        </p:nvSpPr>
        <p:spPr>
          <a:xfrm>
            <a:off x="228600" y="1371600"/>
            <a:ext cx="2971800" cy="4495800"/>
          </a:xfrm>
        </p:spPr>
        <p:txBody>
          <a:bodyPr/>
          <a:lstStyle/>
          <a:p>
            <a:r>
              <a:rPr lang="en-US" sz="2000" dirty="0" smtClean="0"/>
              <a:t>To </a:t>
            </a:r>
            <a:r>
              <a:rPr lang="en-US" sz="2000" dirty="0"/>
              <a:t>access Asset Allocation Optimizer Excel</a:t>
            </a:r>
            <a:r>
              <a:rPr lang="en-US" sz="2000" b="1" dirty="0"/>
              <a:t> </a:t>
            </a:r>
            <a:r>
              <a:rPr lang="en-US" sz="2000" dirty="0"/>
              <a:t>template go to the template library found on the </a:t>
            </a:r>
            <a:r>
              <a:rPr lang="en-US" sz="2000" b="1" i="1" dirty="0"/>
              <a:t>DAPI screen </a:t>
            </a:r>
            <a:r>
              <a:rPr lang="en-US" sz="2000" dirty="0"/>
              <a:t>(DAPI &lt;Enter&gt;) and  click “Excel Template Library,”  “Equity,” and “Portfolios.” </a:t>
            </a:r>
            <a:endParaRPr lang="en-US" sz="2000" dirty="0" smtClean="0"/>
          </a:p>
          <a:p>
            <a:endParaRPr lang="en-US" sz="2000" dirty="0"/>
          </a:p>
          <a:p>
            <a:pPr marL="0" indent="0">
              <a:buNone/>
            </a:pPr>
            <a:endParaRPr lang="en-US" sz="2400" dirty="0" smtClean="0"/>
          </a:p>
        </p:txBody>
      </p:sp>
      <p:sp>
        <p:nvSpPr>
          <p:cNvPr id="43012"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2151B50-BA7B-46BF-8190-ECAC4FBC10C9}" type="slidenum">
              <a:rPr lang="en-US" sz="1400" smtClean="0">
                <a:solidFill>
                  <a:srgbClr val="800000"/>
                </a:solidFill>
              </a:rPr>
              <a:pPr/>
              <a:t>54</a:t>
            </a:fld>
            <a:endParaRPr lang="en-US" sz="1400" dirty="0" smtClean="0">
              <a:solidFill>
                <a:srgbClr val="800000"/>
              </a:solidFill>
            </a:endParaRPr>
          </a:p>
        </p:txBody>
      </p:sp>
      <p:pic>
        <p:nvPicPr>
          <p:cNvPr id="5" name="Picture 4" descr="dapi"/>
          <p:cNvPicPr/>
          <p:nvPr/>
        </p:nvPicPr>
        <p:blipFill>
          <a:blip r:embed="rId2">
            <a:extLst>
              <a:ext uri="{28A0092B-C50C-407E-A947-70E740481C1C}">
                <a14:useLocalDpi xmlns:a14="http://schemas.microsoft.com/office/drawing/2010/main" xmlns="" val="0"/>
              </a:ext>
            </a:extLst>
          </a:blip>
          <a:srcRect/>
          <a:stretch>
            <a:fillRect/>
          </a:stretch>
        </p:blipFill>
        <p:spPr bwMode="auto">
          <a:xfrm>
            <a:off x="3429000" y="1295400"/>
            <a:ext cx="5440680" cy="4495800"/>
          </a:xfrm>
          <a:prstGeom prst="rect">
            <a:avLst/>
          </a:prstGeom>
          <a:noFill/>
          <a:ln>
            <a:noFill/>
          </a:ln>
        </p:spPr>
      </p:pic>
    </p:spTree>
    <p:extLst>
      <p:ext uri="{BB962C8B-B14F-4D97-AF65-F5344CB8AC3E}">
        <p14:creationId xmlns:p14="http://schemas.microsoft.com/office/powerpoint/2010/main" xmlns="" val="342844469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752600" y="152400"/>
            <a:ext cx="7239000" cy="914400"/>
          </a:xfrm>
        </p:spPr>
        <p:txBody>
          <a:bodyPr/>
          <a:lstStyle/>
          <a:p>
            <a:r>
              <a:rPr lang="en-US" sz="2800" b="1" dirty="0" smtClean="0"/>
              <a:t/>
            </a:r>
            <a:br>
              <a:rPr lang="en-US" sz="2800" b="1" dirty="0" smtClean="0"/>
            </a:br>
            <a:r>
              <a:rPr lang="en-US" sz="2800" b="1" dirty="0" smtClean="0"/>
              <a:t/>
            </a:r>
            <a:br>
              <a:rPr lang="en-US" sz="2800" b="1" dirty="0" smtClean="0"/>
            </a:br>
            <a:r>
              <a:rPr lang="en-US" b="1" dirty="0" smtClean="0"/>
              <a:t>Bloomberg’s </a:t>
            </a:r>
            <a:r>
              <a:rPr lang="en-US" b="1" dirty="0"/>
              <a:t>Asset Allocation Optimizer  </a:t>
            </a:r>
            <a:r>
              <a:rPr lang="en-US" dirty="0"/>
              <a:t/>
            </a:r>
            <a:br>
              <a:rPr lang="en-US" dirty="0"/>
            </a:br>
            <a:r>
              <a:rPr lang="en-US" b="1" u="sng" dirty="0"/>
              <a:t/>
            </a:r>
            <a:br>
              <a:rPr lang="en-US" b="1" u="sng" dirty="0"/>
            </a:br>
            <a:endParaRPr lang="en-US" b="1" dirty="0" smtClean="0"/>
          </a:p>
        </p:txBody>
      </p:sp>
      <p:sp>
        <p:nvSpPr>
          <p:cNvPr id="43011" name="Rectangle 3"/>
          <p:cNvSpPr>
            <a:spLocks noGrp="1" noChangeArrowheads="1"/>
          </p:cNvSpPr>
          <p:nvPr>
            <p:ph idx="1"/>
          </p:nvPr>
        </p:nvSpPr>
        <p:spPr>
          <a:xfrm>
            <a:off x="381000" y="1371600"/>
            <a:ext cx="8458200" cy="5257800"/>
          </a:xfrm>
        </p:spPr>
        <p:txBody>
          <a:bodyPr/>
          <a:lstStyle/>
          <a:p>
            <a:r>
              <a:rPr lang="en-US" sz="2000" dirty="0"/>
              <a:t>As described in the Template’s  “Help” sheet, the optimization program uses historical returns or user-customized forecasted returns to generate optimal portfolios. </a:t>
            </a:r>
            <a:endParaRPr lang="en-US" sz="2000" dirty="0" smtClean="0"/>
          </a:p>
          <a:p>
            <a:endParaRPr lang="en-US" sz="2000" dirty="0"/>
          </a:p>
          <a:p>
            <a:r>
              <a:rPr lang="en-US" sz="2000" dirty="0" smtClean="0"/>
              <a:t>You </a:t>
            </a:r>
            <a:r>
              <a:rPr lang="en-US" sz="2000" dirty="0"/>
              <a:t>can customize beginning and ending dates for the historical returns, standard deviation, and correlation matrix data. </a:t>
            </a:r>
            <a:endParaRPr lang="en-US" sz="2000" dirty="0" smtClean="0"/>
          </a:p>
          <a:p>
            <a:endParaRPr lang="en-US" sz="2000" dirty="0"/>
          </a:p>
          <a:p>
            <a:r>
              <a:rPr lang="en-US" sz="2000" dirty="0" smtClean="0"/>
              <a:t>The </a:t>
            </a:r>
            <a:r>
              <a:rPr lang="en-US" sz="2000" dirty="0"/>
              <a:t>spreadsheet uses Microsoft Excel's Solver Add-in to solve portfolio equations to find optimal portfolios</a:t>
            </a:r>
            <a:r>
              <a:rPr lang="en-US" sz="2000" dirty="0" smtClean="0"/>
              <a:t>.</a:t>
            </a:r>
          </a:p>
          <a:p>
            <a:endParaRPr lang="en-US" sz="2000" dirty="0"/>
          </a:p>
          <a:p>
            <a:r>
              <a:rPr lang="en-US" sz="2000" dirty="0" smtClean="0"/>
              <a:t> </a:t>
            </a:r>
            <a:r>
              <a:rPr lang="en-US" sz="2000" dirty="0"/>
              <a:t>Instructions are provided in Help for uploading the Add-in if it is not already on your Excel spreadsheet. </a:t>
            </a:r>
            <a:endParaRPr lang="en-US" sz="2000" dirty="0" smtClean="0"/>
          </a:p>
          <a:p>
            <a:endParaRPr lang="en-US" sz="2000" dirty="0"/>
          </a:p>
          <a:p>
            <a:r>
              <a:rPr lang="en-US" sz="2000" dirty="0" smtClean="0"/>
              <a:t>The </a:t>
            </a:r>
            <a:r>
              <a:rPr lang="en-US" sz="2000" dirty="0"/>
              <a:t>program generates optimal </a:t>
            </a:r>
            <a:r>
              <a:rPr lang="en-US" sz="2000" dirty="0" smtClean="0"/>
              <a:t>portfolios </a:t>
            </a:r>
            <a:r>
              <a:rPr lang="en-US" sz="2000" dirty="0"/>
              <a:t>in the “Optimizer tab” and builds an efficient frontier in the “Efficient Frontier” tab.</a:t>
            </a:r>
          </a:p>
          <a:p>
            <a:endParaRPr lang="en-US" sz="2400" dirty="0" smtClean="0"/>
          </a:p>
        </p:txBody>
      </p:sp>
      <p:sp>
        <p:nvSpPr>
          <p:cNvPr id="43012"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2151B50-BA7B-46BF-8190-ECAC4FBC10C9}" type="slidenum">
              <a:rPr lang="en-US" sz="1400" smtClean="0">
                <a:solidFill>
                  <a:srgbClr val="800000"/>
                </a:solidFill>
              </a:rPr>
              <a:pPr/>
              <a:t>55</a:t>
            </a:fld>
            <a:endParaRPr lang="en-US" sz="1400" dirty="0" smtClean="0">
              <a:solidFill>
                <a:srgbClr val="800000"/>
              </a:solidFill>
            </a:endParaRPr>
          </a:p>
        </p:txBody>
      </p:sp>
    </p:spTree>
    <p:extLst>
      <p:ext uri="{BB962C8B-B14F-4D97-AF65-F5344CB8AC3E}">
        <p14:creationId xmlns:p14="http://schemas.microsoft.com/office/powerpoint/2010/main" xmlns="" val="22182042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752600" y="304800"/>
            <a:ext cx="6858000" cy="655320"/>
          </a:xfrm>
        </p:spPr>
        <p:txBody>
          <a:bodyPr/>
          <a:lstStyle/>
          <a:p>
            <a:r>
              <a:rPr lang="en-US" sz="2800" b="1" dirty="0" smtClean="0"/>
              <a:t/>
            </a:r>
            <a:br>
              <a:rPr lang="en-US" sz="2800" b="1" dirty="0" smtClean="0"/>
            </a:br>
            <a:r>
              <a:rPr lang="en-US" sz="2800" b="1" dirty="0" smtClean="0"/>
              <a:t/>
            </a:r>
            <a:br>
              <a:rPr lang="en-US" sz="2800" b="1" dirty="0" smtClean="0"/>
            </a:br>
            <a:r>
              <a:rPr lang="en-US" sz="2800" b="1" dirty="0" smtClean="0"/>
              <a:t>Bloomberg’s </a:t>
            </a:r>
            <a:r>
              <a:rPr lang="en-US" sz="2800" b="1" dirty="0"/>
              <a:t>Asset Allocation Optimizer  </a:t>
            </a:r>
            <a:r>
              <a:rPr lang="en-US" dirty="0"/>
              <a:t/>
            </a:r>
            <a:br>
              <a:rPr lang="en-US" dirty="0"/>
            </a:br>
            <a:r>
              <a:rPr lang="en-US" b="1" u="sng" dirty="0"/>
              <a:t/>
            </a:r>
            <a:br>
              <a:rPr lang="en-US" b="1" u="sng" dirty="0"/>
            </a:br>
            <a:endParaRPr lang="en-US" b="1" dirty="0" smtClean="0"/>
          </a:p>
        </p:txBody>
      </p:sp>
      <p:sp>
        <p:nvSpPr>
          <p:cNvPr id="2" name="Text Placeholder 1"/>
          <p:cNvSpPr>
            <a:spLocks noGrp="1"/>
          </p:cNvSpPr>
          <p:nvPr>
            <p:ph type="body" idx="1"/>
          </p:nvPr>
        </p:nvSpPr>
        <p:spPr>
          <a:xfrm>
            <a:off x="609600" y="1066800"/>
            <a:ext cx="3581400" cy="838201"/>
          </a:xfrm>
        </p:spPr>
        <p:txBody>
          <a:bodyPr/>
          <a:lstStyle/>
          <a:p>
            <a:endParaRPr lang="en-US" sz="1800" b="0" dirty="0" smtClean="0"/>
          </a:p>
          <a:p>
            <a:endParaRPr lang="en-US" sz="1800" b="0" dirty="0"/>
          </a:p>
          <a:p>
            <a:endParaRPr lang="en-US" sz="1800" b="0" dirty="0" smtClean="0"/>
          </a:p>
          <a:p>
            <a:endParaRPr lang="en-US" sz="1800" b="0" dirty="0"/>
          </a:p>
          <a:p>
            <a:endParaRPr lang="en-US" sz="1800" b="0" dirty="0" smtClean="0"/>
          </a:p>
          <a:p>
            <a:endParaRPr lang="en-US" sz="1800" b="0" dirty="0"/>
          </a:p>
          <a:p>
            <a:endParaRPr lang="en-US" sz="1800" b="0" dirty="0" smtClean="0"/>
          </a:p>
          <a:p>
            <a:endParaRPr lang="en-US" sz="1800" b="0" dirty="0" smtClean="0"/>
          </a:p>
          <a:p>
            <a:endParaRPr lang="en-US" sz="1800" b="0" dirty="0"/>
          </a:p>
          <a:p>
            <a:endParaRPr lang="en-US" sz="1800" b="0" dirty="0" smtClean="0"/>
          </a:p>
          <a:p>
            <a:endParaRPr lang="en-US" sz="1800" b="0" dirty="0"/>
          </a:p>
          <a:p>
            <a:r>
              <a:rPr lang="en-US" sz="1600" dirty="0" smtClean="0"/>
              <a:t>On </a:t>
            </a:r>
            <a:r>
              <a:rPr lang="en-US" sz="1600" dirty="0"/>
              <a:t>the Optimizer tab, you can generate optimal portfolios based on the following: </a:t>
            </a:r>
          </a:p>
        </p:txBody>
      </p:sp>
      <p:sp>
        <p:nvSpPr>
          <p:cNvPr id="3" name="Content Placeholder 2"/>
          <p:cNvSpPr>
            <a:spLocks noGrp="1"/>
          </p:cNvSpPr>
          <p:nvPr>
            <p:ph sz="half" idx="2"/>
          </p:nvPr>
        </p:nvSpPr>
        <p:spPr>
          <a:xfrm>
            <a:off x="74612" y="1905000"/>
            <a:ext cx="4040188" cy="3646489"/>
          </a:xfrm>
        </p:spPr>
        <p:txBody>
          <a:bodyPr/>
          <a:lstStyle/>
          <a:p>
            <a:pPr marL="457200" lvl="0" indent="-457200">
              <a:buFont typeface="+mj-lt"/>
              <a:buAutoNum type="arabicPeriod"/>
            </a:pPr>
            <a:r>
              <a:rPr lang="en-US" sz="1800" dirty="0"/>
              <a:t>Optimal portfolio that minimizes risk</a:t>
            </a:r>
          </a:p>
          <a:p>
            <a:pPr marL="457200" lvl="0" indent="-457200">
              <a:buFont typeface="+mj-lt"/>
              <a:buAutoNum type="arabicPeriod"/>
            </a:pPr>
            <a:r>
              <a:rPr lang="en-US" sz="1800" dirty="0"/>
              <a:t>Optimal portfolio that maximizes return</a:t>
            </a:r>
          </a:p>
          <a:p>
            <a:pPr marL="457200" lvl="0" indent="-457200">
              <a:buFont typeface="+mj-lt"/>
              <a:buAutoNum type="arabicPeriod"/>
            </a:pPr>
            <a:r>
              <a:rPr lang="en-US" sz="1800" dirty="0"/>
              <a:t>Optimal portfolio that maximizes the Sharpe Ratio</a:t>
            </a:r>
          </a:p>
          <a:p>
            <a:pPr marL="457200" lvl="0" indent="-457200">
              <a:buFont typeface="+mj-lt"/>
              <a:buAutoNum type="arabicPeriod"/>
            </a:pPr>
            <a:r>
              <a:rPr lang="en-US" sz="1800" dirty="0"/>
              <a:t>Optimal portfolio that minimizes risk, given a user-selected minimum acceptable return</a:t>
            </a:r>
          </a:p>
          <a:p>
            <a:pPr marL="457200" lvl="0" indent="-457200">
              <a:buFont typeface="+mj-lt"/>
              <a:buAutoNum type="arabicPeriod"/>
            </a:pPr>
            <a:r>
              <a:rPr lang="en-US" sz="1800" dirty="0"/>
              <a:t>Optimal portfolio that maximizes return, given a user-selected </a:t>
            </a:r>
            <a:r>
              <a:rPr lang="en-US" sz="1800" dirty="0" smtClean="0"/>
              <a:t>maximum </a:t>
            </a:r>
            <a:r>
              <a:rPr lang="en-US" sz="1800" dirty="0"/>
              <a:t>acceptable risk</a:t>
            </a:r>
          </a:p>
          <a:p>
            <a:endParaRPr lang="en-US" dirty="0"/>
          </a:p>
        </p:txBody>
      </p:sp>
      <p:sp>
        <p:nvSpPr>
          <p:cNvPr id="4" name="Text Placeholder 3"/>
          <p:cNvSpPr>
            <a:spLocks noGrp="1"/>
          </p:cNvSpPr>
          <p:nvPr>
            <p:ph type="body" sz="quarter" idx="3"/>
          </p:nvPr>
        </p:nvSpPr>
        <p:spPr>
          <a:xfrm>
            <a:off x="4568825" y="960438"/>
            <a:ext cx="4041775" cy="487362"/>
          </a:xfrm>
        </p:spPr>
        <p:txBody>
          <a:bodyPr/>
          <a:lstStyle/>
          <a:p>
            <a:r>
              <a:rPr lang="en-US" sz="1800" dirty="0"/>
              <a:t>Inputs for “Optimizer </a:t>
            </a:r>
            <a:r>
              <a:rPr lang="en-US" sz="1800" dirty="0" smtClean="0"/>
              <a:t>tab</a:t>
            </a:r>
            <a:r>
              <a:rPr lang="en-US" sz="1800" dirty="0"/>
              <a:t>”: </a:t>
            </a:r>
          </a:p>
        </p:txBody>
      </p:sp>
      <p:sp>
        <p:nvSpPr>
          <p:cNvPr id="5" name="Content Placeholder 4"/>
          <p:cNvSpPr>
            <a:spLocks noGrp="1"/>
          </p:cNvSpPr>
          <p:nvPr>
            <p:ph sz="quarter" idx="4"/>
          </p:nvPr>
        </p:nvSpPr>
        <p:spPr>
          <a:xfrm>
            <a:off x="4191000" y="1371600"/>
            <a:ext cx="4953000" cy="4572000"/>
          </a:xfrm>
        </p:spPr>
        <p:txBody>
          <a:bodyPr/>
          <a:lstStyle/>
          <a:p>
            <a:pPr lvl="0">
              <a:buFont typeface="+mj-lt"/>
              <a:buAutoNum type="arabicPeriod"/>
            </a:pPr>
            <a:r>
              <a:rPr lang="en-US" sz="1600" dirty="0"/>
              <a:t>Stock tickers: for stocks, ticker with the “Equity” moniker, for indexes, ticker with “Index” moniker, etc.</a:t>
            </a:r>
          </a:p>
          <a:p>
            <a:pPr lvl="0">
              <a:buFont typeface="+mj-lt"/>
              <a:buAutoNum type="arabicPeriod"/>
            </a:pPr>
            <a:r>
              <a:rPr lang="en-US" sz="1600" dirty="0"/>
              <a:t>Average returns or expected returns (averaged are calculated based on the time period chosen; expected stock returns are inputted)</a:t>
            </a:r>
          </a:p>
          <a:p>
            <a:pPr lvl="0">
              <a:buFont typeface="+mj-lt"/>
              <a:buAutoNum type="arabicPeriod"/>
            </a:pPr>
            <a:r>
              <a:rPr lang="en-US" sz="1600" dirty="0"/>
              <a:t>Time period for calculating averages, standard deviations and correlation matrix</a:t>
            </a:r>
          </a:p>
          <a:p>
            <a:pPr lvl="0">
              <a:buFont typeface="+mj-lt"/>
              <a:buAutoNum type="arabicPeriod"/>
            </a:pPr>
            <a:r>
              <a:rPr lang="en-US" sz="1600" dirty="0"/>
              <a:t>Minimum weight constrains for each inputted security (e.g., 0)</a:t>
            </a:r>
          </a:p>
          <a:p>
            <a:pPr lvl="0">
              <a:buFont typeface="+mj-lt"/>
              <a:buAutoNum type="arabicPeriod"/>
            </a:pPr>
            <a:r>
              <a:rPr lang="en-US" sz="1600" dirty="0"/>
              <a:t>Maximum weight constraints for each stock (e.g., 99%)</a:t>
            </a:r>
          </a:p>
          <a:p>
            <a:pPr lvl="0">
              <a:buFont typeface="+mj-lt"/>
              <a:buAutoNum type="arabicPeriod"/>
            </a:pPr>
            <a:r>
              <a:rPr lang="en-US" sz="1600" dirty="0"/>
              <a:t> Risk-free rate </a:t>
            </a:r>
          </a:p>
          <a:p>
            <a:pPr lvl="0">
              <a:buFont typeface="+mj-lt"/>
              <a:buAutoNum type="arabicPeriod"/>
            </a:pPr>
            <a:r>
              <a:rPr lang="en-US" sz="1600" dirty="0"/>
              <a:t>Portfolio standard deviation for portfolio maximization optimization</a:t>
            </a:r>
          </a:p>
          <a:p>
            <a:pPr lvl="0">
              <a:buFont typeface="+mj-lt"/>
              <a:buAutoNum type="arabicPeriod"/>
            </a:pPr>
            <a:r>
              <a:rPr lang="en-US" sz="1600" dirty="0"/>
              <a:t>Portfolio return for portfolio variance minimization</a:t>
            </a:r>
          </a:p>
          <a:p>
            <a:endParaRPr lang="en-US" dirty="0"/>
          </a:p>
        </p:txBody>
      </p:sp>
      <p:sp>
        <p:nvSpPr>
          <p:cNvPr id="43012" name="Slide Number Placeholder 5"/>
          <p:cNvSpPr>
            <a:spLocks noGrp="1"/>
          </p:cNvSpPr>
          <p:nvPr>
            <p:ph type="sldNum" sz="quarter" idx="12"/>
          </p:nvPr>
        </p:nvSpPr>
        <p:spPr>
          <a:xfrm>
            <a:off x="7086600" y="6311537"/>
            <a:ext cx="19050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2151B50-BA7B-46BF-8190-ECAC4FBC10C9}" type="slidenum">
              <a:rPr lang="en-US" sz="1400" smtClean="0">
                <a:solidFill>
                  <a:srgbClr val="800000"/>
                </a:solidFill>
              </a:rPr>
              <a:pPr/>
              <a:t>56</a:t>
            </a:fld>
            <a:endParaRPr lang="en-US" sz="1400" dirty="0" smtClean="0">
              <a:solidFill>
                <a:srgbClr val="800000"/>
              </a:solidFill>
            </a:endParaRPr>
          </a:p>
        </p:txBody>
      </p:sp>
      <p:sp>
        <p:nvSpPr>
          <p:cNvPr id="9" name="Text Placeholder 1"/>
          <p:cNvSpPr txBox="1">
            <a:spLocks/>
          </p:cNvSpPr>
          <p:nvPr/>
        </p:nvSpPr>
        <p:spPr bwMode="auto">
          <a:xfrm>
            <a:off x="914400" y="5822661"/>
            <a:ext cx="7315200" cy="940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lvl1pPr marL="0" indent="0" algn="l" rtl="0" eaLnBrk="0" fontAlgn="base" hangingPunct="0">
              <a:spcBef>
                <a:spcPct val="20000"/>
              </a:spcBef>
              <a:spcAft>
                <a:spcPct val="0"/>
              </a:spcAft>
              <a:buClr>
                <a:srgbClr val="800000"/>
              </a:buClr>
              <a:buFont typeface="Wingdings" pitchFamily="2" charset="2"/>
              <a:buNone/>
              <a:defRPr sz="2400" b="1">
                <a:solidFill>
                  <a:schemeClr val="tx1"/>
                </a:solidFill>
                <a:latin typeface="+mn-lt"/>
                <a:ea typeface="+mn-ea"/>
                <a:cs typeface="+mn-cs"/>
              </a:defRPr>
            </a:lvl1pPr>
            <a:lvl2pPr marL="457200" indent="0" algn="l" rtl="0" eaLnBrk="0" fontAlgn="base" hangingPunct="0">
              <a:spcBef>
                <a:spcPct val="20000"/>
              </a:spcBef>
              <a:spcAft>
                <a:spcPct val="0"/>
              </a:spcAft>
              <a:buClr>
                <a:srgbClr val="800000"/>
              </a:buClr>
              <a:buFont typeface="Wingdings" pitchFamily="2" charset="2"/>
              <a:buNone/>
              <a:defRPr sz="2000" b="1">
                <a:solidFill>
                  <a:schemeClr val="tx1"/>
                </a:solidFill>
                <a:latin typeface="+mn-lt"/>
              </a:defRPr>
            </a:lvl2pPr>
            <a:lvl3pPr marL="914400" indent="0" algn="l" rtl="0" eaLnBrk="0" fontAlgn="base" hangingPunct="0">
              <a:spcBef>
                <a:spcPct val="20000"/>
              </a:spcBef>
              <a:spcAft>
                <a:spcPct val="0"/>
              </a:spcAft>
              <a:buClr>
                <a:srgbClr val="800000"/>
              </a:buClr>
              <a:buFont typeface="Wingdings" pitchFamily="2" charset="2"/>
              <a:buNone/>
              <a:defRPr sz="1800" b="1">
                <a:solidFill>
                  <a:schemeClr val="tx1"/>
                </a:solidFill>
                <a:latin typeface="+mn-lt"/>
              </a:defRPr>
            </a:lvl3pPr>
            <a:lvl4pPr marL="1371600" indent="0" algn="l" rtl="0" eaLnBrk="0" fontAlgn="base" hangingPunct="0">
              <a:spcBef>
                <a:spcPct val="20000"/>
              </a:spcBef>
              <a:spcAft>
                <a:spcPct val="0"/>
              </a:spcAft>
              <a:buNone/>
              <a:defRPr sz="1600" b="1">
                <a:solidFill>
                  <a:schemeClr val="tx1"/>
                </a:solidFill>
                <a:latin typeface="+mn-lt"/>
              </a:defRPr>
            </a:lvl4pPr>
            <a:lvl5pPr marL="1828800" indent="0" algn="l" rtl="0" eaLnBrk="0" fontAlgn="base" hangingPunct="0">
              <a:spcBef>
                <a:spcPct val="20000"/>
              </a:spcBef>
              <a:spcAft>
                <a:spcPct val="0"/>
              </a:spcAft>
              <a:buNone/>
              <a:defRPr sz="1600" b="1">
                <a:solidFill>
                  <a:schemeClr val="tx1"/>
                </a:solidFill>
                <a:latin typeface="+mn-lt"/>
              </a:defRPr>
            </a:lvl5pPr>
            <a:lvl6pPr marL="2286000" indent="0" algn="l" rtl="0" eaLnBrk="0" fontAlgn="base" hangingPunct="0">
              <a:spcBef>
                <a:spcPct val="20000"/>
              </a:spcBef>
              <a:spcAft>
                <a:spcPct val="0"/>
              </a:spcAft>
              <a:buNone/>
              <a:defRPr sz="1600" b="1">
                <a:solidFill>
                  <a:schemeClr val="tx1"/>
                </a:solidFill>
                <a:latin typeface="+mn-lt"/>
              </a:defRPr>
            </a:lvl6pPr>
            <a:lvl7pPr marL="2743200" indent="0" algn="l" rtl="0" eaLnBrk="0" fontAlgn="base" hangingPunct="0">
              <a:spcBef>
                <a:spcPct val="20000"/>
              </a:spcBef>
              <a:spcAft>
                <a:spcPct val="0"/>
              </a:spcAft>
              <a:buNone/>
              <a:defRPr sz="1600" b="1">
                <a:solidFill>
                  <a:schemeClr val="tx1"/>
                </a:solidFill>
                <a:latin typeface="+mn-lt"/>
              </a:defRPr>
            </a:lvl7pPr>
            <a:lvl8pPr marL="3200400" indent="0" algn="l" rtl="0" eaLnBrk="0" fontAlgn="base" hangingPunct="0">
              <a:spcBef>
                <a:spcPct val="20000"/>
              </a:spcBef>
              <a:spcAft>
                <a:spcPct val="0"/>
              </a:spcAft>
              <a:buNone/>
              <a:defRPr sz="1600" b="1">
                <a:solidFill>
                  <a:schemeClr val="tx1"/>
                </a:solidFill>
                <a:latin typeface="+mn-lt"/>
              </a:defRPr>
            </a:lvl8pPr>
            <a:lvl9pPr marL="3657600" indent="0" algn="l" rtl="0" eaLnBrk="0" fontAlgn="base" hangingPunct="0">
              <a:spcBef>
                <a:spcPct val="20000"/>
              </a:spcBef>
              <a:spcAft>
                <a:spcPct val="0"/>
              </a:spcAft>
              <a:buNone/>
              <a:defRPr sz="1600" b="1">
                <a:solidFill>
                  <a:schemeClr val="tx1"/>
                </a:solidFill>
                <a:latin typeface="+mn-lt"/>
              </a:defRPr>
            </a:lvl9pPr>
          </a:lstStyle>
          <a:p>
            <a:endParaRPr lang="en-US" sz="1800" b="0" kern="0" dirty="0" smtClean="0"/>
          </a:p>
          <a:p>
            <a:endParaRPr lang="en-US" sz="1800" b="0" kern="0" dirty="0" smtClean="0"/>
          </a:p>
          <a:p>
            <a:endParaRPr lang="en-US" sz="1800" b="0" kern="0" dirty="0" smtClean="0"/>
          </a:p>
          <a:p>
            <a:endParaRPr lang="en-US" sz="1800" b="0" kern="0" dirty="0" smtClean="0"/>
          </a:p>
          <a:p>
            <a:endParaRPr lang="en-US" sz="1800" b="0" kern="0" dirty="0" smtClean="0"/>
          </a:p>
          <a:p>
            <a:endParaRPr lang="en-US" sz="1800" b="0" kern="0" dirty="0" smtClean="0"/>
          </a:p>
          <a:p>
            <a:endParaRPr lang="en-US" sz="1800" b="0" kern="0" dirty="0" smtClean="0"/>
          </a:p>
          <a:p>
            <a:endParaRPr lang="en-US" sz="1800" b="0" kern="0" dirty="0" smtClean="0"/>
          </a:p>
          <a:p>
            <a:endParaRPr lang="en-US" sz="1800" b="0" kern="0" dirty="0" smtClean="0"/>
          </a:p>
          <a:p>
            <a:endParaRPr lang="en-US" sz="1800" b="0" kern="0" dirty="0" smtClean="0"/>
          </a:p>
          <a:p>
            <a:r>
              <a:rPr lang="en-US" sz="1800" dirty="0" smtClean="0"/>
              <a:t>Efficient </a:t>
            </a:r>
            <a:r>
              <a:rPr lang="en-US" sz="1800" dirty="0"/>
              <a:t>Frontier </a:t>
            </a:r>
            <a:r>
              <a:rPr lang="en-US" sz="1800" dirty="0" smtClean="0"/>
              <a:t>Tab </a:t>
            </a:r>
            <a:r>
              <a:rPr lang="en-US" sz="1800" b="0" dirty="0" smtClean="0"/>
              <a:t>creates </a:t>
            </a:r>
            <a:r>
              <a:rPr lang="en-US" sz="1800" b="0" dirty="0"/>
              <a:t>an efficient frontier showing the efficient portfolios based on the returns, standard deviations, correlations, and constraints chosen on the "Optimizer" tab</a:t>
            </a:r>
            <a:r>
              <a:rPr lang="en-US" sz="1800" b="0" dirty="0" smtClean="0"/>
              <a:t>.</a:t>
            </a:r>
            <a:endParaRPr lang="en-US" sz="1800" b="0" dirty="0"/>
          </a:p>
        </p:txBody>
      </p:sp>
    </p:spTree>
    <p:extLst>
      <p:ext uri="{BB962C8B-B14F-4D97-AF65-F5344CB8AC3E}">
        <p14:creationId xmlns:p14="http://schemas.microsoft.com/office/powerpoint/2010/main" xmlns="" val="196397719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1371600"/>
            <a:ext cx="1905000" cy="1310447"/>
          </a:xfrm>
        </p:spPr>
        <p:txBody>
          <a:bodyPr/>
          <a:lstStyle/>
          <a:p>
            <a:r>
              <a:rPr lang="en-US" sz="2800" b="1" dirty="0" smtClean="0"/>
              <a:t/>
            </a:r>
            <a:br>
              <a:rPr lang="en-US" sz="2800" b="1" dirty="0" smtClean="0"/>
            </a:br>
            <a:r>
              <a:rPr lang="en-US" sz="2800" b="1" dirty="0" smtClean="0"/>
              <a:t/>
            </a:r>
            <a:br>
              <a:rPr lang="en-US" sz="2800" b="1" dirty="0" smtClean="0"/>
            </a:br>
            <a:r>
              <a:rPr lang="en-US" sz="2000" b="1" dirty="0" smtClean="0"/>
              <a:t>Bloomberg’s </a:t>
            </a:r>
            <a:r>
              <a:rPr lang="en-US" sz="2000" b="1" dirty="0"/>
              <a:t>Asset Allocation Optimizer  </a:t>
            </a:r>
            <a:r>
              <a:rPr lang="en-US" dirty="0"/>
              <a:t/>
            </a:r>
            <a:br>
              <a:rPr lang="en-US" dirty="0"/>
            </a:br>
            <a:r>
              <a:rPr lang="en-US" b="1" u="sng" dirty="0"/>
              <a:t/>
            </a:r>
            <a:br>
              <a:rPr lang="en-US" b="1" u="sng" dirty="0"/>
            </a:br>
            <a:endParaRPr lang="en-US" b="1" dirty="0" smtClean="0"/>
          </a:p>
        </p:txBody>
      </p:sp>
      <p:sp>
        <p:nvSpPr>
          <p:cNvPr id="43012" name="Slide Number Placeholder 5"/>
          <p:cNvSpPr>
            <a:spLocks noGrp="1"/>
          </p:cNvSpPr>
          <p:nvPr>
            <p:ph type="sldNum" sz="quarter" idx="12"/>
          </p:nvPr>
        </p:nvSpPr>
        <p:spPr>
          <a:xfrm>
            <a:off x="0" y="6405154"/>
            <a:ext cx="6096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2151B50-BA7B-46BF-8190-ECAC4FBC10C9}" type="slidenum">
              <a:rPr lang="en-US" sz="1400" smtClean="0">
                <a:solidFill>
                  <a:srgbClr val="800000"/>
                </a:solidFill>
              </a:rPr>
              <a:pPr/>
              <a:t>57</a:t>
            </a:fld>
            <a:endParaRPr lang="en-US" sz="1400" dirty="0" smtClean="0">
              <a:solidFill>
                <a:srgbClr val="800000"/>
              </a:solidFill>
            </a:endParaRPr>
          </a:p>
        </p:txBody>
      </p:sp>
      <p:pic>
        <p:nvPicPr>
          <p:cNvPr id="6" name="Picture 5"/>
          <p:cNvPicPr/>
          <p:nvPr/>
        </p:nvPicPr>
        <p:blipFill>
          <a:blip r:embed="rId2">
            <a:extLst>
              <a:ext uri="{28A0092B-C50C-407E-A947-70E740481C1C}">
                <a14:useLocalDpi xmlns:a14="http://schemas.microsoft.com/office/drawing/2010/main" xmlns="" val="0"/>
              </a:ext>
            </a:extLst>
          </a:blip>
          <a:srcRect/>
          <a:stretch>
            <a:fillRect/>
          </a:stretch>
        </p:blipFill>
        <p:spPr bwMode="auto">
          <a:xfrm>
            <a:off x="1905000" y="43543"/>
            <a:ext cx="6899366" cy="6738257"/>
          </a:xfrm>
          <a:prstGeom prst="rect">
            <a:avLst/>
          </a:prstGeom>
          <a:noFill/>
          <a:ln>
            <a:noFill/>
          </a:ln>
        </p:spPr>
      </p:pic>
    </p:spTree>
    <p:extLst>
      <p:ext uri="{BB962C8B-B14F-4D97-AF65-F5344CB8AC3E}">
        <p14:creationId xmlns:p14="http://schemas.microsoft.com/office/powerpoint/2010/main" xmlns="" val="62622317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828800"/>
            <a:ext cx="7721600" cy="2082800"/>
          </a:xfrm>
        </p:spPr>
        <p:txBody>
          <a:bodyPr/>
          <a:lstStyle/>
          <a:p>
            <a:r>
              <a:rPr lang="en-US" sz="4000" b="1" dirty="0" smtClean="0"/>
              <a:t/>
            </a:r>
            <a:br>
              <a:rPr lang="en-US" sz="4000" b="1" dirty="0" smtClean="0"/>
            </a:br>
            <a:r>
              <a:rPr lang="en-US" sz="4000" b="1" dirty="0" smtClean="0"/>
              <a:t/>
            </a:r>
            <a:br>
              <a:rPr lang="en-US" sz="4000" b="1" dirty="0" smtClean="0"/>
            </a:br>
            <a:r>
              <a:rPr lang="en-US" sz="4000" b="1" dirty="0" smtClean="0"/>
              <a:t>Single-Index Model</a:t>
            </a:r>
            <a:r>
              <a:rPr lang="en-US" sz="4000" dirty="0"/>
              <a:t/>
            </a:r>
            <a:br>
              <a:rPr lang="en-US" sz="4000" dirty="0"/>
            </a:br>
            <a:r>
              <a:rPr lang="en-US" sz="4000" b="1" dirty="0"/>
              <a:t/>
            </a:r>
            <a:br>
              <a:rPr lang="en-US" sz="4000" b="1" dirty="0"/>
            </a:br>
            <a:endParaRPr lang="en-US" sz="4000" b="1" dirty="0" smtClean="0">
              <a:solidFill>
                <a:schemeClr val="tx2"/>
              </a:solidFill>
            </a:endParaRPr>
          </a:p>
        </p:txBody>
      </p:sp>
      <p:sp>
        <p:nvSpPr>
          <p:cNvPr id="2052"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7075864-6E81-44BE-A16E-1ADBA64E1AE8}" type="slidenum">
              <a:rPr lang="en-US" sz="1400" smtClean="0">
                <a:solidFill>
                  <a:srgbClr val="800000"/>
                </a:solidFill>
              </a:rPr>
              <a:pPr/>
              <a:t>58</a:t>
            </a:fld>
            <a:endParaRPr lang="en-US" sz="1400" smtClean="0">
              <a:solidFill>
                <a:srgbClr val="800000"/>
              </a:solidFill>
            </a:endParaRPr>
          </a:p>
        </p:txBody>
      </p:sp>
    </p:spTree>
    <p:extLst>
      <p:ext uri="{BB962C8B-B14F-4D97-AF65-F5344CB8AC3E}">
        <p14:creationId xmlns:p14="http://schemas.microsoft.com/office/powerpoint/2010/main" xmlns="" val="19192396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752600" y="127000"/>
            <a:ext cx="6324600" cy="939800"/>
          </a:xfrm>
        </p:spPr>
        <p:txBody>
          <a:bodyPr/>
          <a:lstStyle/>
          <a:p>
            <a:r>
              <a:rPr lang="en-US" sz="3600" b="1" dirty="0" smtClean="0"/>
              <a:t>Single-Index Model</a:t>
            </a:r>
          </a:p>
        </p:txBody>
      </p:sp>
      <p:sp>
        <p:nvSpPr>
          <p:cNvPr id="23555" name="Rectangle 3"/>
          <p:cNvSpPr>
            <a:spLocks noGrp="1" noChangeArrowheads="1"/>
          </p:cNvSpPr>
          <p:nvPr>
            <p:ph idx="1"/>
          </p:nvPr>
        </p:nvSpPr>
        <p:spPr>
          <a:xfrm>
            <a:off x="838200" y="1219200"/>
            <a:ext cx="7924800" cy="4876800"/>
          </a:xfrm>
        </p:spPr>
        <p:txBody>
          <a:bodyPr/>
          <a:lstStyle/>
          <a:p>
            <a:r>
              <a:rPr lang="en-US" sz="2400" smtClean="0"/>
              <a:t>Developed by William Sharpe, the single-index model (also called the </a:t>
            </a:r>
            <a:r>
              <a:rPr lang="en-US" sz="2400" b="1" i="1" smtClean="0"/>
              <a:t>diagonal model</a:t>
            </a:r>
            <a:r>
              <a:rPr lang="en-US" sz="2400" smtClean="0"/>
              <a:t>) assumes that all securities in a portfolio are related just to the market return and that there is no correlation between the unsystematic risks of securities.  </a:t>
            </a:r>
          </a:p>
          <a:p>
            <a:endParaRPr lang="en-US" sz="2400" smtClean="0"/>
          </a:p>
          <a:p>
            <a:r>
              <a:rPr lang="en-US" sz="2400" smtClean="0"/>
              <a:t>Combined, these assumptions imply that co-movements between securities in a portfolio are related to a single factor—the market return. As a result, in the single-index model one does not have to estimate the correlations between stocks in the portfolio; instead, one only has to estimate each security's relation to the common factor. </a:t>
            </a:r>
          </a:p>
          <a:p>
            <a:endParaRPr lang="en-US" sz="2000" smtClean="0"/>
          </a:p>
        </p:txBody>
      </p:sp>
      <p:sp>
        <p:nvSpPr>
          <p:cNvPr id="23556"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31E1E28-0144-4540-9C30-BD3C40FBBF95}" type="slidenum">
              <a:rPr lang="en-US" sz="1400" smtClean="0">
                <a:solidFill>
                  <a:srgbClr val="800000"/>
                </a:solidFill>
              </a:rPr>
              <a:pPr/>
              <a:t>59</a:t>
            </a:fld>
            <a:endParaRPr lang="en-US" sz="1400" smtClean="0">
              <a:solidFill>
                <a:srgbClr val="8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752600" y="152400"/>
            <a:ext cx="6629400" cy="914400"/>
          </a:xfrm>
        </p:spPr>
        <p:txBody>
          <a:bodyPr/>
          <a:lstStyle/>
          <a:p>
            <a:r>
              <a:rPr lang="en-US" sz="2800" b="1" dirty="0" smtClean="0"/>
              <a:t>Two-Security Portfolio Return and Risk</a:t>
            </a:r>
          </a:p>
        </p:txBody>
      </p:sp>
      <p:sp>
        <p:nvSpPr>
          <p:cNvPr id="43011" name="Rectangle 3"/>
          <p:cNvSpPr>
            <a:spLocks noGrp="1" noChangeArrowheads="1"/>
          </p:cNvSpPr>
          <p:nvPr>
            <p:ph idx="1"/>
          </p:nvPr>
        </p:nvSpPr>
        <p:spPr>
          <a:xfrm>
            <a:off x="762000" y="1219200"/>
            <a:ext cx="7848600" cy="5029200"/>
          </a:xfrm>
        </p:spPr>
        <p:txBody>
          <a:bodyPr/>
          <a:lstStyle/>
          <a:p>
            <a:r>
              <a:rPr lang="en-US" sz="2000" dirty="0" smtClean="0"/>
              <a:t>If </a:t>
            </a:r>
            <a:r>
              <a:rPr lang="en-US" sz="2000" dirty="0"/>
              <a:t>all investment funds are placed in A (</a:t>
            </a:r>
            <a:r>
              <a:rPr lang="en-US" sz="2000" i="1" dirty="0" err="1"/>
              <a:t>w</a:t>
            </a:r>
            <a:r>
              <a:rPr lang="en-US" sz="2000" i="1" baseline="-25000" dirty="0" err="1"/>
              <a:t>A</a:t>
            </a:r>
            <a:r>
              <a:rPr lang="en-US" sz="2000" dirty="0"/>
              <a:t> = 1, </a:t>
            </a:r>
            <a:r>
              <a:rPr lang="en-US" sz="2000" i="1" dirty="0" err="1"/>
              <a:t>w</a:t>
            </a:r>
            <a:r>
              <a:rPr lang="en-US" sz="2000" i="1" baseline="-25000" dirty="0" err="1"/>
              <a:t>B</a:t>
            </a:r>
            <a:r>
              <a:rPr lang="en-US" sz="2000" dirty="0"/>
              <a:t> = 0), the portfolio return and standard deviation would be equal to A’s expected return and standard deviation of </a:t>
            </a:r>
            <a:r>
              <a:rPr lang="en-US" sz="2000" dirty="0" smtClean="0"/>
              <a:t>12% </a:t>
            </a:r>
            <a:r>
              <a:rPr lang="en-US" sz="2000" dirty="0"/>
              <a:t>and </a:t>
            </a:r>
            <a:r>
              <a:rPr lang="en-US" sz="2000" dirty="0" smtClean="0"/>
              <a:t>4%, </a:t>
            </a:r>
            <a:r>
              <a:rPr lang="en-US" sz="2000" dirty="0"/>
              <a:t>respectively. </a:t>
            </a:r>
            <a:endParaRPr lang="en-US" sz="2000" dirty="0" smtClean="0"/>
          </a:p>
          <a:p>
            <a:endParaRPr lang="en-US" sz="2000" dirty="0" smtClean="0"/>
          </a:p>
          <a:p>
            <a:r>
              <a:rPr lang="en-US" sz="2000" dirty="0" smtClean="0"/>
              <a:t>If </a:t>
            </a:r>
            <a:r>
              <a:rPr lang="en-US" sz="2000" dirty="0"/>
              <a:t>half of the funds are invested in A and half in B, then the portfolio expected return would be </a:t>
            </a:r>
            <a:r>
              <a:rPr lang="en-US" sz="2000" dirty="0" smtClean="0"/>
              <a:t>15% </a:t>
            </a:r>
            <a:r>
              <a:rPr lang="en-US" sz="2000" dirty="0"/>
              <a:t>and the portfolio standard deviation would be </a:t>
            </a:r>
            <a:r>
              <a:rPr lang="en-US" sz="2000" dirty="0" smtClean="0"/>
              <a:t>5%:</a:t>
            </a:r>
          </a:p>
          <a:p>
            <a:endParaRPr lang="en-US" sz="1800" dirty="0"/>
          </a:p>
          <a:p>
            <a:endParaRPr lang="en-US" sz="1800" dirty="0" smtClean="0"/>
          </a:p>
          <a:p>
            <a:endParaRPr lang="en-US" sz="2000" dirty="0" smtClean="0"/>
          </a:p>
          <a:p>
            <a:endParaRPr lang="en-US" sz="2000" dirty="0" smtClean="0"/>
          </a:p>
          <a:p>
            <a:r>
              <a:rPr lang="en-US" sz="2000" dirty="0" smtClean="0"/>
              <a:t>If </a:t>
            </a:r>
            <a:r>
              <a:rPr lang="en-US" sz="2000" dirty="0"/>
              <a:t>all funds are place in B, then the portfolio return and risk would equal stock B's expected return and standard deviation of 18% and 6%, respectively.</a:t>
            </a:r>
          </a:p>
          <a:p>
            <a:pPr marL="0" indent="0">
              <a:buNone/>
            </a:pPr>
            <a:endParaRPr lang="en-US" sz="2800" dirty="0" smtClean="0"/>
          </a:p>
        </p:txBody>
      </p:sp>
      <p:sp>
        <p:nvSpPr>
          <p:cNvPr id="43012"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2151B50-BA7B-46BF-8190-ECAC4FBC10C9}" type="slidenum">
              <a:rPr lang="en-US" sz="1400" smtClean="0">
                <a:solidFill>
                  <a:srgbClr val="800000"/>
                </a:solidFill>
              </a:rPr>
              <a:pPr/>
              <a:t>6</a:t>
            </a:fld>
            <a:endParaRPr lang="en-US" sz="1400" smtClean="0">
              <a:solidFill>
                <a:srgbClr val="800000"/>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xmlns="" val="396488727"/>
              </p:ext>
            </p:extLst>
          </p:nvPr>
        </p:nvGraphicFramePr>
        <p:xfrm>
          <a:off x="2209800" y="3733800"/>
          <a:ext cx="5584825" cy="814395"/>
        </p:xfrm>
        <a:graphic>
          <a:graphicData uri="http://schemas.openxmlformats.org/presentationml/2006/ole">
            <p:oleObj spid="_x0000_s86046" name="Equation" r:id="rId3" imgW="3949560" imgH="571320" progId="Equation.3">
              <p:embed/>
            </p:oleObj>
          </a:graphicData>
        </a:graphic>
      </p:graphicFrame>
    </p:spTree>
    <p:extLst>
      <p:ext uri="{BB962C8B-B14F-4D97-AF65-F5344CB8AC3E}">
        <p14:creationId xmlns:p14="http://schemas.microsoft.com/office/powerpoint/2010/main" xmlns="" val="209294755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838200" y="127000"/>
            <a:ext cx="7721600" cy="939800"/>
          </a:xfrm>
        </p:spPr>
        <p:txBody>
          <a:bodyPr/>
          <a:lstStyle/>
          <a:p>
            <a:r>
              <a:rPr lang="en-US" sz="3600" b="1" dirty="0" smtClean="0"/>
              <a:t>Single-Index Mod</a:t>
            </a:r>
            <a:r>
              <a:rPr lang="en-US" sz="3600" dirty="0" smtClean="0"/>
              <a:t>el</a:t>
            </a:r>
          </a:p>
        </p:txBody>
      </p:sp>
      <p:sp>
        <p:nvSpPr>
          <p:cNvPr id="49157" name="Rectangle 3"/>
          <p:cNvSpPr>
            <a:spLocks noGrp="1" noChangeArrowheads="1"/>
          </p:cNvSpPr>
          <p:nvPr>
            <p:ph idx="1"/>
          </p:nvPr>
        </p:nvSpPr>
        <p:spPr>
          <a:xfrm>
            <a:off x="762000" y="1143000"/>
            <a:ext cx="7924800" cy="5486400"/>
          </a:xfrm>
          <a:ln w="50800" cap="flat"/>
        </p:spPr>
        <p:txBody>
          <a:bodyPr/>
          <a:lstStyle/>
          <a:p>
            <a:pPr>
              <a:defRPr/>
            </a:pPr>
            <a:r>
              <a:rPr lang="en-US" sz="2000" dirty="0" smtClean="0"/>
              <a:t>Formally, the single-index model assumes that each security </a:t>
            </a:r>
            <a:r>
              <a:rPr lang="en-US" sz="2000" dirty="0" err="1" smtClean="0"/>
              <a:t>i</a:t>
            </a:r>
            <a:r>
              <a:rPr lang="en-US" sz="2000" dirty="0" smtClean="0"/>
              <a:t> in the portfolio being evaluated is only related to the market as described by the regression model:</a:t>
            </a:r>
          </a:p>
          <a:p>
            <a:pPr>
              <a:defRPr/>
            </a:pPr>
            <a:endParaRPr lang="en-US" sz="2000" dirty="0" smtClean="0"/>
          </a:p>
          <a:p>
            <a:pPr>
              <a:defRPr/>
            </a:pPr>
            <a:endParaRPr lang="en-US" sz="2000" dirty="0" smtClean="0"/>
          </a:p>
          <a:p>
            <a:pPr>
              <a:defRPr/>
            </a:pPr>
            <a:endParaRPr lang="en-US" sz="2000" dirty="0" smtClean="0"/>
          </a:p>
          <a:p>
            <a:pPr>
              <a:defRPr/>
            </a:pPr>
            <a:r>
              <a:rPr lang="en-US" sz="2000" dirty="0" smtClean="0"/>
              <a:t>The model also assumes that the standard regression assumptions hold for each security in the portfolio and that there is no correlation between the error terms of the stocks; that is, the covariance between the errors of any two securities j and k is zero:</a:t>
            </a:r>
          </a:p>
          <a:p>
            <a:pPr lvl="1">
              <a:defRPr/>
            </a:pPr>
            <a:r>
              <a:rPr lang="en-US" sz="2000" dirty="0" smtClean="0">
                <a:ea typeface="+mn-ea"/>
                <a:cs typeface="+mn-cs"/>
              </a:rPr>
              <a:t>Each stock's   </a:t>
            </a:r>
            <a:r>
              <a:rPr lang="en-US" sz="2000" dirty="0" smtClean="0">
                <a:ea typeface="+mn-ea"/>
                <a:cs typeface="+mn-cs"/>
                <a:sym typeface="Symbol"/>
              </a:rPr>
              <a:t></a:t>
            </a:r>
            <a:r>
              <a:rPr lang="en-US" sz="2000" dirty="0" smtClean="0">
                <a:ea typeface="+mn-ea"/>
                <a:cs typeface="+mn-cs"/>
              </a:rPr>
              <a:t>  is normally distributed</a:t>
            </a:r>
          </a:p>
          <a:p>
            <a:pPr lvl="1">
              <a:defRPr/>
            </a:pPr>
            <a:r>
              <a:rPr lang="en-US" sz="2000" dirty="0" smtClean="0">
                <a:ea typeface="+mn-ea"/>
                <a:cs typeface="+mn-cs"/>
              </a:rPr>
              <a:t>E(</a:t>
            </a:r>
            <a:r>
              <a:rPr lang="en-US" sz="2000" dirty="0" smtClean="0">
                <a:ea typeface="+mn-ea"/>
                <a:cs typeface="+mn-cs"/>
                <a:sym typeface="Symbol"/>
              </a:rPr>
              <a:t></a:t>
            </a:r>
            <a:r>
              <a:rPr lang="en-US" sz="2000" baseline="-25000" dirty="0" err="1" smtClean="0">
                <a:ea typeface="+mn-ea"/>
                <a:cs typeface="+mn-cs"/>
              </a:rPr>
              <a:t>i</a:t>
            </a:r>
            <a:r>
              <a:rPr lang="en-US" sz="2000" dirty="0" smtClean="0">
                <a:ea typeface="+mn-ea"/>
                <a:cs typeface="+mn-cs"/>
              </a:rPr>
              <a:t>)  =  0, for all securities</a:t>
            </a:r>
          </a:p>
          <a:p>
            <a:pPr lvl="1">
              <a:defRPr/>
            </a:pPr>
            <a:r>
              <a:rPr lang="en-US" sz="2000" dirty="0" smtClean="0">
                <a:ea typeface="+mn-ea"/>
                <a:cs typeface="+mn-cs"/>
              </a:rPr>
              <a:t>Each stock’s V(</a:t>
            </a:r>
            <a:r>
              <a:rPr lang="en-US" sz="2000" dirty="0" smtClean="0">
                <a:ea typeface="+mn-ea"/>
                <a:cs typeface="+mn-cs"/>
                <a:sym typeface="Symbol"/>
              </a:rPr>
              <a:t></a:t>
            </a:r>
            <a:r>
              <a:rPr lang="en-US" sz="2000" dirty="0" smtClean="0">
                <a:ea typeface="+mn-ea"/>
                <a:cs typeface="+mn-cs"/>
              </a:rPr>
              <a:t>) is constant over all observations</a:t>
            </a:r>
          </a:p>
          <a:p>
            <a:pPr lvl="1">
              <a:defRPr/>
            </a:pPr>
            <a:r>
              <a:rPr lang="en-US" sz="2000" dirty="0" err="1" smtClean="0">
                <a:ea typeface="+mn-ea"/>
                <a:cs typeface="+mn-cs"/>
              </a:rPr>
              <a:t>Cov</a:t>
            </a:r>
            <a:r>
              <a:rPr lang="en-US" sz="2000" dirty="0" smtClean="0">
                <a:ea typeface="+mn-ea"/>
                <a:cs typeface="+mn-cs"/>
              </a:rPr>
              <a:t>(</a:t>
            </a:r>
            <a:r>
              <a:rPr lang="en-US" sz="2000" dirty="0" err="1" smtClean="0">
                <a:ea typeface="+mn-ea"/>
                <a:cs typeface="+mn-cs"/>
              </a:rPr>
              <a:t>ε</a:t>
            </a:r>
            <a:r>
              <a:rPr lang="en-US" sz="2000" baseline="-25000" dirty="0" err="1" smtClean="0">
                <a:ea typeface="+mn-ea"/>
                <a:cs typeface="+mn-cs"/>
              </a:rPr>
              <a:t>j</a:t>
            </a:r>
            <a:r>
              <a:rPr lang="en-US" sz="2000" dirty="0" smtClean="0">
                <a:ea typeface="+mn-ea"/>
                <a:cs typeface="+mn-cs"/>
              </a:rPr>
              <a:t> </a:t>
            </a:r>
            <a:r>
              <a:rPr lang="en-US" sz="2000" dirty="0" err="1" smtClean="0">
                <a:ea typeface="+mn-ea"/>
                <a:cs typeface="+mn-cs"/>
              </a:rPr>
              <a:t>ε</a:t>
            </a:r>
            <a:r>
              <a:rPr lang="en-US" sz="2000" baseline="-25000" dirty="0" err="1" smtClean="0">
                <a:ea typeface="+mn-ea"/>
                <a:cs typeface="+mn-cs"/>
              </a:rPr>
              <a:t>k</a:t>
            </a:r>
            <a:r>
              <a:rPr lang="en-US" sz="2000" dirty="0" smtClean="0">
                <a:ea typeface="+mn-ea"/>
                <a:cs typeface="+mn-cs"/>
              </a:rPr>
              <a:t>) = 0 for all securities</a:t>
            </a:r>
          </a:p>
          <a:p>
            <a:pPr lvl="1">
              <a:buFontTx/>
              <a:buNone/>
              <a:defRPr/>
            </a:pPr>
            <a:endParaRPr lang="en-US" sz="2000" dirty="0" smtClean="0">
              <a:ea typeface="+mn-ea"/>
              <a:cs typeface="+mn-cs"/>
            </a:endParaRPr>
          </a:p>
          <a:p>
            <a:pPr>
              <a:defRPr/>
            </a:pPr>
            <a:endParaRPr lang="en-US" sz="2400" dirty="0" smtClean="0"/>
          </a:p>
          <a:p>
            <a:pPr>
              <a:defRPr/>
            </a:pPr>
            <a:endParaRPr lang="en-US" dirty="0" smtClean="0"/>
          </a:p>
        </p:txBody>
      </p:sp>
      <p:sp>
        <p:nvSpPr>
          <p:cNvPr id="1029"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81E09AA-9246-4237-8EFC-5322734A17F7}" type="slidenum">
              <a:rPr lang="en-US" sz="1400" smtClean="0">
                <a:solidFill>
                  <a:srgbClr val="800000"/>
                </a:solidFill>
              </a:rPr>
              <a:pPr/>
              <a:t>60</a:t>
            </a:fld>
            <a:endParaRPr lang="en-US" sz="1400" smtClean="0">
              <a:solidFill>
                <a:srgbClr val="800000"/>
              </a:solidFill>
            </a:endParaRPr>
          </a:p>
        </p:txBody>
      </p:sp>
      <p:sp>
        <p:nvSpPr>
          <p:cNvPr id="103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graphicFrame>
        <p:nvGraphicFramePr>
          <p:cNvPr id="1026" name="Object 1"/>
          <p:cNvGraphicFramePr>
            <a:graphicFrameLocks noChangeAspect="1"/>
          </p:cNvGraphicFramePr>
          <p:nvPr>
            <p:extLst>
              <p:ext uri="{D42A27DB-BD31-4B8C-83A1-F6EECF244321}">
                <p14:modId xmlns:p14="http://schemas.microsoft.com/office/powerpoint/2010/main" xmlns="" val="761208962"/>
              </p:ext>
            </p:extLst>
          </p:nvPr>
        </p:nvGraphicFramePr>
        <p:xfrm>
          <a:off x="3124200" y="2374900"/>
          <a:ext cx="2978150" cy="520700"/>
        </p:xfrm>
        <a:graphic>
          <a:graphicData uri="http://schemas.openxmlformats.org/presentationml/2006/ole">
            <p:oleObj spid="_x0000_s64542" name="Equation" r:id="rId3" imgW="1434960" imgH="253800" progId="Equation.3">
              <p:embed/>
            </p:oleObj>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838200" y="127000"/>
            <a:ext cx="7721600" cy="939800"/>
          </a:xfrm>
        </p:spPr>
        <p:txBody>
          <a:bodyPr/>
          <a:lstStyle/>
          <a:p>
            <a:r>
              <a:rPr lang="en-US" sz="3600" b="1" dirty="0" smtClean="0"/>
              <a:t>Single-Index Model</a:t>
            </a:r>
          </a:p>
        </p:txBody>
      </p:sp>
      <p:sp>
        <p:nvSpPr>
          <p:cNvPr id="2052" name="Rectangle 3"/>
          <p:cNvSpPr>
            <a:spLocks noGrp="1" noChangeArrowheads="1"/>
          </p:cNvSpPr>
          <p:nvPr>
            <p:ph idx="1"/>
          </p:nvPr>
        </p:nvSpPr>
        <p:spPr>
          <a:xfrm>
            <a:off x="762000" y="1447800"/>
            <a:ext cx="7924800" cy="1295400"/>
          </a:xfrm>
        </p:spPr>
        <p:txBody>
          <a:bodyPr/>
          <a:lstStyle/>
          <a:p>
            <a:r>
              <a:rPr lang="en-US" sz="2400" dirty="0" smtClean="0"/>
              <a:t>From these assumptions the expected returns, variances, and </a:t>
            </a:r>
            <a:r>
              <a:rPr lang="en-US" sz="2400" dirty="0" err="1" smtClean="0"/>
              <a:t>covariances</a:t>
            </a:r>
            <a:r>
              <a:rPr lang="en-US" sz="2400" dirty="0" smtClean="0"/>
              <a:t> of the stocks in the portfolio are</a:t>
            </a:r>
          </a:p>
          <a:p>
            <a:endParaRPr lang="en-US" sz="2000" dirty="0" smtClean="0"/>
          </a:p>
          <a:p>
            <a:endParaRPr lang="en-US" sz="2000" dirty="0" smtClean="0"/>
          </a:p>
          <a:p>
            <a:endParaRPr lang="en-US" sz="2000" dirty="0" smtClean="0"/>
          </a:p>
          <a:p>
            <a:endParaRPr lang="en-US" sz="2000" dirty="0" smtClean="0"/>
          </a:p>
          <a:p>
            <a:endParaRPr lang="en-US" sz="2000" dirty="0" smtClean="0"/>
          </a:p>
          <a:p>
            <a:pPr>
              <a:buFontTx/>
              <a:buNone/>
            </a:pPr>
            <a:r>
              <a:rPr lang="en-US" sz="2000" dirty="0" smtClean="0"/>
              <a:t> </a:t>
            </a:r>
          </a:p>
          <a:p>
            <a:endParaRPr lang="en-US" sz="2400" dirty="0" smtClean="0"/>
          </a:p>
          <a:p>
            <a:pPr>
              <a:buFont typeface="Wingdings" pitchFamily="2" charset="2"/>
              <a:buNone/>
            </a:pPr>
            <a:endParaRPr lang="en-US" dirty="0" smtClean="0"/>
          </a:p>
        </p:txBody>
      </p:sp>
      <p:sp>
        <p:nvSpPr>
          <p:cNvPr id="2053"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585A9A4-F8A6-4BF3-BA20-9BB6D278C632}" type="slidenum">
              <a:rPr lang="en-US" sz="1400" smtClean="0">
                <a:solidFill>
                  <a:srgbClr val="800000"/>
                </a:solidFill>
              </a:rPr>
              <a:pPr/>
              <a:t>61</a:t>
            </a:fld>
            <a:endParaRPr lang="en-US" sz="1400" smtClean="0">
              <a:solidFill>
                <a:srgbClr val="800000"/>
              </a:solidFill>
            </a:endParaRPr>
          </a:p>
        </p:txBody>
      </p:sp>
      <p:sp>
        <p:nvSpPr>
          <p:cNvPr id="205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2055"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graphicFrame>
        <p:nvGraphicFramePr>
          <p:cNvPr id="2050" name="Object 3"/>
          <p:cNvGraphicFramePr>
            <a:graphicFrameLocks noChangeAspect="1"/>
          </p:cNvGraphicFramePr>
          <p:nvPr>
            <p:extLst>
              <p:ext uri="{D42A27DB-BD31-4B8C-83A1-F6EECF244321}">
                <p14:modId xmlns:p14="http://schemas.microsoft.com/office/powerpoint/2010/main" xmlns="" val="3814940844"/>
              </p:ext>
            </p:extLst>
          </p:nvPr>
        </p:nvGraphicFramePr>
        <p:xfrm>
          <a:off x="2819400" y="2590800"/>
          <a:ext cx="3773488" cy="1635125"/>
        </p:xfrm>
        <a:graphic>
          <a:graphicData uri="http://schemas.openxmlformats.org/presentationml/2006/ole">
            <p:oleObj spid="_x0000_s65567" name="Equation" r:id="rId3" imgW="1854000" imgH="799920" progId="Equation.3">
              <p:embed/>
            </p:oleObj>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838200" y="127000"/>
            <a:ext cx="7721600" cy="939800"/>
          </a:xfrm>
        </p:spPr>
        <p:txBody>
          <a:bodyPr/>
          <a:lstStyle/>
          <a:p>
            <a:r>
              <a:rPr lang="en-US" sz="3600" b="1" dirty="0" smtClean="0"/>
              <a:t>Single-Index Model</a:t>
            </a:r>
          </a:p>
        </p:txBody>
      </p:sp>
      <p:sp>
        <p:nvSpPr>
          <p:cNvPr id="24579" name="Rectangle 3"/>
          <p:cNvSpPr>
            <a:spLocks noGrp="1" noChangeArrowheads="1"/>
          </p:cNvSpPr>
          <p:nvPr>
            <p:ph idx="1"/>
          </p:nvPr>
        </p:nvSpPr>
        <p:spPr>
          <a:xfrm>
            <a:off x="762000" y="1143000"/>
            <a:ext cx="7924800" cy="5486400"/>
          </a:xfrm>
        </p:spPr>
        <p:txBody>
          <a:bodyPr/>
          <a:lstStyle/>
          <a:p>
            <a:pPr marL="0" indent="0">
              <a:buNone/>
            </a:pPr>
            <a:r>
              <a:rPr lang="en-US" sz="2000" b="1" dirty="0" smtClean="0"/>
              <a:t>Note:</a:t>
            </a:r>
          </a:p>
          <a:p>
            <a:r>
              <a:rPr lang="en-US" sz="2000" dirty="0" smtClean="0"/>
              <a:t>Each stock's variance in the portfolio depends on its sensitivity to the market as measured by </a:t>
            </a:r>
            <a:r>
              <a:rPr lang="el-GR" sz="2000" dirty="0" smtClean="0">
                <a:cs typeface="Times New Roman" pitchFamily="18" charset="0"/>
              </a:rPr>
              <a:t>β</a:t>
            </a:r>
            <a:r>
              <a:rPr lang="en-US" sz="2000" dirty="0" smtClean="0">
                <a:cs typeface="Times New Roman" pitchFamily="18" charset="0"/>
              </a:rPr>
              <a:t>, </a:t>
            </a:r>
            <a:r>
              <a:rPr lang="en-US" sz="2000" dirty="0" smtClean="0"/>
              <a:t>the variability of the market, V(R</a:t>
            </a:r>
            <a:r>
              <a:rPr lang="en-US" sz="2000" baseline="30000" dirty="0" smtClean="0"/>
              <a:t>M</a:t>
            </a:r>
            <a:r>
              <a:rPr lang="en-US" sz="2000" dirty="0" smtClean="0"/>
              <a:t>), and the stock's unsystematic risk as measured by V(</a:t>
            </a:r>
            <a:r>
              <a:rPr lang="en-US" sz="2000" dirty="0" smtClean="0">
                <a:sym typeface="Symbol" pitchFamily="18" charset="2"/>
              </a:rPr>
              <a:t></a:t>
            </a:r>
            <a:r>
              <a:rPr lang="en-US" sz="2000" baseline="-25000" dirty="0" err="1" smtClean="0"/>
              <a:t>i</a:t>
            </a:r>
            <a:r>
              <a:rPr lang="en-US" sz="2000" dirty="0" smtClean="0"/>
              <a:t>).  </a:t>
            </a:r>
          </a:p>
          <a:p>
            <a:endParaRPr lang="en-US" sz="2000" dirty="0" smtClean="0"/>
          </a:p>
          <a:p>
            <a:r>
              <a:rPr lang="en-US" sz="2000" dirty="0" smtClean="0"/>
              <a:t>The co-movement of securities is related just to the movement of the market.  This result follows directly from the assumption that </a:t>
            </a:r>
            <a:r>
              <a:rPr lang="en-US" sz="2000" dirty="0" err="1" smtClean="0"/>
              <a:t>ε</a:t>
            </a:r>
            <a:r>
              <a:rPr lang="en-US" sz="2000" baseline="-25000" dirty="0" err="1" smtClean="0"/>
              <a:t>j</a:t>
            </a:r>
            <a:r>
              <a:rPr lang="en-US" sz="2000" dirty="0" smtClean="0"/>
              <a:t> is independent of </a:t>
            </a:r>
            <a:r>
              <a:rPr lang="en-US" sz="2000" dirty="0" smtClean="0">
                <a:sym typeface="Symbol" pitchFamily="18" charset="2"/>
              </a:rPr>
              <a:t></a:t>
            </a:r>
            <a:r>
              <a:rPr lang="en-US" sz="2000" baseline="-25000" dirty="0" smtClean="0"/>
              <a:t>k</a:t>
            </a:r>
            <a:r>
              <a:rPr lang="en-US" sz="2000" dirty="0" smtClean="0"/>
              <a:t>. This implies that there is no correlation between each security's industry and firm factors; thus, the co-movement of securities is explained only in terms of their relative movements to the market.  </a:t>
            </a:r>
          </a:p>
          <a:p>
            <a:endParaRPr lang="en-US" sz="2000" dirty="0" smtClean="0"/>
          </a:p>
          <a:p>
            <a:r>
              <a:rPr lang="en-US" sz="2000" dirty="0" smtClean="0"/>
              <a:t>If we do not assume that the errors are uncorrelated, then each covariance term in the portfolio would include a </a:t>
            </a:r>
            <a:r>
              <a:rPr lang="en-US" sz="2000" dirty="0" err="1" smtClean="0"/>
              <a:t>cov</a:t>
            </a:r>
            <a:r>
              <a:rPr lang="en-US" sz="2000" dirty="0" smtClean="0"/>
              <a:t>(</a:t>
            </a:r>
            <a:r>
              <a:rPr lang="en-US" sz="2000" dirty="0" smtClean="0">
                <a:sym typeface="Symbol" pitchFamily="18" charset="2"/>
              </a:rPr>
              <a:t></a:t>
            </a:r>
            <a:r>
              <a:rPr lang="en-US" sz="2000" baseline="-25000" dirty="0" smtClean="0"/>
              <a:t>j</a:t>
            </a:r>
            <a:r>
              <a:rPr lang="en-US" sz="2000" dirty="0" smtClean="0"/>
              <a:t> </a:t>
            </a:r>
            <a:r>
              <a:rPr lang="en-US" sz="2000" dirty="0" smtClean="0">
                <a:sym typeface="Symbol" pitchFamily="18" charset="2"/>
              </a:rPr>
              <a:t></a:t>
            </a:r>
            <a:r>
              <a:rPr lang="en-US" sz="2000" baseline="-25000" dirty="0" smtClean="0"/>
              <a:t>k</a:t>
            </a:r>
            <a:r>
              <a:rPr lang="en-US" sz="2000" dirty="0" smtClean="0"/>
              <a:t>). A model that assumes each security in the portfolio is related only to the market but does not assume </a:t>
            </a:r>
            <a:r>
              <a:rPr lang="en-US" sz="2000" dirty="0" err="1" smtClean="0"/>
              <a:t>cov</a:t>
            </a:r>
            <a:r>
              <a:rPr lang="en-US" sz="2000" dirty="0" smtClean="0"/>
              <a:t>(</a:t>
            </a:r>
            <a:r>
              <a:rPr lang="en-US" sz="2000" dirty="0" smtClean="0">
                <a:sym typeface="Symbol" pitchFamily="18" charset="2"/>
              </a:rPr>
              <a:t></a:t>
            </a:r>
            <a:r>
              <a:rPr lang="en-US" sz="2000" baseline="-25000" dirty="0" smtClean="0"/>
              <a:t>j</a:t>
            </a:r>
            <a:r>
              <a:rPr lang="en-US" sz="2000" dirty="0" smtClean="0"/>
              <a:t> </a:t>
            </a:r>
            <a:r>
              <a:rPr lang="en-US" sz="2000" dirty="0" smtClean="0">
                <a:sym typeface="Symbol" pitchFamily="18" charset="2"/>
              </a:rPr>
              <a:t></a:t>
            </a:r>
            <a:r>
              <a:rPr lang="en-US" sz="2000" baseline="-25000" dirty="0" smtClean="0"/>
              <a:t>k</a:t>
            </a:r>
            <a:r>
              <a:rPr lang="en-US" sz="2000" dirty="0" smtClean="0"/>
              <a:t>) =  0 is known as the </a:t>
            </a:r>
            <a:r>
              <a:rPr lang="en-US" sz="2000" b="1" i="1" dirty="0" smtClean="0"/>
              <a:t>market model</a:t>
            </a:r>
            <a:r>
              <a:rPr lang="en-US" sz="2000" dirty="0" smtClean="0"/>
              <a:t>.	</a:t>
            </a:r>
          </a:p>
          <a:p>
            <a:endParaRPr lang="en-US" sz="2000" dirty="0" smtClean="0"/>
          </a:p>
          <a:p>
            <a:pPr>
              <a:buFontTx/>
              <a:buNone/>
            </a:pPr>
            <a:r>
              <a:rPr lang="en-US" sz="2000" dirty="0" smtClean="0"/>
              <a:t> </a:t>
            </a:r>
          </a:p>
          <a:p>
            <a:endParaRPr lang="en-US" sz="2400" dirty="0" smtClean="0"/>
          </a:p>
          <a:p>
            <a:endParaRPr lang="en-US" dirty="0" smtClean="0"/>
          </a:p>
        </p:txBody>
      </p:sp>
      <p:sp>
        <p:nvSpPr>
          <p:cNvPr id="24580"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366E5FA-528D-4AAC-AB12-CF7181EB66AC}" type="slidenum">
              <a:rPr lang="en-US" sz="1400" smtClean="0">
                <a:solidFill>
                  <a:srgbClr val="800000"/>
                </a:solidFill>
              </a:rPr>
              <a:pPr/>
              <a:t>62</a:t>
            </a:fld>
            <a:endParaRPr lang="en-US" sz="1400" smtClean="0">
              <a:solidFill>
                <a:srgbClr val="800000"/>
              </a:solidFill>
            </a:endParaRPr>
          </a:p>
        </p:txBody>
      </p:sp>
      <p:sp>
        <p:nvSpPr>
          <p:cNvPr id="24581"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24582"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24583"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838200" y="127000"/>
            <a:ext cx="7721600" cy="939800"/>
          </a:xfrm>
        </p:spPr>
        <p:txBody>
          <a:bodyPr/>
          <a:lstStyle/>
          <a:p>
            <a:r>
              <a:rPr lang="en-US" sz="3600" b="1" dirty="0" smtClean="0"/>
              <a:t>Single-Index Model</a:t>
            </a:r>
          </a:p>
        </p:txBody>
      </p:sp>
      <p:sp>
        <p:nvSpPr>
          <p:cNvPr id="25603" name="Rectangle 3"/>
          <p:cNvSpPr>
            <a:spLocks noGrp="1" noChangeArrowheads="1"/>
          </p:cNvSpPr>
          <p:nvPr>
            <p:ph idx="1"/>
          </p:nvPr>
        </p:nvSpPr>
        <p:spPr>
          <a:xfrm>
            <a:off x="762000" y="1295400"/>
            <a:ext cx="8001000" cy="5029200"/>
          </a:xfrm>
        </p:spPr>
        <p:txBody>
          <a:bodyPr/>
          <a:lstStyle/>
          <a:p>
            <a:r>
              <a:rPr lang="en-US" sz="2400" dirty="0" smtClean="0"/>
              <a:t>Equations E(r),  V(r), and </a:t>
            </a:r>
            <a:r>
              <a:rPr lang="en-US" sz="2400" dirty="0" err="1" smtClean="0"/>
              <a:t>Cov</a:t>
            </a:r>
            <a:r>
              <a:rPr lang="en-US" sz="2400" dirty="0" smtClean="0"/>
              <a:t>(</a:t>
            </a:r>
            <a:r>
              <a:rPr lang="en-US" sz="2400" dirty="0" err="1" smtClean="0"/>
              <a:t>r</a:t>
            </a:r>
            <a:r>
              <a:rPr lang="en-US" sz="2400" baseline="-25000" dirty="0" err="1" smtClean="0"/>
              <a:t>j</a:t>
            </a:r>
            <a:r>
              <a:rPr lang="en-US" sz="2400" dirty="0" smtClean="0"/>
              <a:t> </a:t>
            </a:r>
            <a:r>
              <a:rPr lang="en-US" sz="2400" dirty="0" err="1" smtClean="0"/>
              <a:t>r</a:t>
            </a:r>
            <a:r>
              <a:rPr lang="en-US" sz="2400" baseline="-25000" dirty="0" err="1" smtClean="0"/>
              <a:t>k</a:t>
            </a:r>
            <a:r>
              <a:rPr lang="en-US" sz="2400" dirty="0" smtClean="0"/>
              <a:t>) define the expressions for the expected return, variance, and covariance used in the single-index model.  </a:t>
            </a:r>
          </a:p>
          <a:p>
            <a:endParaRPr lang="en-US" sz="2400" dirty="0" smtClean="0"/>
          </a:p>
          <a:p>
            <a:r>
              <a:rPr lang="en-US" sz="2400" dirty="0" smtClean="0"/>
              <a:t>To estimate this model requires estimating an </a:t>
            </a:r>
            <a:r>
              <a:rPr lang="en-US" sz="2400" dirty="0" smtClean="0">
                <a:sym typeface="Symbol" pitchFamily="18" charset="2"/>
              </a:rPr>
              <a:t></a:t>
            </a:r>
            <a:r>
              <a:rPr lang="en-US" sz="2400" baseline="-25000" dirty="0" err="1" smtClean="0"/>
              <a:t>i</a:t>
            </a:r>
            <a:r>
              <a:rPr lang="en-US" sz="2400" baseline="-25000" dirty="0" smtClean="0"/>
              <a:t>,</a:t>
            </a:r>
            <a:r>
              <a:rPr lang="en-US" sz="2400" dirty="0" smtClean="0"/>
              <a:t>  </a:t>
            </a:r>
            <a:r>
              <a:rPr lang="en-US" sz="2400" dirty="0" smtClean="0">
                <a:sym typeface="Symbol" pitchFamily="18" charset="2"/>
              </a:rPr>
              <a:t></a:t>
            </a:r>
            <a:r>
              <a:rPr lang="en-US" sz="2400" baseline="-25000" dirty="0" err="1" smtClean="0"/>
              <a:t>i</a:t>
            </a:r>
            <a:r>
              <a:rPr lang="en-US" sz="2400" dirty="0" smtClean="0"/>
              <a:t>, and V(</a:t>
            </a:r>
            <a:r>
              <a:rPr lang="en-US" sz="2400" dirty="0" smtClean="0">
                <a:sym typeface="Symbol" pitchFamily="18" charset="2"/>
              </a:rPr>
              <a:t></a:t>
            </a:r>
            <a:r>
              <a:rPr lang="en-US" sz="2400" baseline="-25000" dirty="0" err="1" smtClean="0"/>
              <a:t>i</a:t>
            </a:r>
            <a:r>
              <a:rPr lang="en-US" sz="2400" dirty="0" smtClean="0"/>
              <a:t>) for each security, and estimating the expected return and variance of the market, E(R</a:t>
            </a:r>
            <a:r>
              <a:rPr lang="en-US" sz="2400" baseline="30000" dirty="0" smtClean="0"/>
              <a:t>M</a:t>
            </a:r>
            <a:r>
              <a:rPr lang="en-US" sz="2400" dirty="0" smtClean="0"/>
              <a:t>) and V(R</a:t>
            </a:r>
            <a:r>
              <a:rPr lang="en-US" sz="2400" baseline="30000" dirty="0" smtClean="0"/>
              <a:t>M</a:t>
            </a:r>
            <a:r>
              <a:rPr lang="en-US" sz="2400" dirty="0" smtClean="0"/>
              <a:t>).  </a:t>
            </a:r>
          </a:p>
          <a:p>
            <a:endParaRPr lang="en-US" sz="2400" dirty="0" smtClean="0"/>
          </a:p>
          <a:p>
            <a:r>
              <a:rPr lang="en-US" sz="2400" dirty="0" smtClean="0"/>
              <a:t>These parameters can be estimated either through a regression analysis using historical data or </a:t>
            </a:r>
            <a:r>
              <a:rPr lang="en-US" sz="2400" dirty="0" err="1" smtClean="0"/>
              <a:t>ndependently</a:t>
            </a:r>
            <a:r>
              <a:rPr lang="en-US" sz="2400" dirty="0" smtClean="0"/>
              <a:t>. </a:t>
            </a:r>
          </a:p>
          <a:p>
            <a:endParaRPr lang="en-US" sz="2000" dirty="0"/>
          </a:p>
          <a:p>
            <a:pPr>
              <a:buFontTx/>
              <a:buNone/>
            </a:pPr>
            <a:endParaRPr lang="en-US" sz="1800" dirty="0" smtClean="0"/>
          </a:p>
          <a:p>
            <a:pPr>
              <a:buFontTx/>
              <a:buNone/>
            </a:pPr>
            <a:r>
              <a:rPr lang="en-US" sz="1800" dirty="0" smtClean="0"/>
              <a:t> </a:t>
            </a:r>
          </a:p>
          <a:p>
            <a:endParaRPr lang="en-US" sz="2400" dirty="0" smtClean="0"/>
          </a:p>
          <a:p>
            <a:endParaRPr lang="en-US" dirty="0" smtClean="0"/>
          </a:p>
        </p:txBody>
      </p:sp>
      <p:sp>
        <p:nvSpPr>
          <p:cNvPr id="25604"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A6B3E81-91AA-4342-BE3E-4B253D834B89}" type="slidenum">
              <a:rPr lang="en-US" sz="1400" smtClean="0">
                <a:solidFill>
                  <a:srgbClr val="800000"/>
                </a:solidFill>
              </a:rPr>
              <a:pPr/>
              <a:t>63</a:t>
            </a:fld>
            <a:endParaRPr lang="en-US" sz="1400" smtClean="0">
              <a:solidFill>
                <a:srgbClr val="800000"/>
              </a:solidFill>
            </a:endParaRPr>
          </a:p>
        </p:txBody>
      </p:sp>
      <p:sp>
        <p:nvSpPr>
          <p:cNvPr id="25605"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25606"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25607"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838200" y="127000"/>
            <a:ext cx="7721600" cy="939800"/>
          </a:xfrm>
        </p:spPr>
        <p:txBody>
          <a:bodyPr/>
          <a:lstStyle/>
          <a:p>
            <a:r>
              <a:rPr lang="en-US" sz="3600" b="1" dirty="0" smtClean="0"/>
              <a:t>Single-Index Model</a:t>
            </a:r>
          </a:p>
        </p:txBody>
      </p:sp>
      <p:sp>
        <p:nvSpPr>
          <p:cNvPr id="26627" name="Rectangle 3"/>
          <p:cNvSpPr>
            <a:spLocks noGrp="1" noChangeArrowheads="1"/>
          </p:cNvSpPr>
          <p:nvPr>
            <p:ph idx="1"/>
          </p:nvPr>
        </p:nvSpPr>
        <p:spPr>
          <a:xfrm>
            <a:off x="609600" y="1143000"/>
            <a:ext cx="8305800" cy="4800600"/>
          </a:xfrm>
        </p:spPr>
        <p:txBody>
          <a:bodyPr/>
          <a:lstStyle/>
          <a:p>
            <a:r>
              <a:rPr lang="en-US" sz="2000" dirty="0"/>
              <a:t>For an n-security portfolio, the number of parameters to estimate is 3n + 2.  In contrast, to estimate the portfolio inputs using historical averages would require ([n</a:t>
            </a:r>
            <a:r>
              <a:rPr lang="en-US" sz="2000" baseline="30000" dirty="0"/>
              <a:t>2</a:t>
            </a:r>
            <a:r>
              <a:rPr lang="en-US" sz="2000" dirty="0"/>
              <a:t> – n]/2) + 2n estimates. </a:t>
            </a:r>
          </a:p>
          <a:p>
            <a:endParaRPr lang="en-US" sz="2000" dirty="0" smtClean="0"/>
          </a:p>
          <a:p>
            <a:r>
              <a:rPr lang="en-US" sz="2000" dirty="0" smtClean="0"/>
              <a:t>Thus, for a 100-security portfolio, the single-index model would require 302 estimates, and for a 200-security portfolio, it would require 602 estimates.  </a:t>
            </a:r>
          </a:p>
          <a:p>
            <a:endParaRPr lang="en-US" sz="2000" dirty="0"/>
          </a:p>
          <a:p>
            <a:r>
              <a:rPr lang="en-US" sz="2000" dirty="0" smtClean="0"/>
              <a:t>Using averages, on the other hand, would require estimating 5,150 parameters for the 100-security portfolio and 20,300 parameters for the 200-security portfolio. </a:t>
            </a:r>
          </a:p>
          <a:p>
            <a:endParaRPr lang="en-US" sz="2000" dirty="0"/>
          </a:p>
          <a:p>
            <a:r>
              <a:rPr lang="en-US" sz="2000" dirty="0" smtClean="0"/>
              <a:t>Thus, the single-index model greatly simplifies the computation for generating portfolio inputs. </a:t>
            </a:r>
          </a:p>
          <a:p>
            <a:endParaRPr lang="en-US" sz="2000" dirty="0" smtClean="0"/>
          </a:p>
          <a:p>
            <a:pPr>
              <a:buFontTx/>
              <a:buNone/>
            </a:pPr>
            <a:r>
              <a:rPr lang="en-US" sz="2000" dirty="0" smtClean="0"/>
              <a:t> </a:t>
            </a:r>
          </a:p>
          <a:p>
            <a:endParaRPr lang="en-US" sz="2400" dirty="0" smtClean="0"/>
          </a:p>
          <a:p>
            <a:endParaRPr lang="en-US" dirty="0" smtClean="0"/>
          </a:p>
        </p:txBody>
      </p:sp>
      <p:sp>
        <p:nvSpPr>
          <p:cNvPr id="26628"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3030D3A-43B4-41E4-AE0F-8864E23D9D0A}" type="slidenum">
              <a:rPr lang="en-US" sz="1400" smtClean="0">
                <a:solidFill>
                  <a:srgbClr val="800000"/>
                </a:solidFill>
              </a:rPr>
              <a:pPr/>
              <a:t>64</a:t>
            </a:fld>
            <a:endParaRPr lang="en-US" sz="1400" smtClean="0">
              <a:solidFill>
                <a:srgbClr val="800000"/>
              </a:solidFill>
            </a:endParaRPr>
          </a:p>
        </p:txBody>
      </p:sp>
      <p:sp>
        <p:nvSpPr>
          <p:cNvPr id="26629"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26630"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26631"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1752600" y="127000"/>
            <a:ext cx="6807200" cy="939800"/>
          </a:xfrm>
        </p:spPr>
        <p:txBody>
          <a:bodyPr/>
          <a:lstStyle/>
          <a:p>
            <a:r>
              <a:rPr lang="en-US" b="1" dirty="0" smtClean="0"/>
              <a:t/>
            </a:r>
            <a:br>
              <a:rPr lang="en-US" b="1" dirty="0" smtClean="0"/>
            </a:br>
            <a:r>
              <a:rPr lang="en-US" b="1" dirty="0" smtClean="0"/>
              <a:t>Portfolio </a:t>
            </a:r>
            <a:r>
              <a:rPr lang="en-US" b="1" dirty="0"/>
              <a:t>Return and Risk in Terms of the Single-Index Model </a:t>
            </a:r>
            <a:r>
              <a:rPr lang="en-US" sz="3600" dirty="0"/>
              <a:t/>
            </a:r>
            <a:br>
              <a:rPr lang="en-US" sz="3600" dirty="0"/>
            </a:br>
            <a:endParaRPr lang="en-US" sz="3600" b="1" dirty="0" smtClean="0"/>
          </a:p>
        </p:txBody>
      </p:sp>
      <p:sp>
        <p:nvSpPr>
          <p:cNvPr id="49157" name="Rectangle 3"/>
          <p:cNvSpPr>
            <a:spLocks noGrp="1" noChangeArrowheads="1"/>
          </p:cNvSpPr>
          <p:nvPr>
            <p:ph idx="1"/>
          </p:nvPr>
        </p:nvSpPr>
        <p:spPr>
          <a:xfrm>
            <a:off x="609600" y="1143000"/>
            <a:ext cx="8382000" cy="5486400"/>
          </a:xfrm>
          <a:ln w="50800" cap="flat"/>
        </p:spPr>
        <p:txBody>
          <a:bodyPr/>
          <a:lstStyle/>
          <a:p>
            <a:pPr>
              <a:defRPr/>
            </a:pPr>
            <a:r>
              <a:rPr lang="en-US" sz="2000" dirty="0" smtClean="0"/>
              <a:t>In the single-index model, the portfolio expected return and portfolio variance can be expressed in forms similar to the security's expected return and variance:</a:t>
            </a:r>
          </a:p>
          <a:p>
            <a:pPr>
              <a:defRPr/>
            </a:pPr>
            <a:endParaRPr lang="en-US" sz="2400" dirty="0" smtClean="0"/>
          </a:p>
          <a:p>
            <a:pPr>
              <a:defRPr/>
            </a:pPr>
            <a:endParaRPr lang="en-US" sz="2400" dirty="0" smtClean="0"/>
          </a:p>
          <a:p>
            <a:pPr>
              <a:defRPr/>
            </a:pPr>
            <a:endParaRPr lang="en-US" sz="2400" dirty="0" smtClean="0"/>
          </a:p>
          <a:p>
            <a:pPr marL="0" indent="0">
              <a:buNone/>
              <a:defRPr/>
            </a:pPr>
            <a:endParaRPr lang="en-US" sz="2400" dirty="0" smtClean="0"/>
          </a:p>
          <a:p>
            <a:pPr>
              <a:defRPr/>
            </a:pPr>
            <a:endParaRPr lang="en-US" sz="2400" dirty="0" smtClean="0"/>
          </a:p>
          <a:p>
            <a:pPr>
              <a:defRPr/>
            </a:pPr>
            <a:endParaRPr lang="en-US" sz="2400" dirty="0" smtClean="0"/>
          </a:p>
          <a:p>
            <a:pPr lvl="1">
              <a:defRPr/>
            </a:pPr>
            <a:endParaRPr lang="en-US" sz="1800" dirty="0" smtClean="0">
              <a:ea typeface="+mn-ea"/>
              <a:cs typeface="+mn-cs"/>
            </a:endParaRPr>
          </a:p>
          <a:p>
            <a:pPr lvl="1">
              <a:defRPr/>
            </a:pPr>
            <a:endParaRPr lang="en-US" sz="1800" dirty="0" smtClean="0">
              <a:ea typeface="+mn-ea"/>
              <a:cs typeface="+mn-cs"/>
            </a:endParaRPr>
          </a:p>
          <a:p>
            <a:pPr lvl="1">
              <a:defRPr/>
            </a:pPr>
            <a:r>
              <a:rPr lang="en-US" sz="2000" dirty="0" smtClean="0">
                <a:ea typeface="+mn-ea"/>
                <a:cs typeface="+mn-cs"/>
              </a:rPr>
              <a:t>where:  the portfolio coefficients α</a:t>
            </a:r>
            <a:r>
              <a:rPr lang="en-US" sz="2000" baseline="-25000" dirty="0" smtClean="0">
                <a:ea typeface="+mn-ea"/>
                <a:cs typeface="+mn-cs"/>
              </a:rPr>
              <a:t>p</a:t>
            </a:r>
            <a:r>
              <a:rPr lang="en-US" sz="2000" dirty="0" smtClean="0">
                <a:ea typeface="+mn-ea"/>
                <a:cs typeface="+mn-cs"/>
              </a:rPr>
              <a:t>, β</a:t>
            </a:r>
            <a:r>
              <a:rPr lang="en-US" sz="2000" baseline="-25000" dirty="0" smtClean="0">
                <a:ea typeface="+mn-ea"/>
                <a:cs typeface="+mn-cs"/>
              </a:rPr>
              <a:t>p</a:t>
            </a:r>
            <a:r>
              <a:rPr lang="en-US" sz="2000" dirty="0" smtClean="0">
                <a:ea typeface="+mn-ea"/>
                <a:cs typeface="+mn-cs"/>
              </a:rPr>
              <a:t>,  and </a:t>
            </a:r>
            <a:r>
              <a:rPr lang="en-US" sz="2000" dirty="0" err="1" smtClean="0">
                <a:ea typeface="+mn-ea"/>
                <a:cs typeface="+mn-cs"/>
              </a:rPr>
              <a:t>ε</a:t>
            </a:r>
            <a:r>
              <a:rPr lang="en-US" sz="2000" baseline="-25000" dirty="0" err="1" smtClean="0">
                <a:ea typeface="+mn-ea"/>
                <a:cs typeface="+mn-cs"/>
              </a:rPr>
              <a:t>p</a:t>
            </a:r>
            <a:r>
              <a:rPr lang="en-US" sz="2000" dirty="0" smtClean="0">
                <a:ea typeface="+mn-ea"/>
                <a:cs typeface="+mn-cs"/>
              </a:rPr>
              <a:t> are equal to the weighted sum of the stocks’ parameters</a:t>
            </a:r>
          </a:p>
          <a:p>
            <a:pPr>
              <a:defRPr/>
            </a:pPr>
            <a:endParaRPr lang="en-US" sz="2400" dirty="0" smtClean="0"/>
          </a:p>
          <a:p>
            <a:pPr>
              <a:defRPr/>
            </a:pPr>
            <a:endParaRPr lang="en-US" sz="2000" dirty="0" smtClean="0"/>
          </a:p>
          <a:p>
            <a:pPr>
              <a:buFontTx/>
              <a:buNone/>
              <a:defRPr/>
            </a:pPr>
            <a:r>
              <a:rPr lang="en-US" sz="2000" dirty="0" smtClean="0"/>
              <a:t> </a:t>
            </a:r>
          </a:p>
          <a:p>
            <a:pPr>
              <a:defRPr/>
            </a:pPr>
            <a:endParaRPr lang="en-US" sz="2400" dirty="0" smtClean="0"/>
          </a:p>
          <a:p>
            <a:pPr>
              <a:defRPr/>
            </a:pPr>
            <a:endParaRPr lang="en-US" dirty="0" smtClean="0"/>
          </a:p>
        </p:txBody>
      </p:sp>
      <p:sp>
        <p:nvSpPr>
          <p:cNvPr id="3077"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1135D23-80B2-4997-BCAA-0F59DB9BA19A}" type="slidenum">
              <a:rPr lang="en-US" sz="1400" smtClean="0">
                <a:solidFill>
                  <a:srgbClr val="800000"/>
                </a:solidFill>
              </a:rPr>
              <a:pPr/>
              <a:t>65</a:t>
            </a:fld>
            <a:endParaRPr lang="en-US" sz="1400" smtClean="0">
              <a:solidFill>
                <a:srgbClr val="800000"/>
              </a:solidFill>
            </a:endParaRPr>
          </a:p>
        </p:txBody>
      </p:sp>
      <p:sp>
        <p:nvSpPr>
          <p:cNvPr id="307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3079"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3080"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3081"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graphicFrame>
        <p:nvGraphicFramePr>
          <p:cNvPr id="3074" name="Object 1"/>
          <p:cNvGraphicFramePr>
            <a:graphicFrameLocks noChangeAspect="1"/>
          </p:cNvGraphicFramePr>
          <p:nvPr>
            <p:extLst>
              <p:ext uri="{D42A27DB-BD31-4B8C-83A1-F6EECF244321}">
                <p14:modId xmlns:p14="http://schemas.microsoft.com/office/powerpoint/2010/main" xmlns="" val="2761369357"/>
              </p:ext>
            </p:extLst>
          </p:nvPr>
        </p:nvGraphicFramePr>
        <p:xfrm>
          <a:off x="2590800" y="2133600"/>
          <a:ext cx="4622800" cy="3093372"/>
        </p:xfrm>
        <a:graphic>
          <a:graphicData uri="http://schemas.openxmlformats.org/presentationml/2006/ole">
            <p:oleObj spid="_x0000_s66592" name="Equation" r:id="rId3" imgW="2565360" imgH="1714320" progId="Equation.3">
              <p:embed/>
            </p:oleObj>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7" name="Rectangle 3"/>
          <p:cNvSpPr>
            <a:spLocks noGrp="1" noChangeArrowheads="1"/>
          </p:cNvSpPr>
          <p:nvPr>
            <p:ph idx="1"/>
          </p:nvPr>
        </p:nvSpPr>
        <p:spPr>
          <a:xfrm>
            <a:off x="685800" y="1143000"/>
            <a:ext cx="8305800" cy="5181600"/>
          </a:xfrm>
          <a:ln w="50800" cap="flat"/>
        </p:spPr>
        <p:txBody>
          <a:bodyPr/>
          <a:lstStyle/>
          <a:p>
            <a:pPr>
              <a:defRPr/>
            </a:pPr>
            <a:r>
              <a:rPr lang="en-US" sz="2400" dirty="0" smtClean="0"/>
              <a:t>The portfolio return has the same form as the regression equation for a stock.  Thus, by analogy, the portfolio expected return and variance are</a:t>
            </a:r>
          </a:p>
          <a:p>
            <a:pPr>
              <a:defRPr/>
            </a:pPr>
            <a:endParaRPr lang="en-US" sz="2400" dirty="0" smtClean="0"/>
          </a:p>
          <a:p>
            <a:pPr>
              <a:defRPr/>
            </a:pPr>
            <a:endParaRPr lang="en-US" sz="2400" dirty="0" smtClean="0"/>
          </a:p>
          <a:p>
            <a:pPr>
              <a:defRPr/>
            </a:pPr>
            <a:endParaRPr lang="en-US" sz="2400" dirty="0" smtClean="0"/>
          </a:p>
          <a:p>
            <a:pPr marL="0" indent="0">
              <a:buNone/>
              <a:defRPr/>
            </a:pPr>
            <a:endParaRPr lang="en-US" sz="2400" dirty="0" smtClean="0"/>
          </a:p>
          <a:p>
            <a:pPr lvl="2">
              <a:defRPr/>
            </a:pPr>
            <a:r>
              <a:rPr lang="en-US" dirty="0" smtClean="0">
                <a:ea typeface="+mn-ea"/>
                <a:cs typeface="+mn-cs"/>
              </a:rPr>
              <a:t>where:</a:t>
            </a:r>
          </a:p>
          <a:p>
            <a:pPr marL="0" indent="0">
              <a:buNone/>
              <a:defRPr/>
            </a:pPr>
            <a:endParaRPr lang="en-US" sz="2400" dirty="0" smtClean="0"/>
          </a:p>
          <a:p>
            <a:pPr>
              <a:defRPr/>
            </a:pPr>
            <a:endParaRPr lang="en-US" sz="2000" dirty="0" smtClean="0"/>
          </a:p>
          <a:p>
            <a:pPr>
              <a:buFontTx/>
              <a:buNone/>
              <a:defRPr/>
            </a:pPr>
            <a:r>
              <a:rPr lang="en-US" sz="2000" dirty="0" smtClean="0"/>
              <a:t> </a:t>
            </a:r>
          </a:p>
          <a:p>
            <a:pPr marL="0" indent="0">
              <a:buNone/>
              <a:defRPr/>
            </a:pPr>
            <a:endParaRPr lang="en-US" sz="2400" dirty="0" smtClean="0"/>
          </a:p>
        </p:txBody>
      </p:sp>
      <p:sp>
        <p:nvSpPr>
          <p:cNvPr id="4102"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3E4740C-FAB9-43E3-97A5-303D19AB9A8D}" type="slidenum">
              <a:rPr lang="en-US" sz="1400" smtClean="0">
                <a:solidFill>
                  <a:srgbClr val="800000"/>
                </a:solidFill>
              </a:rPr>
              <a:pPr/>
              <a:t>66</a:t>
            </a:fld>
            <a:endParaRPr lang="en-US" sz="1400" smtClean="0">
              <a:solidFill>
                <a:srgbClr val="800000"/>
              </a:solidFill>
            </a:endParaRPr>
          </a:p>
        </p:txBody>
      </p:sp>
      <p:sp>
        <p:nvSpPr>
          <p:cNvPr id="4103"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4104"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4105"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410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4107"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graphicFrame>
        <p:nvGraphicFramePr>
          <p:cNvPr id="4098" name="Object 3"/>
          <p:cNvGraphicFramePr>
            <a:graphicFrameLocks noChangeAspect="1"/>
          </p:cNvGraphicFramePr>
          <p:nvPr>
            <p:extLst>
              <p:ext uri="{D42A27DB-BD31-4B8C-83A1-F6EECF244321}">
                <p14:modId xmlns:p14="http://schemas.microsoft.com/office/powerpoint/2010/main" xmlns="" val="2722721905"/>
              </p:ext>
            </p:extLst>
          </p:nvPr>
        </p:nvGraphicFramePr>
        <p:xfrm>
          <a:off x="2590800" y="2590800"/>
          <a:ext cx="4257675" cy="1182687"/>
        </p:xfrm>
        <a:graphic>
          <a:graphicData uri="http://schemas.openxmlformats.org/presentationml/2006/ole">
            <p:oleObj spid="_x0000_s67646" name="Equation" r:id="rId3" imgW="1981080" imgH="545760" progId="Equation.3">
              <p:embed/>
            </p:oleObj>
          </a:graphicData>
        </a:graphic>
      </p:graphicFrame>
      <p:sp>
        <p:nvSpPr>
          <p:cNvPr id="4108"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graphicFrame>
        <p:nvGraphicFramePr>
          <p:cNvPr id="4099" name="Object 5"/>
          <p:cNvGraphicFramePr>
            <a:graphicFrameLocks noChangeAspect="1"/>
          </p:cNvGraphicFramePr>
          <p:nvPr>
            <p:extLst>
              <p:ext uri="{D42A27DB-BD31-4B8C-83A1-F6EECF244321}">
                <p14:modId xmlns:p14="http://schemas.microsoft.com/office/powerpoint/2010/main" xmlns="" val="3502691208"/>
              </p:ext>
            </p:extLst>
          </p:nvPr>
        </p:nvGraphicFramePr>
        <p:xfrm>
          <a:off x="2895600" y="4343400"/>
          <a:ext cx="2544834" cy="838200"/>
        </p:xfrm>
        <a:graphic>
          <a:graphicData uri="http://schemas.openxmlformats.org/presentationml/2006/ole">
            <p:oleObj spid="_x0000_s67647" name="Equation" r:id="rId4" imgW="1307880" imgH="431640" progId="Equation.3">
              <p:embed/>
            </p:oleObj>
          </a:graphicData>
        </a:graphic>
      </p:graphicFrame>
      <p:sp>
        <p:nvSpPr>
          <p:cNvPr id="14" name="Rectangle 2"/>
          <p:cNvSpPr>
            <a:spLocks noGrp="1" noChangeArrowheads="1"/>
          </p:cNvSpPr>
          <p:nvPr>
            <p:ph type="title"/>
          </p:nvPr>
        </p:nvSpPr>
        <p:spPr>
          <a:xfrm>
            <a:off x="1752600" y="127000"/>
            <a:ext cx="6807200" cy="939800"/>
          </a:xfrm>
        </p:spPr>
        <p:txBody>
          <a:bodyPr/>
          <a:lstStyle/>
          <a:p>
            <a:r>
              <a:rPr lang="en-US" b="1" dirty="0" smtClean="0"/>
              <a:t/>
            </a:r>
            <a:br>
              <a:rPr lang="en-US" b="1" dirty="0" smtClean="0"/>
            </a:br>
            <a:r>
              <a:rPr lang="en-US" b="1" dirty="0" smtClean="0"/>
              <a:t>Portfolio </a:t>
            </a:r>
            <a:r>
              <a:rPr lang="en-US" b="1" dirty="0"/>
              <a:t>Return and Risk in Terms of the Single-Index Model </a:t>
            </a:r>
            <a:r>
              <a:rPr lang="en-US" sz="3600" dirty="0"/>
              <a:t/>
            </a:r>
            <a:br>
              <a:rPr lang="en-US" sz="3600" dirty="0"/>
            </a:br>
            <a:endParaRPr lang="en-US" sz="3600" b="1" dirty="0"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533400" y="1371600"/>
            <a:ext cx="8305800" cy="5181600"/>
          </a:xfrm>
        </p:spPr>
        <p:txBody>
          <a:bodyPr/>
          <a:lstStyle/>
          <a:p>
            <a:r>
              <a:rPr lang="en-US" sz="2000" dirty="0" smtClean="0"/>
              <a:t>The E(</a:t>
            </a:r>
            <a:r>
              <a:rPr lang="en-US" sz="2000" dirty="0" err="1" smtClean="0"/>
              <a:t>R</a:t>
            </a:r>
            <a:r>
              <a:rPr lang="en-US" sz="2000" baseline="-25000" dirty="0" err="1" smtClean="0"/>
              <a:t>p</a:t>
            </a:r>
            <a:r>
              <a:rPr lang="en-US" sz="2000" dirty="0" smtClean="0"/>
              <a:t>) and V(</a:t>
            </a:r>
            <a:r>
              <a:rPr lang="en-US" sz="2000" dirty="0" err="1" smtClean="0"/>
              <a:t>R</a:t>
            </a:r>
            <a:r>
              <a:rPr lang="en-US" sz="2000" baseline="-25000" dirty="0" err="1" smtClean="0"/>
              <a:t>p</a:t>
            </a:r>
            <a:r>
              <a:rPr lang="en-US" sz="2000" dirty="0" smtClean="0"/>
              <a:t>) Equations define the portfolio expected return and variance in terms of the single-index model. </a:t>
            </a:r>
          </a:p>
          <a:p>
            <a:endParaRPr lang="en-US" sz="2000" dirty="0" smtClean="0"/>
          </a:p>
          <a:p>
            <a:r>
              <a:rPr lang="en-US" sz="2000" dirty="0" smtClean="0"/>
              <a:t>The equations are similar in form to the regression equations for a stock's return and variance.  </a:t>
            </a:r>
          </a:p>
          <a:p>
            <a:endParaRPr lang="en-US" sz="2000" dirty="0" smtClean="0"/>
          </a:p>
          <a:p>
            <a:r>
              <a:rPr lang="en-US" sz="2000" dirty="0" smtClean="0"/>
              <a:t>In practice, analysts often regress a portfolio's rate return against the market instead of the securities that make up the portfolio. </a:t>
            </a:r>
          </a:p>
          <a:p>
            <a:endParaRPr lang="en-US" sz="2000" dirty="0" smtClean="0"/>
          </a:p>
          <a:p>
            <a:r>
              <a:rPr lang="en-US" sz="2000" dirty="0" smtClean="0"/>
              <a:t>When a portfolio's return is regressed against the market, then the intercept and slope of the regression equation (</a:t>
            </a:r>
            <a:r>
              <a:rPr lang="en-US" sz="2000" dirty="0" smtClean="0">
                <a:sym typeface="Symbol" pitchFamily="18" charset="2"/>
              </a:rPr>
              <a:t></a:t>
            </a:r>
            <a:r>
              <a:rPr lang="en-US" sz="2000" baseline="-25000" dirty="0" smtClean="0"/>
              <a:t>p</a:t>
            </a:r>
            <a:r>
              <a:rPr lang="en-US" sz="2000" dirty="0" smtClean="0"/>
              <a:t> and </a:t>
            </a:r>
            <a:r>
              <a:rPr lang="en-US" sz="2000" dirty="0" smtClean="0">
                <a:sym typeface="Symbol" pitchFamily="18" charset="2"/>
              </a:rPr>
              <a:t></a:t>
            </a:r>
            <a:r>
              <a:rPr lang="en-US" sz="2000" baseline="-25000" dirty="0" smtClean="0"/>
              <a:t>p</a:t>
            </a:r>
            <a:r>
              <a:rPr lang="en-US" sz="2000" dirty="0" smtClean="0"/>
              <a:t>) can be interpreted as being the weighted </a:t>
            </a:r>
            <a:r>
              <a:rPr lang="en-US" sz="2000" dirty="0" smtClean="0">
                <a:sym typeface="Symbol" pitchFamily="18" charset="2"/>
              </a:rPr>
              <a:t></a:t>
            </a:r>
            <a:r>
              <a:rPr lang="en-US" sz="2000" dirty="0" smtClean="0"/>
              <a:t>'s and  </a:t>
            </a:r>
            <a:r>
              <a:rPr lang="en-US" sz="2000" dirty="0" smtClean="0">
                <a:sym typeface="Symbol" pitchFamily="18" charset="2"/>
              </a:rPr>
              <a:t></a:t>
            </a:r>
            <a:r>
              <a:rPr lang="en-US" sz="2000" dirty="0" smtClean="0"/>
              <a:t>'s of the securities making up the portfolio.  </a:t>
            </a:r>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000" dirty="0" smtClean="0"/>
          </a:p>
          <a:p>
            <a:pPr>
              <a:buFontTx/>
              <a:buNone/>
            </a:pPr>
            <a:r>
              <a:rPr lang="en-US" sz="2000" dirty="0" smtClean="0"/>
              <a:t> </a:t>
            </a:r>
          </a:p>
          <a:p>
            <a:endParaRPr lang="en-US" sz="2400" dirty="0" smtClean="0"/>
          </a:p>
          <a:p>
            <a:endParaRPr lang="en-US" dirty="0" smtClean="0"/>
          </a:p>
        </p:txBody>
      </p:sp>
      <p:sp>
        <p:nvSpPr>
          <p:cNvPr id="27652"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456C383-C8CB-443C-8111-33E069F0C392}" type="slidenum">
              <a:rPr lang="en-US" sz="1400" smtClean="0">
                <a:solidFill>
                  <a:srgbClr val="800000"/>
                </a:solidFill>
              </a:rPr>
              <a:pPr/>
              <a:t>67</a:t>
            </a:fld>
            <a:endParaRPr lang="en-US" sz="1400" smtClean="0">
              <a:solidFill>
                <a:srgbClr val="800000"/>
              </a:solidFill>
            </a:endParaRPr>
          </a:p>
        </p:txBody>
      </p:sp>
      <p:sp>
        <p:nvSpPr>
          <p:cNvPr id="27653"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27654"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27655"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2765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27657"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27658"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13" name="Rectangle 2"/>
          <p:cNvSpPr>
            <a:spLocks noGrp="1" noChangeArrowheads="1"/>
          </p:cNvSpPr>
          <p:nvPr>
            <p:ph type="title"/>
          </p:nvPr>
        </p:nvSpPr>
        <p:spPr>
          <a:xfrm>
            <a:off x="1752600" y="203200"/>
            <a:ext cx="6807200" cy="939800"/>
          </a:xfrm>
        </p:spPr>
        <p:txBody>
          <a:bodyPr/>
          <a:lstStyle/>
          <a:p>
            <a:r>
              <a:rPr lang="en-US" b="1" dirty="0" smtClean="0"/>
              <a:t/>
            </a:r>
            <a:br>
              <a:rPr lang="en-US" b="1" dirty="0" smtClean="0"/>
            </a:br>
            <a:r>
              <a:rPr lang="en-US" b="1" dirty="0" smtClean="0"/>
              <a:t>Portfolio </a:t>
            </a:r>
            <a:r>
              <a:rPr lang="en-US" b="1" dirty="0"/>
              <a:t>Return and Risk in Terms of the Single-Index Model </a:t>
            </a:r>
            <a:r>
              <a:rPr lang="en-US" sz="3600" dirty="0"/>
              <a:t/>
            </a:r>
            <a:br>
              <a:rPr lang="en-US" sz="3600" dirty="0"/>
            </a:br>
            <a:endParaRPr lang="en-US" sz="3600" b="1" dirty="0"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609600" y="1143000"/>
            <a:ext cx="8077200" cy="4343400"/>
          </a:xfrm>
        </p:spPr>
        <p:txBody>
          <a:bodyPr/>
          <a:lstStyle/>
          <a:p>
            <a:endParaRPr lang="en-US" sz="2400" dirty="0" smtClean="0"/>
          </a:p>
          <a:p>
            <a:r>
              <a:rPr lang="en-US" sz="2400" dirty="0" smtClean="0"/>
              <a:t>The variance equation decomposes the portfolio's risk into its systematic and unsystematic risk components.  </a:t>
            </a:r>
          </a:p>
          <a:p>
            <a:endParaRPr lang="en-US" sz="2400" dirty="0" smtClean="0"/>
          </a:p>
          <a:p>
            <a:r>
              <a:rPr lang="en-US" sz="2400" dirty="0" smtClean="0"/>
              <a:t>As with a security, the systematic risk of a portfolio is that risk that can be explained by market factors (those factors which affect all securities), whereas unsystematic risk is risk that can be explained by the industry and firm factors affecting each security that makes up the portfolio.</a:t>
            </a:r>
          </a:p>
          <a:p>
            <a:pPr marL="0" indent="0">
              <a:buNone/>
            </a:pPr>
            <a:endParaRPr lang="en-US" sz="2400" dirty="0" smtClean="0"/>
          </a:p>
          <a:p>
            <a:endParaRPr lang="en-US" sz="2400" dirty="0" smtClean="0"/>
          </a:p>
          <a:p>
            <a:pPr marL="0" indent="0">
              <a:buNone/>
            </a:pPr>
            <a:endParaRPr lang="en-US" sz="2400" dirty="0" smtClean="0"/>
          </a:p>
          <a:p>
            <a:endParaRPr lang="en-US" sz="2400" dirty="0" smtClean="0"/>
          </a:p>
          <a:p>
            <a:endParaRPr lang="en-US" sz="2000" dirty="0" smtClean="0"/>
          </a:p>
          <a:p>
            <a:pPr>
              <a:buFontTx/>
              <a:buNone/>
            </a:pPr>
            <a:r>
              <a:rPr lang="en-US" sz="2000" dirty="0" smtClean="0"/>
              <a:t> </a:t>
            </a:r>
          </a:p>
          <a:p>
            <a:endParaRPr lang="en-US" sz="2400" dirty="0" smtClean="0"/>
          </a:p>
          <a:p>
            <a:endParaRPr lang="en-US" dirty="0" smtClean="0"/>
          </a:p>
        </p:txBody>
      </p:sp>
      <p:sp>
        <p:nvSpPr>
          <p:cNvPr id="28676"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B07F874-825B-41DC-AB25-EE93B04249A9}" type="slidenum">
              <a:rPr lang="en-US" sz="1400" smtClean="0">
                <a:solidFill>
                  <a:srgbClr val="800000"/>
                </a:solidFill>
              </a:rPr>
              <a:pPr/>
              <a:t>68</a:t>
            </a:fld>
            <a:endParaRPr lang="en-US" sz="1400" smtClean="0">
              <a:solidFill>
                <a:srgbClr val="800000"/>
              </a:solidFill>
            </a:endParaRPr>
          </a:p>
        </p:txBody>
      </p:sp>
      <p:sp>
        <p:nvSpPr>
          <p:cNvPr id="28677"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2867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28679"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2868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28681"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28682"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12" name="Rectangle 2"/>
          <p:cNvSpPr>
            <a:spLocks noGrp="1" noChangeArrowheads="1"/>
          </p:cNvSpPr>
          <p:nvPr>
            <p:ph type="title"/>
          </p:nvPr>
        </p:nvSpPr>
        <p:spPr>
          <a:xfrm>
            <a:off x="1600200" y="152400"/>
            <a:ext cx="6807200" cy="939800"/>
          </a:xfrm>
        </p:spPr>
        <p:txBody>
          <a:bodyPr/>
          <a:lstStyle/>
          <a:p>
            <a:r>
              <a:rPr lang="en-US" b="1" dirty="0" smtClean="0"/>
              <a:t/>
            </a:r>
            <a:br>
              <a:rPr lang="en-US" b="1" dirty="0" smtClean="0"/>
            </a:br>
            <a:r>
              <a:rPr lang="en-US" b="1" dirty="0" smtClean="0"/>
              <a:t>Portfolio </a:t>
            </a:r>
            <a:r>
              <a:rPr lang="en-US" b="1" dirty="0"/>
              <a:t>Return and Risk in Terms of the Single-Index Model </a:t>
            </a:r>
            <a:r>
              <a:rPr lang="en-US" sz="3600" dirty="0"/>
              <a:t/>
            </a:r>
            <a:br>
              <a:rPr lang="en-US" sz="3600" dirty="0"/>
            </a:br>
            <a:endParaRPr lang="en-US" sz="3600" b="1" dirty="0"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a:xfrm>
            <a:off x="914400" y="1447800"/>
            <a:ext cx="7620000" cy="4038600"/>
          </a:xfrm>
        </p:spPr>
        <p:txBody>
          <a:bodyPr/>
          <a:lstStyle/>
          <a:p>
            <a:r>
              <a:rPr lang="en-US" sz="2400" dirty="0" smtClean="0"/>
              <a:t>In discussion of portfolio risk and size, we noted that unsystematic risk can be diversified away with a portfolio consisting of approximately 30 stocks.  </a:t>
            </a:r>
          </a:p>
          <a:p>
            <a:endParaRPr lang="en-US" sz="2400" dirty="0"/>
          </a:p>
          <a:p>
            <a:r>
              <a:rPr lang="en-US" sz="2400" dirty="0" smtClean="0"/>
              <a:t>If the portfolio under consideration is of this size or more, then V(</a:t>
            </a:r>
            <a:r>
              <a:rPr lang="en-US" sz="2400" dirty="0" smtClean="0">
                <a:sym typeface="Symbol" pitchFamily="18" charset="2"/>
              </a:rPr>
              <a:t></a:t>
            </a:r>
            <a:r>
              <a:rPr lang="en-US" sz="2400" dirty="0" smtClean="0"/>
              <a:t> </a:t>
            </a:r>
            <a:r>
              <a:rPr lang="en-US" sz="2400" baseline="-25000" dirty="0" smtClean="0"/>
              <a:t>p</a:t>
            </a:r>
            <a:r>
              <a:rPr lang="en-US" sz="2400" dirty="0" smtClean="0"/>
              <a:t>) would be equal to zero. </a:t>
            </a:r>
          </a:p>
          <a:p>
            <a:endParaRPr lang="en-US" sz="2400" dirty="0" smtClean="0"/>
          </a:p>
          <a:p>
            <a:pPr marL="0" indent="0">
              <a:buNone/>
            </a:pPr>
            <a:endParaRPr lang="en-US" sz="2400" dirty="0" smtClean="0"/>
          </a:p>
          <a:p>
            <a:endParaRPr lang="en-US" sz="2400" dirty="0" smtClean="0"/>
          </a:p>
          <a:p>
            <a:endParaRPr lang="en-US" sz="2400" dirty="0" smtClean="0"/>
          </a:p>
          <a:p>
            <a:pPr marL="0" indent="0">
              <a:buNone/>
            </a:pPr>
            <a:endParaRPr lang="en-US" sz="2000" dirty="0" smtClean="0"/>
          </a:p>
          <a:p>
            <a:pPr>
              <a:buFontTx/>
              <a:buNone/>
            </a:pPr>
            <a:r>
              <a:rPr lang="en-US" sz="2000" dirty="0" smtClean="0"/>
              <a:t> </a:t>
            </a:r>
          </a:p>
          <a:p>
            <a:endParaRPr lang="en-US" sz="2400" dirty="0" smtClean="0"/>
          </a:p>
          <a:p>
            <a:endParaRPr lang="en-US" dirty="0" smtClean="0"/>
          </a:p>
        </p:txBody>
      </p:sp>
      <p:sp>
        <p:nvSpPr>
          <p:cNvPr id="29700"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066A814-2B6B-491F-86C0-DC20EBDED1C6}" type="slidenum">
              <a:rPr lang="en-US" sz="1400" smtClean="0">
                <a:solidFill>
                  <a:srgbClr val="800000"/>
                </a:solidFill>
              </a:rPr>
              <a:pPr/>
              <a:t>69</a:t>
            </a:fld>
            <a:endParaRPr lang="en-US" sz="1400" smtClean="0">
              <a:solidFill>
                <a:srgbClr val="800000"/>
              </a:solidFill>
            </a:endParaRPr>
          </a:p>
        </p:txBody>
      </p:sp>
      <p:sp>
        <p:nvSpPr>
          <p:cNvPr id="29701"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29702"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29703"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2970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29705"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29706"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29707"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29708"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xmlns="" val="3432569530"/>
              </p:ext>
            </p:extLst>
          </p:nvPr>
        </p:nvGraphicFramePr>
        <p:xfrm>
          <a:off x="2743200" y="4279900"/>
          <a:ext cx="3170237" cy="1282700"/>
        </p:xfrm>
        <a:graphic>
          <a:graphicData uri="http://schemas.openxmlformats.org/presentationml/2006/ole">
            <p:oleObj spid="_x0000_s126997" name="Equation" r:id="rId3" imgW="1358640" imgH="545760" progId="Equation.3">
              <p:embed/>
            </p:oleObj>
          </a:graphicData>
        </a:graphic>
      </p:graphicFrame>
      <p:sp>
        <p:nvSpPr>
          <p:cNvPr id="15" name="Rectangle 2"/>
          <p:cNvSpPr>
            <a:spLocks noGrp="1" noChangeArrowheads="1"/>
          </p:cNvSpPr>
          <p:nvPr>
            <p:ph type="title"/>
          </p:nvPr>
        </p:nvSpPr>
        <p:spPr>
          <a:xfrm>
            <a:off x="1676400" y="279400"/>
            <a:ext cx="6807200" cy="939800"/>
          </a:xfrm>
        </p:spPr>
        <p:txBody>
          <a:bodyPr/>
          <a:lstStyle/>
          <a:p>
            <a:r>
              <a:rPr lang="en-US" b="1" dirty="0" smtClean="0"/>
              <a:t/>
            </a:r>
            <a:br>
              <a:rPr lang="en-US" b="1" dirty="0" smtClean="0"/>
            </a:br>
            <a:r>
              <a:rPr lang="en-US" b="1" dirty="0" smtClean="0"/>
              <a:t>Portfolio </a:t>
            </a:r>
            <a:r>
              <a:rPr lang="en-US" b="1" dirty="0"/>
              <a:t>Return and Risk in Terms of the Single-Index Model </a:t>
            </a:r>
            <a:r>
              <a:rPr lang="en-US" sz="3600" dirty="0"/>
              <a:t/>
            </a:r>
            <a:br>
              <a:rPr lang="en-US" sz="3600" dirty="0"/>
            </a:br>
            <a:endParaRPr lang="en-US" sz="3600" b="1"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752600" y="152400"/>
            <a:ext cx="6629400" cy="914400"/>
          </a:xfrm>
        </p:spPr>
        <p:txBody>
          <a:bodyPr/>
          <a:lstStyle/>
          <a:p>
            <a:r>
              <a:rPr lang="en-US" sz="2800" b="1" dirty="0" smtClean="0"/>
              <a:t>Two-Security Portfolio Return and Risk</a:t>
            </a:r>
          </a:p>
        </p:txBody>
      </p:sp>
      <p:sp>
        <p:nvSpPr>
          <p:cNvPr id="43011" name="Rectangle 3"/>
          <p:cNvSpPr>
            <a:spLocks noGrp="1" noChangeArrowheads="1"/>
          </p:cNvSpPr>
          <p:nvPr>
            <p:ph idx="1"/>
          </p:nvPr>
        </p:nvSpPr>
        <p:spPr>
          <a:xfrm>
            <a:off x="76200" y="1600200"/>
            <a:ext cx="2286000" cy="4051663"/>
          </a:xfrm>
        </p:spPr>
        <p:txBody>
          <a:bodyPr/>
          <a:lstStyle/>
          <a:p>
            <a:pPr marL="0" indent="0">
              <a:buNone/>
            </a:pPr>
            <a:r>
              <a:rPr lang="en-US" sz="2000" dirty="0" smtClean="0"/>
              <a:t>Return-risk </a:t>
            </a:r>
            <a:r>
              <a:rPr lang="en-US" sz="2000" dirty="0"/>
              <a:t>c</a:t>
            </a:r>
            <a:r>
              <a:rPr lang="en-US" sz="2000" dirty="0" smtClean="0"/>
              <a:t>ombinations obtained from </a:t>
            </a:r>
            <a:r>
              <a:rPr lang="en-US" sz="2000" dirty="0"/>
              <a:t>a </a:t>
            </a:r>
            <a:r>
              <a:rPr lang="en-US" sz="2000" dirty="0" smtClean="0"/>
              <a:t>portfolio </a:t>
            </a:r>
            <a:r>
              <a:rPr lang="en-US" sz="2000" dirty="0"/>
              <a:t>of </a:t>
            </a:r>
            <a:r>
              <a:rPr lang="en-US" sz="2000" dirty="0" smtClean="0"/>
              <a:t>stock </a:t>
            </a:r>
            <a:r>
              <a:rPr lang="en-US" sz="2000" dirty="0"/>
              <a:t>A and </a:t>
            </a:r>
            <a:r>
              <a:rPr lang="en-US" sz="2000" dirty="0" smtClean="0"/>
              <a:t>stock B that have </a:t>
            </a:r>
            <a:r>
              <a:rPr lang="en-US" sz="2000" b="1" i="1" dirty="0" smtClean="0"/>
              <a:t>perfect positive correlation</a:t>
            </a:r>
            <a:r>
              <a:rPr lang="en-US" sz="2000" dirty="0" smtClean="0"/>
              <a:t>: </a:t>
            </a:r>
          </a:p>
          <a:p>
            <a:r>
              <a:rPr lang="en-US" sz="2000" dirty="0" smtClean="0"/>
              <a:t>E(</a:t>
            </a:r>
            <a:r>
              <a:rPr lang="en-US" sz="2000" dirty="0" err="1" smtClean="0"/>
              <a:t>r</a:t>
            </a:r>
            <a:r>
              <a:rPr lang="en-US" sz="2000" baseline="-25000" dirty="0" err="1" smtClean="0"/>
              <a:t>A</a:t>
            </a:r>
            <a:r>
              <a:rPr lang="en-US" sz="2000" dirty="0"/>
              <a:t>) = </a:t>
            </a:r>
            <a:r>
              <a:rPr lang="en-US" sz="2000" dirty="0" smtClean="0"/>
              <a:t>12%</a:t>
            </a:r>
          </a:p>
          <a:p>
            <a:r>
              <a:rPr lang="el-GR" sz="2000" dirty="0" smtClean="0">
                <a:latin typeface="Times New Roman"/>
                <a:cs typeface="Times New Roman"/>
              </a:rPr>
              <a:t>σ</a:t>
            </a:r>
            <a:r>
              <a:rPr lang="en-US" sz="2000" dirty="0" smtClean="0"/>
              <a:t>(</a:t>
            </a:r>
            <a:r>
              <a:rPr lang="en-US" sz="2000" dirty="0" err="1" smtClean="0"/>
              <a:t>r</a:t>
            </a:r>
            <a:r>
              <a:rPr lang="en-US" sz="2000" baseline="-25000" dirty="0" err="1" smtClean="0"/>
              <a:t>A</a:t>
            </a:r>
            <a:r>
              <a:rPr lang="en-US" sz="2000" dirty="0"/>
              <a:t>) = </a:t>
            </a:r>
            <a:r>
              <a:rPr lang="en-US" sz="2000" dirty="0" smtClean="0"/>
              <a:t>4</a:t>
            </a:r>
          </a:p>
          <a:p>
            <a:r>
              <a:rPr lang="en-US" sz="2000" dirty="0" smtClean="0"/>
              <a:t>E(</a:t>
            </a:r>
            <a:r>
              <a:rPr lang="en-US" sz="2000" dirty="0" err="1" smtClean="0"/>
              <a:t>r</a:t>
            </a:r>
            <a:r>
              <a:rPr lang="en-US" sz="2000" baseline="-25000" dirty="0" err="1" smtClean="0"/>
              <a:t>B</a:t>
            </a:r>
            <a:r>
              <a:rPr lang="en-US" sz="2000" dirty="0" smtClean="0"/>
              <a:t>) = 18% </a:t>
            </a:r>
          </a:p>
          <a:p>
            <a:r>
              <a:rPr lang="el-GR" sz="2000" dirty="0" smtClean="0">
                <a:latin typeface="Times New Roman"/>
                <a:cs typeface="Times New Roman"/>
              </a:rPr>
              <a:t>σ</a:t>
            </a:r>
            <a:r>
              <a:rPr lang="en-US" sz="2000" dirty="0" smtClean="0"/>
              <a:t>(</a:t>
            </a:r>
            <a:r>
              <a:rPr lang="en-US" sz="2000" dirty="0" err="1" smtClean="0"/>
              <a:t>r</a:t>
            </a:r>
            <a:r>
              <a:rPr lang="en-US" sz="2000" baseline="-25000" dirty="0" err="1" smtClean="0"/>
              <a:t>B</a:t>
            </a:r>
            <a:r>
              <a:rPr lang="en-US" sz="2000" dirty="0"/>
              <a:t>) = </a:t>
            </a:r>
            <a:r>
              <a:rPr lang="en-US" sz="2000" dirty="0" smtClean="0"/>
              <a:t>6 </a:t>
            </a:r>
          </a:p>
          <a:p>
            <a:r>
              <a:rPr lang="en-US" sz="2000" dirty="0" smtClean="0">
                <a:sym typeface="Symbol"/>
              </a:rPr>
              <a:t></a:t>
            </a:r>
            <a:r>
              <a:rPr lang="en-US" sz="2000" baseline="-25000" dirty="0"/>
              <a:t>AB</a:t>
            </a:r>
            <a:r>
              <a:rPr lang="en-US" sz="2000" dirty="0"/>
              <a:t> = 1</a:t>
            </a:r>
          </a:p>
          <a:p>
            <a:pPr marL="0" indent="0">
              <a:buNone/>
            </a:pPr>
            <a:endParaRPr lang="en-US" sz="2800" dirty="0" smtClean="0"/>
          </a:p>
        </p:txBody>
      </p:sp>
      <p:sp>
        <p:nvSpPr>
          <p:cNvPr id="43012" name="Slide Number Placeholder 5"/>
          <p:cNvSpPr>
            <a:spLocks noGrp="1"/>
          </p:cNvSpPr>
          <p:nvPr>
            <p:ph type="sldNum" sz="quarter" idx="12"/>
          </p:nvPr>
        </p:nvSpPr>
        <p:spPr>
          <a:xfrm>
            <a:off x="7217229" y="6365966"/>
            <a:ext cx="19050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2151B50-BA7B-46BF-8190-ECAC4FBC10C9}" type="slidenum">
              <a:rPr lang="en-US" sz="1400" smtClean="0">
                <a:solidFill>
                  <a:srgbClr val="800000"/>
                </a:solidFill>
              </a:rPr>
              <a:pPr/>
              <a:t>7</a:t>
            </a:fld>
            <a:endParaRPr lang="en-US" sz="1400" smtClean="0">
              <a:solidFill>
                <a:srgbClr val="800000"/>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Table 2"/>
          <p:cNvGraphicFramePr>
            <a:graphicFrameLocks noGrp="1"/>
          </p:cNvGraphicFramePr>
          <p:nvPr>
            <p:extLst>
              <p:ext uri="{D42A27DB-BD31-4B8C-83A1-F6EECF244321}">
                <p14:modId xmlns:p14="http://schemas.microsoft.com/office/powerpoint/2010/main" xmlns="" val="2336314777"/>
              </p:ext>
            </p:extLst>
          </p:nvPr>
        </p:nvGraphicFramePr>
        <p:xfrm>
          <a:off x="2362200" y="914400"/>
          <a:ext cx="6400800" cy="1610712"/>
        </p:xfrm>
        <a:graphic>
          <a:graphicData uri="http://schemas.openxmlformats.org/drawingml/2006/table">
            <a:tbl>
              <a:tblPr>
                <a:tableStyleId>{5C22544A-7EE6-4342-B048-85BDC9FD1C3A}</a:tableStyleId>
              </a:tblPr>
              <a:tblGrid>
                <a:gridCol w="1280160"/>
                <a:gridCol w="1280160"/>
                <a:gridCol w="1280160"/>
                <a:gridCol w="1280160"/>
                <a:gridCol w="1280160"/>
              </a:tblGrid>
              <a:tr h="153200">
                <a:tc>
                  <a:txBody>
                    <a:bodyPr/>
                    <a:lstStyle/>
                    <a:p>
                      <a:pPr marL="0" marR="0">
                        <a:spcBef>
                          <a:spcPts val="450"/>
                        </a:spcBef>
                        <a:spcAft>
                          <a:spcPts val="270"/>
                        </a:spcAft>
                        <a:tabLst>
                          <a:tab pos="535940" algn="ctr"/>
                        </a:tabLst>
                      </a:pPr>
                      <a:r>
                        <a:rPr lang="en-US" sz="1600" spc="-15" dirty="0">
                          <a:effectLst/>
                        </a:rPr>
                        <a:t>	Portfolio</a:t>
                      </a:r>
                      <a:endParaRPr lang="en-US" sz="1100" dirty="0">
                        <a:effectLst/>
                        <a:latin typeface="Times New Roman"/>
                        <a:ea typeface="Times New Roman"/>
                      </a:endParaRPr>
                    </a:p>
                  </a:txBody>
                  <a:tcPr marL="76200" marR="7620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spcBef>
                          <a:spcPts val="450"/>
                        </a:spcBef>
                        <a:spcAft>
                          <a:spcPts val="270"/>
                        </a:spcAft>
                        <a:tabLst>
                          <a:tab pos="523875" algn="ctr"/>
                        </a:tabLst>
                      </a:pPr>
                      <a:r>
                        <a:rPr lang="en-US" sz="1600" spc="-15" dirty="0">
                          <a:effectLst/>
                        </a:rPr>
                        <a:t>	</a:t>
                      </a:r>
                      <a:r>
                        <a:rPr lang="en-US" sz="1600" spc="-15" dirty="0" err="1">
                          <a:effectLst/>
                        </a:rPr>
                        <a:t>w</a:t>
                      </a:r>
                      <a:r>
                        <a:rPr lang="en-US" sz="1600" spc="-15" baseline="-25000" dirty="0" err="1">
                          <a:effectLst/>
                        </a:rPr>
                        <a:t>A</a:t>
                      </a:r>
                      <a:endParaRPr lang="en-US" sz="1100" dirty="0">
                        <a:effectLst/>
                        <a:latin typeface="Times New Roman"/>
                        <a:ea typeface="Times New Roman"/>
                      </a:endParaRPr>
                    </a:p>
                  </a:txBody>
                  <a:tcPr marL="76200" marR="7620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spcBef>
                          <a:spcPts val="450"/>
                        </a:spcBef>
                        <a:spcAft>
                          <a:spcPts val="270"/>
                        </a:spcAft>
                        <a:tabLst>
                          <a:tab pos="523875" algn="ctr"/>
                        </a:tabLst>
                      </a:pPr>
                      <a:r>
                        <a:rPr lang="en-US" sz="1600" spc="-15" dirty="0">
                          <a:effectLst/>
                        </a:rPr>
                        <a:t>	</a:t>
                      </a:r>
                      <a:r>
                        <a:rPr lang="en-US" sz="1600" spc="-15" dirty="0" err="1">
                          <a:effectLst/>
                        </a:rPr>
                        <a:t>w</a:t>
                      </a:r>
                      <a:r>
                        <a:rPr lang="en-US" sz="1600" spc="-15" baseline="-25000" dirty="0" err="1">
                          <a:effectLst/>
                        </a:rPr>
                        <a:t>B</a:t>
                      </a:r>
                      <a:endParaRPr lang="en-US" sz="1100" dirty="0">
                        <a:effectLst/>
                        <a:latin typeface="Times New Roman"/>
                        <a:ea typeface="Times New Roman"/>
                      </a:endParaRPr>
                    </a:p>
                  </a:txBody>
                  <a:tcPr marL="76200" marR="7620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spcBef>
                          <a:spcPts val="450"/>
                        </a:spcBef>
                        <a:spcAft>
                          <a:spcPts val="270"/>
                        </a:spcAft>
                        <a:tabLst>
                          <a:tab pos="523875" algn="ctr"/>
                        </a:tabLst>
                      </a:pPr>
                      <a:r>
                        <a:rPr lang="en-US" sz="1600" spc="-15" dirty="0">
                          <a:effectLst/>
                        </a:rPr>
                        <a:t>	E(</a:t>
                      </a:r>
                      <a:r>
                        <a:rPr lang="en-US" sz="1600" spc="-15" dirty="0" err="1">
                          <a:effectLst/>
                        </a:rPr>
                        <a:t>R</a:t>
                      </a:r>
                      <a:r>
                        <a:rPr lang="en-US" sz="1600" spc="-15" baseline="-25000" dirty="0" err="1">
                          <a:effectLst/>
                        </a:rPr>
                        <a:t>p</a:t>
                      </a:r>
                      <a:r>
                        <a:rPr lang="en-US" sz="1600" spc="-15" dirty="0">
                          <a:effectLst/>
                        </a:rPr>
                        <a:t>)</a:t>
                      </a:r>
                      <a:endParaRPr lang="en-US" sz="1100" dirty="0">
                        <a:effectLst/>
                        <a:latin typeface="Times New Roman"/>
                        <a:ea typeface="Times New Roman"/>
                      </a:endParaRPr>
                    </a:p>
                  </a:txBody>
                  <a:tcPr marL="76200" marR="7620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spcBef>
                          <a:spcPts val="450"/>
                        </a:spcBef>
                        <a:spcAft>
                          <a:spcPts val="270"/>
                        </a:spcAft>
                        <a:tabLst>
                          <a:tab pos="505460" algn="ctr"/>
                        </a:tabLst>
                      </a:pPr>
                      <a:r>
                        <a:rPr lang="en-US" sz="1600" spc="-15" dirty="0">
                          <a:effectLst/>
                        </a:rPr>
                        <a:t>	</a:t>
                      </a:r>
                      <a:r>
                        <a:rPr lang="en-US" sz="1600" spc="-15" dirty="0">
                          <a:effectLst/>
                          <a:sym typeface="Symbol"/>
                        </a:rPr>
                        <a:t></a:t>
                      </a:r>
                      <a:r>
                        <a:rPr lang="en-US" sz="1600" spc="-15" dirty="0">
                          <a:effectLst/>
                        </a:rPr>
                        <a:t> (</a:t>
                      </a:r>
                      <a:r>
                        <a:rPr lang="en-US" sz="1600" spc="-15" dirty="0" err="1">
                          <a:effectLst/>
                        </a:rPr>
                        <a:t>R</a:t>
                      </a:r>
                      <a:r>
                        <a:rPr lang="en-US" sz="1600" spc="-15" baseline="-25000" dirty="0" err="1">
                          <a:effectLst/>
                        </a:rPr>
                        <a:t>p</a:t>
                      </a:r>
                      <a:r>
                        <a:rPr lang="en-US" sz="1600" spc="-15" dirty="0">
                          <a:effectLst/>
                        </a:rPr>
                        <a:t>)</a:t>
                      </a:r>
                      <a:endParaRPr lang="en-US" sz="1100" dirty="0">
                        <a:effectLst/>
                        <a:latin typeface="Times New Roman"/>
                        <a:ea typeface="Times New Roman"/>
                      </a:endParaRPr>
                    </a:p>
                  </a:txBody>
                  <a:tcPr marL="76200" marR="7620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153200">
                <a:tc>
                  <a:txBody>
                    <a:bodyPr/>
                    <a:lstStyle/>
                    <a:p>
                      <a:pPr marL="0" marR="0">
                        <a:spcBef>
                          <a:spcPts val="450"/>
                        </a:spcBef>
                        <a:spcAft>
                          <a:spcPts val="270"/>
                        </a:spcAft>
                        <a:tabLst>
                          <a:tab pos="535940" algn="ctr"/>
                        </a:tabLst>
                      </a:pPr>
                      <a:r>
                        <a:rPr lang="en-US" sz="1600" spc="-15" dirty="0">
                          <a:effectLst/>
                        </a:rPr>
                        <a:t>	1</a:t>
                      </a:r>
                      <a:endParaRPr lang="en-US" sz="1100" dirty="0">
                        <a:effectLst/>
                        <a:latin typeface="Times New Roman"/>
                        <a:ea typeface="Times New Roman"/>
                      </a:endParaRPr>
                    </a:p>
                  </a:txBody>
                  <a:tcPr marL="76200" marR="7620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0" marR="0">
                        <a:spcBef>
                          <a:spcPts val="450"/>
                        </a:spcBef>
                        <a:spcAft>
                          <a:spcPts val="270"/>
                        </a:spcAft>
                        <a:tabLst>
                          <a:tab pos="523875" algn="ctr"/>
                        </a:tabLst>
                      </a:pPr>
                      <a:r>
                        <a:rPr lang="en-US" sz="1600" spc="-15" dirty="0">
                          <a:effectLst/>
                        </a:rPr>
                        <a:t>	1</a:t>
                      </a:r>
                      <a:endParaRPr lang="en-US" sz="1100" dirty="0">
                        <a:effectLst/>
                        <a:latin typeface="Times New Roman"/>
                        <a:ea typeface="Times New Roman"/>
                      </a:endParaRPr>
                    </a:p>
                  </a:txBody>
                  <a:tcPr marL="76200" marR="7620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0" marR="0">
                        <a:spcBef>
                          <a:spcPts val="450"/>
                        </a:spcBef>
                        <a:spcAft>
                          <a:spcPts val="270"/>
                        </a:spcAft>
                        <a:tabLst>
                          <a:tab pos="523875" algn="ctr"/>
                        </a:tabLst>
                      </a:pPr>
                      <a:r>
                        <a:rPr lang="en-US" sz="1600" spc="-15" dirty="0">
                          <a:effectLst/>
                        </a:rPr>
                        <a:t>	0</a:t>
                      </a:r>
                      <a:endParaRPr lang="en-US" sz="1100" dirty="0">
                        <a:effectLst/>
                        <a:latin typeface="Times New Roman"/>
                        <a:ea typeface="Times New Roman"/>
                      </a:endParaRPr>
                    </a:p>
                  </a:txBody>
                  <a:tcPr marL="76200" marR="7620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0" marR="0">
                        <a:spcBef>
                          <a:spcPts val="450"/>
                        </a:spcBef>
                        <a:spcAft>
                          <a:spcPts val="270"/>
                        </a:spcAft>
                        <a:tabLst>
                          <a:tab pos="523875" algn="ctr"/>
                        </a:tabLst>
                      </a:pPr>
                      <a:r>
                        <a:rPr lang="en-US" sz="1600" spc="-15" dirty="0">
                          <a:effectLst/>
                        </a:rPr>
                        <a:t>	E(R</a:t>
                      </a:r>
                      <a:r>
                        <a:rPr lang="en-US" sz="1600" spc="-15" baseline="-25000" dirty="0">
                          <a:effectLst/>
                        </a:rPr>
                        <a:t>A</a:t>
                      </a:r>
                      <a:r>
                        <a:rPr lang="en-US" sz="1600" spc="-15" dirty="0">
                          <a:effectLst/>
                        </a:rPr>
                        <a:t>) = 12%</a:t>
                      </a:r>
                      <a:endParaRPr lang="en-US" sz="1100" dirty="0">
                        <a:effectLst/>
                        <a:latin typeface="Times New Roman"/>
                        <a:ea typeface="Times New Roman"/>
                      </a:endParaRPr>
                    </a:p>
                  </a:txBody>
                  <a:tcPr marL="76200" marR="7620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0" marR="0">
                        <a:spcBef>
                          <a:spcPts val="450"/>
                        </a:spcBef>
                        <a:spcAft>
                          <a:spcPts val="270"/>
                        </a:spcAft>
                        <a:tabLst>
                          <a:tab pos="505460" algn="ctr"/>
                        </a:tabLst>
                      </a:pPr>
                      <a:r>
                        <a:rPr lang="en-US" sz="1600" spc="-15" dirty="0">
                          <a:effectLst/>
                        </a:rPr>
                        <a:t>	  (R</a:t>
                      </a:r>
                      <a:r>
                        <a:rPr lang="en-US" sz="1600" spc="-15" baseline="-25000" dirty="0">
                          <a:effectLst/>
                        </a:rPr>
                        <a:t>A</a:t>
                      </a:r>
                      <a:r>
                        <a:rPr lang="en-US" sz="1600" spc="-15" dirty="0">
                          <a:effectLst/>
                        </a:rPr>
                        <a:t>) = 4</a:t>
                      </a:r>
                      <a:endParaRPr lang="en-US" sz="1100" dirty="0">
                        <a:effectLst/>
                        <a:latin typeface="Times New Roman"/>
                        <a:ea typeface="Times New Roman"/>
                      </a:endParaRPr>
                    </a:p>
                  </a:txBody>
                  <a:tcPr marL="76200" marR="7620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75000"/>
                      </a:schemeClr>
                    </a:solidFill>
                  </a:tcPr>
                </a:tc>
              </a:tr>
              <a:tr h="153200">
                <a:tc>
                  <a:txBody>
                    <a:bodyPr/>
                    <a:lstStyle/>
                    <a:p>
                      <a:pPr marL="0" marR="0">
                        <a:spcBef>
                          <a:spcPts val="450"/>
                        </a:spcBef>
                        <a:spcAft>
                          <a:spcPts val="270"/>
                        </a:spcAft>
                        <a:tabLst>
                          <a:tab pos="535940" algn="ctr"/>
                        </a:tabLst>
                      </a:pPr>
                      <a:r>
                        <a:rPr lang="en-US" sz="1600" spc="-15">
                          <a:effectLst/>
                        </a:rPr>
                        <a:t>	2</a:t>
                      </a:r>
                      <a:endParaRPr lang="en-US" sz="1100">
                        <a:effectLst/>
                        <a:latin typeface="Times New Roman"/>
                        <a:ea typeface="Times New Roman"/>
                      </a:endParaRPr>
                    </a:p>
                  </a:txBody>
                  <a:tcPr marL="76200" marR="7620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0" marR="0">
                        <a:spcBef>
                          <a:spcPts val="450"/>
                        </a:spcBef>
                        <a:spcAft>
                          <a:spcPts val="270"/>
                        </a:spcAft>
                        <a:tabLst>
                          <a:tab pos="523875" algn="ctr"/>
                        </a:tabLst>
                      </a:pPr>
                      <a:r>
                        <a:rPr lang="en-US" sz="1600" spc="-15" dirty="0">
                          <a:effectLst/>
                        </a:rPr>
                        <a:t>	</a:t>
                      </a:r>
                      <a:r>
                        <a:rPr lang="en-US" sz="1600" spc="-15" dirty="0" smtClean="0">
                          <a:effectLst/>
                        </a:rPr>
                        <a:t>0.75</a:t>
                      </a:r>
                      <a:endParaRPr lang="en-US" sz="1100" dirty="0">
                        <a:effectLst/>
                        <a:latin typeface="Times New Roman"/>
                        <a:ea typeface="Times New Roman"/>
                      </a:endParaRPr>
                    </a:p>
                  </a:txBody>
                  <a:tcPr marL="76200" marR="7620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0" marR="0">
                        <a:spcBef>
                          <a:spcPts val="450"/>
                        </a:spcBef>
                        <a:spcAft>
                          <a:spcPts val="270"/>
                        </a:spcAft>
                        <a:tabLst>
                          <a:tab pos="523875" algn="ctr"/>
                        </a:tabLst>
                      </a:pPr>
                      <a:r>
                        <a:rPr lang="en-US" sz="1600" spc="-15" dirty="0">
                          <a:effectLst/>
                        </a:rPr>
                        <a:t>	</a:t>
                      </a:r>
                      <a:r>
                        <a:rPr lang="en-US" sz="1600" spc="-15" dirty="0" smtClean="0">
                          <a:effectLst/>
                        </a:rPr>
                        <a:t>0.25</a:t>
                      </a:r>
                      <a:endParaRPr lang="en-US" sz="1100" dirty="0">
                        <a:effectLst/>
                        <a:latin typeface="Times New Roman"/>
                        <a:ea typeface="Times New Roman"/>
                      </a:endParaRPr>
                    </a:p>
                  </a:txBody>
                  <a:tcPr marL="76200" marR="7620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0" marR="0">
                        <a:spcBef>
                          <a:spcPts val="450"/>
                        </a:spcBef>
                        <a:spcAft>
                          <a:spcPts val="270"/>
                        </a:spcAft>
                        <a:tabLst>
                          <a:tab pos="523875" algn="ctr"/>
                        </a:tabLst>
                      </a:pPr>
                      <a:r>
                        <a:rPr lang="en-US" sz="1600" spc="-15" dirty="0">
                          <a:effectLst/>
                        </a:rPr>
                        <a:t>	13.5%</a:t>
                      </a:r>
                      <a:endParaRPr lang="en-US" sz="1100" dirty="0">
                        <a:effectLst/>
                        <a:latin typeface="Times New Roman"/>
                        <a:ea typeface="Times New Roman"/>
                      </a:endParaRPr>
                    </a:p>
                  </a:txBody>
                  <a:tcPr marL="76200" marR="7620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0" marR="0">
                        <a:spcBef>
                          <a:spcPts val="450"/>
                        </a:spcBef>
                        <a:spcAft>
                          <a:spcPts val="270"/>
                        </a:spcAft>
                        <a:tabLst>
                          <a:tab pos="505460" algn="ctr"/>
                        </a:tabLst>
                      </a:pPr>
                      <a:r>
                        <a:rPr lang="en-US" sz="1600" spc="-15" dirty="0">
                          <a:effectLst/>
                        </a:rPr>
                        <a:t>	4.5</a:t>
                      </a:r>
                      <a:endParaRPr lang="en-US" sz="1100" dirty="0">
                        <a:effectLst/>
                        <a:latin typeface="Times New Roman"/>
                        <a:ea typeface="Times New Roman"/>
                      </a:endParaRPr>
                    </a:p>
                  </a:txBody>
                  <a:tcPr marL="76200" marR="7620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r>
              <a:tr h="153200">
                <a:tc>
                  <a:txBody>
                    <a:bodyPr/>
                    <a:lstStyle/>
                    <a:p>
                      <a:pPr marL="0" marR="0">
                        <a:spcBef>
                          <a:spcPts val="450"/>
                        </a:spcBef>
                        <a:spcAft>
                          <a:spcPts val="270"/>
                        </a:spcAft>
                        <a:tabLst>
                          <a:tab pos="535940" algn="ctr"/>
                        </a:tabLst>
                      </a:pPr>
                      <a:r>
                        <a:rPr lang="en-US" sz="1600" spc="-15">
                          <a:effectLst/>
                        </a:rPr>
                        <a:t>	3</a:t>
                      </a:r>
                      <a:endParaRPr lang="en-US" sz="1100">
                        <a:effectLst/>
                        <a:latin typeface="Times New Roman"/>
                        <a:ea typeface="Times New Roman"/>
                      </a:endParaRPr>
                    </a:p>
                  </a:txBody>
                  <a:tcPr marL="76200" marR="7620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0" marR="0">
                        <a:spcBef>
                          <a:spcPts val="450"/>
                        </a:spcBef>
                        <a:spcAft>
                          <a:spcPts val="270"/>
                        </a:spcAft>
                        <a:tabLst>
                          <a:tab pos="523875" algn="ctr"/>
                        </a:tabLst>
                      </a:pPr>
                      <a:r>
                        <a:rPr lang="en-US" sz="1600" spc="-15" dirty="0">
                          <a:effectLst/>
                        </a:rPr>
                        <a:t>	</a:t>
                      </a:r>
                      <a:r>
                        <a:rPr lang="en-US" sz="1600" spc="-15" dirty="0" smtClean="0">
                          <a:effectLst/>
                        </a:rPr>
                        <a:t>0.5</a:t>
                      </a:r>
                      <a:endParaRPr lang="en-US" sz="1100" dirty="0">
                        <a:effectLst/>
                        <a:latin typeface="Times New Roman"/>
                        <a:ea typeface="Times New Roman"/>
                      </a:endParaRPr>
                    </a:p>
                  </a:txBody>
                  <a:tcPr marL="76200" marR="7620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0" marR="0">
                        <a:spcBef>
                          <a:spcPts val="450"/>
                        </a:spcBef>
                        <a:spcAft>
                          <a:spcPts val="270"/>
                        </a:spcAft>
                        <a:tabLst>
                          <a:tab pos="523875" algn="ctr"/>
                        </a:tabLst>
                      </a:pPr>
                      <a:r>
                        <a:rPr lang="en-US" sz="1600" spc="-15" dirty="0">
                          <a:effectLst/>
                        </a:rPr>
                        <a:t>	</a:t>
                      </a:r>
                      <a:r>
                        <a:rPr lang="en-US" sz="1600" spc="-15" dirty="0" smtClean="0">
                          <a:effectLst/>
                        </a:rPr>
                        <a:t>0.5</a:t>
                      </a:r>
                      <a:endParaRPr lang="en-US" sz="1100" dirty="0">
                        <a:effectLst/>
                        <a:latin typeface="Times New Roman"/>
                        <a:ea typeface="Times New Roman"/>
                      </a:endParaRPr>
                    </a:p>
                  </a:txBody>
                  <a:tcPr marL="76200" marR="7620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0" marR="0">
                        <a:spcBef>
                          <a:spcPts val="450"/>
                        </a:spcBef>
                        <a:spcAft>
                          <a:spcPts val="270"/>
                        </a:spcAft>
                        <a:tabLst>
                          <a:tab pos="523875" algn="ctr"/>
                        </a:tabLst>
                      </a:pPr>
                      <a:r>
                        <a:rPr lang="en-US" sz="1600" spc="-15" dirty="0">
                          <a:effectLst/>
                        </a:rPr>
                        <a:t>	15.0%</a:t>
                      </a:r>
                      <a:endParaRPr lang="en-US" sz="1100" dirty="0">
                        <a:effectLst/>
                        <a:latin typeface="Times New Roman"/>
                        <a:ea typeface="Times New Roman"/>
                      </a:endParaRPr>
                    </a:p>
                  </a:txBody>
                  <a:tcPr marL="76200" marR="7620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0" marR="0">
                        <a:spcBef>
                          <a:spcPts val="450"/>
                        </a:spcBef>
                        <a:spcAft>
                          <a:spcPts val="270"/>
                        </a:spcAft>
                        <a:tabLst>
                          <a:tab pos="505460" algn="ctr"/>
                        </a:tabLst>
                      </a:pPr>
                      <a:r>
                        <a:rPr lang="en-US" sz="1600" spc="-15" dirty="0">
                          <a:effectLst/>
                        </a:rPr>
                        <a:t>	5.0</a:t>
                      </a:r>
                      <a:endParaRPr lang="en-US" sz="1100" dirty="0">
                        <a:effectLst/>
                        <a:latin typeface="Times New Roman"/>
                        <a:ea typeface="Times New Roman"/>
                      </a:endParaRPr>
                    </a:p>
                  </a:txBody>
                  <a:tcPr marL="76200" marR="7620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r>
              <a:tr h="153200">
                <a:tc>
                  <a:txBody>
                    <a:bodyPr/>
                    <a:lstStyle/>
                    <a:p>
                      <a:pPr marL="0" marR="0">
                        <a:spcBef>
                          <a:spcPts val="450"/>
                        </a:spcBef>
                        <a:spcAft>
                          <a:spcPts val="270"/>
                        </a:spcAft>
                        <a:tabLst>
                          <a:tab pos="535940" algn="ctr"/>
                        </a:tabLst>
                      </a:pPr>
                      <a:r>
                        <a:rPr lang="en-US" sz="1600" spc="-15">
                          <a:effectLst/>
                        </a:rPr>
                        <a:t>	4</a:t>
                      </a:r>
                      <a:endParaRPr lang="en-US" sz="1100">
                        <a:effectLst/>
                        <a:latin typeface="Times New Roman"/>
                        <a:ea typeface="Times New Roman"/>
                      </a:endParaRPr>
                    </a:p>
                  </a:txBody>
                  <a:tcPr marL="76200" marR="7620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0" marR="0">
                        <a:spcBef>
                          <a:spcPts val="450"/>
                        </a:spcBef>
                        <a:spcAft>
                          <a:spcPts val="270"/>
                        </a:spcAft>
                        <a:tabLst>
                          <a:tab pos="523875" algn="ctr"/>
                        </a:tabLst>
                      </a:pPr>
                      <a:r>
                        <a:rPr lang="en-US" sz="1600" spc="-15" dirty="0">
                          <a:effectLst/>
                        </a:rPr>
                        <a:t>	</a:t>
                      </a:r>
                      <a:r>
                        <a:rPr lang="en-US" sz="1600" spc="-15" dirty="0" smtClean="0">
                          <a:effectLst/>
                        </a:rPr>
                        <a:t>0.25</a:t>
                      </a:r>
                      <a:endParaRPr lang="en-US" sz="1100" dirty="0">
                        <a:effectLst/>
                        <a:latin typeface="Times New Roman"/>
                        <a:ea typeface="Times New Roman"/>
                      </a:endParaRPr>
                    </a:p>
                  </a:txBody>
                  <a:tcPr marL="76200" marR="7620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0" marR="0">
                        <a:spcBef>
                          <a:spcPts val="450"/>
                        </a:spcBef>
                        <a:spcAft>
                          <a:spcPts val="270"/>
                        </a:spcAft>
                        <a:tabLst>
                          <a:tab pos="523875" algn="ctr"/>
                        </a:tabLst>
                      </a:pPr>
                      <a:r>
                        <a:rPr lang="en-US" sz="1600" spc="-15" dirty="0">
                          <a:effectLst/>
                        </a:rPr>
                        <a:t>	</a:t>
                      </a:r>
                      <a:r>
                        <a:rPr lang="en-US" sz="1600" spc="-15" dirty="0" smtClean="0">
                          <a:effectLst/>
                        </a:rPr>
                        <a:t>0.75</a:t>
                      </a:r>
                      <a:endParaRPr lang="en-US" sz="1100" dirty="0">
                        <a:effectLst/>
                        <a:latin typeface="Times New Roman"/>
                        <a:ea typeface="Times New Roman"/>
                      </a:endParaRPr>
                    </a:p>
                  </a:txBody>
                  <a:tcPr marL="76200" marR="7620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0" marR="0">
                        <a:spcBef>
                          <a:spcPts val="450"/>
                        </a:spcBef>
                        <a:spcAft>
                          <a:spcPts val="270"/>
                        </a:spcAft>
                        <a:tabLst>
                          <a:tab pos="523875" algn="ctr"/>
                        </a:tabLst>
                      </a:pPr>
                      <a:r>
                        <a:rPr lang="en-US" sz="1600" spc="-15">
                          <a:effectLst/>
                        </a:rPr>
                        <a:t>	16.5%</a:t>
                      </a:r>
                      <a:endParaRPr lang="en-US" sz="1100">
                        <a:effectLst/>
                        <a:latin typeface="Times New Roman"/>
                        <a:ea typeface="Times New Roman"/>
                      </a:endParaRPr>
                    </a:p>
                  </a:txBody>
                  <a:tcPr marL="76200" marR="7620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0" marR="0">
                        <a:spcBef>
                          <a:spcPts val="450"/>
                        </a:spcBef>
                        <a:spcAft>
                          <a:spcPts val="270"/>
                        </a:spcAft>
                        <a:tabLst>
                          <a:tab pos="505460" algn="ctr"/>
                        </a:tabLst>
                      </a:pPr>
                      <a:r>
                        <a:rPr lang="en-US" sz="1600" spc="-15" dirty="0">
                          <a:effectLst/>
                        </a:rPr>
                        <a:t>	5.5</a:t>
                      </a:r>
                      <a:endParaRPr lang="en-US" sz="1100" dirty="0">
                        <a:effectLst/>
                        <a:latin typeface="Times New Roman"/>
                        <a:ea typeface="Times New Roman"/>
                      </a:endParaRPr>
                    </a:p>
                  </a:txBody>
                  <a:tcPr marL="76200" marR="7620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r>
              <a:tr h="391512">
                <a:tc>
                  <a:txBody>
                    <a:bodyPr/>
                    <a:lstStyle/>
                    <a:p>
                      <a:pPr marL="0" marR="0">
                        <a:spcBef>
                          <a:spcPts val="450"/>
                        </a:spcBef>
                        <a:spcAft>
                          <a:spcPts val="270"/>
                        </a:spcAft>
                        <a:tabLst>
                          <a:tab pos="535940" algn="ctr"/>
                        </a:tabLst>
                      </a:pPr>
                      <a:r>
                        <a:rPr lang="en-US" sz="1600" spc="-15">
                          <a:effectLst/>
                        </a:rPr>
                        <a:t>	5</a:t>
                      </a:r>
                      <a:endParaRPr lang="en-US" sz="1100">
                        <a:effectLst/>
                        <a:latin typeface="Times New Roman"/>
                        <a:ea typeface="Times New Roman"/>
                      </a:endParaRPr>
                    </a:p>
                  </a:txBody>
                  <a:tcPr marL="76200" marR="7620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spcBef>
                          <a:spcPts val="450"/>
                        </a:spcBef>
                        <a:spcAft>
                          <a:spcPts val="270"/>
                        </a:spcAft>
                        <a:tabLst>
                          <a:tab pos="523875" algn="ctr"/>
                        </a:tabLst>
                      </a:pPr>
                      <a:r>
                        <a:rPr lang="en-US" sz="1600" spc="-15" dirty="0">
                          <a:effectLst/>
                        </a:rPr>
                        <a:t>	0</a:t>
                      </a:r>
                      <a:endParaRPr lang="en-US" sz="1100" dirty="0">
                        <a:effectLst/>
                        <a:latin typeface="Times New Roman"/>
                        <a:ea typeface="Times New Roman"/>
                      </a:endParaRPr>
                    </a:p>
                  </a:txBody>
                  <a:tcPr marL="76200" marR="7620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spcBef>
                          <a:spcPts val="450"/>
                        </a:spcBef>
                        <a:spcAft>
                          <a:spcPts val="270"/>
                        </a:spcAft>
                        <a:tabLst>
                          <a:tab pos="523875" algn="ctr"/>
                        </a:tabLst>
                      </a:pPr>
                      <a:r>
                        <a:rPr lang="en-US" sz="1600" spc="-15" dirty="0">
                          <a:effectLst/>
                        </a:rPr>
                        <a:t>	1</a:t>
                      </a:r>
                      <a:endParaRPr lang="en-US" sz="1100" dirty="0">
                        <a:effectLst/>
                        <a:latin typeface="Times New Roman"/>
                        <a:ea typeface="Times New Roman"/>
                      </a:endParaRPr>
                    </a:p>
                  </a:txBody>
                  <a:tcPr marL="76200" marR="7620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spcBef>
                          <a:spcPts val="450"/>
                        </a:spcBef>
                        <a:spcAft>
                          <a:spcPts val="270"/>
                        </a:spcAft>
                        <a:tabLst>
                          <a:tab pos="523875" algn="ctr"/>
                        </a:tabLst>
                      </a:pPr>
                      <a:r>
                        <a:rPr lang="en-US" sz="1600" spc="-15">
                          <a:effectLst/>
                        </a:rPr>
                        <a:t>	E(R</a:t>
                      </a:r>
                      <a:r>
                        <a:rPr lang="en-US" sz="1600" spc="-15" baseline="-25000">
                          <a:effectLst/>
                        </a:rPr>
                        <a:t>B</a:t>
                      </a:r>
                      <a:r>
                        <a:rPr lang="en-US" sz="1600" spc="-15">
                          <a:effectLst/>
                        </a:rPr>
                        <a:t>) = 18</a:t>
                      </a:r>
                      <a:endParaRPr lang="en-US" sz="1100">
                        <a:effectLst/>
                        <a:latin typeface="Times New Roman"/>
                        <a:ea typeface="Times New Roman"/>
                      </a:endParaRPr>
                    </a:p>
                  </a:txBody>
                  <a:tcPr marL="76200" marR="7620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spcBef>
                          <a:spcPts val="450"/>
                        </a:spcBef>
                        <a:spcAft>
                          <a:spcPts val="270"/>
                        </a:spcAft>
                        <a:tabLst>
                          <a:tab pos="505460" algn="ctr"/>
                        </a:tabLst>
                      </a:pPr>
                      <a:r>
                        <a:rPr lang="en-US" sz="1600" spc="-15" dirty="0">
                          <a:effectLst/>
                        </a:rPr>
                        <a:t>	</a:t>
                      </a:r>
                      <a:r>
                        <a:rPr lang="en-US" sz="1600" spc="-15" dirty="0">
                          <a:effectLst/>
                          <a:sym typeface="Symbol"/>
                        </a:rPr>
                        <a:t></a:t>
                      </a:r>
                      <a:r>
                        <a:rPr lang="en-US" sz="1600" spc="-15" dirty="0">
                          <a:effectLst/>
                        </a:rPr>
                        <a:t> (R</a:t>
                      </a:r>
                      <a:r>
                        <a:rPr lang="en-US" sz="1600" spc="-15" baseline="-25000" dirty="0">
                          <a:effectLst/>
                        </a:rPr>
                        <a:t>B</a:t>
                      </a:r>
                      <a:r>
                        <a:rPr lang="en-US" sz="1600" spc="-15" dirty="0">
                          <a:effectLst/>
                        </a:rPr>
                        <a:t>) = </a:t>
                      </a:r>
                      <a:r>
                        <a:rPr lang="en-US" sz="1600" spc="-15" dirty="0" smtClean="0">
                          <a:effectLst/>
                        </a:rPr>
                        <a:t>6</a:t>
                      </a:r>
                      <a:endParaRPr lang="en-US" sz="1100" dirty="0">
                        <a:effectLst/>
                      </a:endParaRPr>
                    </a:p>
                  </a:txBody>
                  <a:tcPr marL="76200" marR="7620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bl>
          </a:graphicData>
        </a:graphic>
      </p:graphicFrame>
      <p:pic>
        <p:nvPicPr>
          <p:cNvPr id="87041"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812870" y="2743200"/>
            <a:ext cx="5264330" cy="2971800"/>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3"/>
          <p:cNvSpPr txBox="1">
            <a:spLocks noChangeArrowheads="1"/>
          </p:cNvSpPr>
          <p:nvPr/>
        </p:nvSpPr>
        <p:spPr bwMode="auto">
          <a:xfrm>
            <a:off x="2669175" y="5880463"/>
            <a:ext cx="5486401"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rgbClr val="800000"/>
              </a:buClr>
              <a:buFont typeface="Wingdings" pitchFamily="2" charset="2"/>
              <a:buChar char="Ø"/>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800000"/>
              </a:buClr>
              <a:buFont typeface="Wingdings" pitchFamily="2" charset="2"/>
              <a:buChar char="Ø"/>
              <a:defRPr sz="2800">
                <a:solidFill>
                  <a:schemeClr val="tx1"/>
                </a:solidFill>
                <a:latin typeface="+mn-lt"/>
              </a:defRPr>
            </a:lvl2pPr>
            <a:lvl3pPr marL="1143000" indent="-228600" algn="l" rtl="0" eaLnBrk="0" fontAlgn="base" hangingPunct="0">
              <a:spcBef>
                <a:spcPct val="20000"/>
              </a:spcBef>
              <a:spcAft>
                <a:spcPct val="0"/>
              </a:spcAft>
              <a:buClr>
                <a:srgbClr val="800000"/>
              </a:buClr>
              <a:buFont typeface="Wingdings" pitchFamily="2" charset="2"/>
              <a:buChar char="Ø"/>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sz="2000" dirty="0"/>
              <a:t>The figure </a:t>
            </a:r>
            <a:r>
              <a:rPr lang="en-US" sz="2000" dirty="0" smtClean="0"/>
              <a:t>shows </a:t>
            </a:r>
            <a:r>
              <a:rPr lang="en-US" sz="2000" dirty="0"/>
              <a:t>a positive linear relationship between portfolio return and risk</a:t>
            </a:r>
            <a:endParaRPr lang="en-US" sz="2000" kern="0" dirty="0" smtClean="0"/>
          </a:p>
        </p:txBody>
      </p:sp>
    </p:spTree>
    <p:extLst>
      <p:ext uri="{BB962C8B-B14F-4D97-AF65-F5344CB8AC3E}">
        <p14:creationId xmlns:p14="http://schemas.microsoft.com/office/powerpoint/2010/main" xmlns="" val="106102367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7" name="Rectangle 3"/>
          <p:cNvSpPr>
            <a:spLocks noGrp="1" noChangeArrowheads="1"/>
          </p:cNvSpPr>
          <p:nvPr>
            <p:ph idx="1"/>
          </p:nvPr>
        </p:nvSpPr>
        <p:spPr>
          <a:xfrm>
            <a:off x="228600" y="1219200"/>
            <a:ext cx="8686800" cy="5410200"/>
          </a:xfrm>
          <a:ln w="50800" cap="flat"/>
        </p:spPr>
        <p:txBody>
          <a:bodyPr/>
          <a:lstStyle/>
          <a:p>
            <a:pPr>
              <a:defRPr/>
            </a:pPr>
            <a:r>
              <a:rPr lang="en-US" sz="1800" dirty="0" smtClean="0"/>
              <a:t>The next two exhibit slides shows the </a:t>
            </a:r>
            <a:r>
              <a:rPr lang="en-US" sz="1800" dirty="0">
                <a:sym typeface="Symbol"/>
              </a:rPr>
              <a:t></a:t>
            </a:r>
            <a:r>
              <a:rPr lang="en-US" sz="1800" i="1" baseline="-25000" dirty="0" err="1"/>
              <a:t>i</a:t>
            </a:r>
            <a:r>
              <a:rPr lang="en-US" sz="1800" i="1" baseline="-25000" dirty="0"/>
              <a:t>,</a:t>
            </a:r>
            <a:r>
              <a:rPr lang="en-US" sz="1800" i="1" dirty="0"/>
              <a:t> </a:t>
            </a:r>
            <a:r>
              <a:rPr lang="en-US" sz="1800" dirty="0">
                <a:sym typeface="Symbol"/>
              </a:rPr>
              <a:t></a:t>
            </a:r>
            <a:r>
              <a:rPr lang="en-US" sz="1800" baseline="-25000" dirty="0" err="1"/>
              <a:t>i</a:t>
            </a:r>
            <a:r>
              <a:rPr lang="en-US" sz="1800" dirty="0"/>
              <a:t>, and V(</a:t>
            </a:r>
            <a:r>
              <a:rPr lang="en-US" sz="1800" dirty="0">
                <a:sym typeface="Symbol"/>
              </a:rPr>
              <a:t></a:t>
            </a:r>
            <a:r>
              <a:rPr lang="en-US" sz="1800" i="1" baseline="-25000" dirty="0" err="1"/>
              <a:t>i</a:t>
            </a:r>
            <a:r>
              <a:rPr lang="en-US" sz="1800" dirty="0"/>
              <a:t>) for the 10 stocks presented in </a:t>
            </a:r>
            <a:r>
              <a:rPr lang="en-US" sz="1800" dirty="0" smtClean="0"/>
              <a:t>the </a:t>
            </a:r>
            <a:r>
              <a:rPr lang="en-US" sz="1800" dirty="0"/>
              <a:t>earlier </a:t>
            </a:r>
            <a:r>
              <a:rPr lang="en-US" sz="1800" dirty="0" smtClean="0"/>
              <a:t>example and their variance-covariance matrix. </a:t>
            </a:r>
            <a:r>
              <a:rPr lang="en-US" sz="1800" dirty="0"/>
              <a:t>The parameters values were pulled from Bloomberg’s RV </a:t>
            </a:r>
            <a:r>
              <a:rPr lang="en-US" sz="1800" dirty="0" smtClean="0"/>
              <a:t>screen. </a:t>
            </a:r>
          </a:p>
          <a:p>
            <a:pPr>
              <a:defRPr/>
            </a:pPr>
            <a:endParaRPr lang="en-US" sz="1800" dirty="0" smtClean="0"/>
          </a:p>
          <a:p>
            <a:pPr>
              <a:defRPr/>
            </a:pPr>
            <a:r>
              <a:rPr lang="en-US" sz="1800" dirty="0" smtClean="0"/>
              <a:t>The </a:t>
            </a:r>
            <a:r>
              <a:rPr lang="en-US" sz="1800" dirty="0"/>
              <a:t>Bloomberg values for alpha, beta, and the standard deviation of the error term for the 10 stocks </a:t>
            </a:r>
            <a:r>
              <a:rPr lang="en-US" sz="1800" dirty="0" smtClean="0"/>
              <a:t>were calculated for the 2012–2013 </a:t>
            </a:r>
            <a:r>
              <a:rPr lang="en-US" sz="1800" dirty="0"/>
              <a:t>time </a:t>
            </a:r>
            <a:r>
              <a:rPr lang="en-US" sz="1800" dirty="0" smtClean="0"/>
              <a:t>period (different than the previous example).</a:t>
            </a:r>
            <a:endParaRPr lang="en-US" sz="2400" dirty="0" smtClean="0"/>
          </a:p>
          <a:p>
            <a:pPr>
              <a:defRPr/>
            </a:pPr>
            <a:endParaRPr lang="en-US" sz="1800" dirty="0" smtClean="0"/>
          </a:p>
          <a:p>
            <a:pPr>
              <a:defRPr/>
            </a:pPr>
            <a:r>
              <a:rPr lang="en-US" sz="1800" dirty="0" smtClean="0"/>
              <a:t>The estimated expected </a:t>
            </a:r>
            <a:r>
              <a:rPr lang="en-US" sz="1800" dirty="0"/>
              <a:t>returns and variances for each stock </a:t>
            </a:r>
            <a:r>
              <a:rPr lang="en-US" sz="1800" dirty="0" smtClean="0"/>
              <a:t>were </a:t>
            </a:r>
            <a:r>
              <a:rPr lang="en-US" sz="1800" dirty="0"/>
              <a:t>generated using </a:t>
            </a:r>
            <a:r>
              <a:rPr lang="en-US" sz="1800" dirty="0" smtClean="0"/>
              <a:t>E(r) and V(r) single-index equations and by </a:t>
            </a:r>
            <a:r>
              <a:rPr lang="en-US" sz="1800" dirty="0"/>
              <a:t>assuming an expected market </a:t>
            </a:r>
            <a:r>
              <a:rPr lang="en-US" sz="1800" dirty="0" smtClean="0"/>
              <a:t>return of 16%,  </a:t>
            </a:r>
            <a:r>
              <a:rPr lang="en-US" sz="1800" dirty="0"/>
              <a:t>a market </a:t>
            </a:r>
            <a:r>
              <a:rPr lang="en-US" sz="1800" dirty="0" smtClean="0"/>
              <a:t>variance of 20%, and risk-free rate of 5%:</a:t>
            </a:r>
          </a:p>
          <a:p>
            <a:pPr>
              <a:defRPr/>
            </a:pPr>
            <a:endParaRPr lang="en-US" sz="1800" dirty="0" smtClean="0"/>
          </a:p>
          <a:p>
            <a:pPr>
              <a:defRPr/>
            </a:pPr>
            <a:endParaRPr lang="en-US" sz="1800" dirty="0" smtClean="0"/>
          </a:p>
          <a:p>
            <a:pPr>
              <a:defRPr/>
            </a:pPr>
            <a:endParaRPr lang="en-US" sz="1800" dirty="0" smtClean="0"/>
          </a:p>
          <a:p>
            <a:pPr>
              <a:defRPr/>
            </a:pPr>
            <a:r>
              <a:rPr lang="en-US" sz="1800" dirty="0" smtClean="0"/>
              <a:t>The </a:t>
            </a:r>
            <a:r>
              <a:rPr lang="en-US" sz="1800" dirty="0"/>
              <a:t>stocks are ranked in the order of </a:t>
            </a:r>
            <a:r>
              <a:rPr lang="en-US" sz="1800" dirty="0" smtClean="0"/>
              <a:t>each one’s </a:t>
            </a:r>
            <a:r>
              <a:rPr lang="en-US" sz="1800" dirty="0" err="1"/>
              <a:t>Treynor</a:t>
            </a:r>
            <a:r>
              <a:rPr lang="en-US" sz="1800" dirty="0"/>
              <a:t> index:</a:t>
            </a:r>
          </a:p>
          <a:p>
            <a:pPr>
              <a:defRPr/>
            </a:pPr>
            <a:endParaRPr lang="en-US" sz="2400" dirty="0" smtClean="0"/>
          </a:p>
          <a:p>
            <a:pPr marL="0" indent="0">
              <a:buNone/>
              <a:defRPr/>
            </a:pPr>
            <a:endParaRPr lang="en-US" sz="2400" dirty="0" smtClean="0"/>
          </a:p>
          <a:p>
            <a:pPr>
              <a:defRPr/>
            </a:pPr>
            <a:endParaRPr lang="en-US" sz="2000" dirty="0" smtClean="0"/>
          </a:p>
          <a:p>
            <a:pPr>
              <a:buFontTx/>
              <a:buNone/>
              <a:defRPr/>
            </a:pPr>
            <a:r>
              <a:rPr lang="en-US" sz="2000" dirty="0" smtClean="0"/>
              <a:t> </a:t>
            </a:r>
          </a:p>
          <a:p>
            <a:pPr>
              <a:defRPr/>
            </a:pPr>
            <a:endParaRPr lang="en-US" sz="2400" dirty="0" smtClean="0"/>
          </a:p>
          <a:p>
            <a:pPr>
              <a:defRPr/>
            </a:pPr>
            <a:endParaRPr lang="en-US" dirty="0" smtClean="0"/>
          </a:p>
        </p:txBody>
      </p:sp>
      <p:sp>
        <p:nvSpPr>
          <p:cNvPr id="30724"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1A865DF-CD31-410B-9DAF-3B4A9AEA8E8F}" type="slidenum">
              <a:rPr lang="en-US" sz="1400" smtClean="0">
                <a:solidFill>
                  <a:srgbClr val="800000"/>
                </a:solidFill>
              </a:rPr>
              <a:pPr/>
              <a:t>70</a:t>
            </a:fld>
            <a:endParaRPr lang="en-US" sz="1400" smtClean="0">
              <a:solidFill>
                <a:srgbClr val="800000"/>
              </a:solidFill>
            </a:endParaRPr>
          </a:p>
        </p:txBody>
      </p:sp>
      <p:sp>
        <p:nvSpPr>
          <p:cNvPr id="30725"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30726"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30727"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3072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30729"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30730"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30731"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30732"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14" name="Rectangle 2"/>
          <p:cNvSpPr>
            <a:spLocks noGrp="1" noChangeArrowheads="1"/>
          </p:cNvSpPr>
          <p:nvPr>
            <p:ph type="title"/>
          </p:nvPr>
        </p:nvSpPr>
        <p:spPr>
          <a:xfrm>
            <a:off x="1752600" y="152400"/>
            <a:ext cx="6807200" cy="939800"/>
          </a:xfrm>
        </p:spPr>
        <p:txBody>
          <a:bodyPr/>
          <a:lstStyle/>
          <a:p>
            <a:r>
              <a:rPr lang="en-US" b="1" dirty="0" smtClean="0"/>
              <a:t>Portfolio </a:t>
            </a:r>
            <a:r>
              <a:rPr lang="en-US" b="1" dirty="0"/>
              <a:t>Return and Risk in Terms of the Single-Index </a:t>
            </a:r>
            <a:r>
              <a:rPr lang="en-US" b="1" dirty="0" smtClean="0"/>
              <a:t>Model</a:t>
            </a:r>
            <a:endParaRPr lang="en-US" sz="3600" b="1" dirty="0" smtClean="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xmlns="" val="1328113924"/>
              </p:ext>
            </p:extLst>
          </p:nvPr>
        </p:nvGraphicFramePr>
        <p:xfrm>
          <a:off x="3048000" y="5867400"/>
          <a:ext cx="1940172" cy="340841"/>
        </p:xfrm>
        <a:graphic>
          <a:graphicData uri="http://schemas.openxmlformats.org/presentationml/2006/ole">
            <p:oleObj spid="_x0000_s128060" name="Equation" r:id="rId3" imgW="1397000" imgH="241300" progId="Equation.3">
              <p:embed/>
            </p:oleObj>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xmlns="" val="1290820147"/>
              </p:ext>
            </p:extLst>
          </p:nvPr>
        </p:nvGraphicFramePr>
        <p:xfrm>
          <a:off x="1447800" y="4645025"/>
          <a:ext cx="2424113" cy="688975"/>
        </p:xfrm>
        <a:graphic>
          <a:graphicData uri="http://schemas.openxmlformats.org/presentationml/2006/ole">
            <p:oleObj spid="_x0000_s128061" name="Equation" r:id="rId4" imgW="1777680" imgH="520560" progId="Equation.3">
              <p:embed/>
            </p:oleObj>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xmlns="" val="1646798388"/>
              </p:ext>
            </p:extLst>
          </p:nvPr>
        </p:nvGraphicFramePr>
        <p:xfrm>
          <a:off x="4019550" y="4611688"/>
          <a:ext cx="3602038" cy="722312"/>
        </p:xfrm>
        <a:graphic>
          <a:graphicData uri="http://schemas.openxmlformats.org/presentationml/2006/ole">
            <p:oleObj spid="_x0000_s128062" name="Equation" r:id="rId5" imgW="2641320" imgH="545760" progId="Equation.3">
              <p:embed/>
            </p:oleObj>
          </a:graphicData>
        </a:graphic>
      </p:graphicFrame>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1752600" y="228600"/>
            <a:ext cx="3429000" cy="939800"/>
          </a:xfrm>
        </p:spPr>
        <p:txBody>
          <a:bodyPr/>
          <a:lstStyle/>
          <a:p>
            <a:r>
              <a:rPr lang="en-US" b="1" dirty="0" smtClean="0"/>
              <a:t>Single-Index Model</a:t>
            </a:r>
          </a:p>
        </p:txBody>
      </p:sp>
      <p:sp>
        <p:nvSpPr>
          <p:cNvPr id="7172"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259AF95-D22F-4AE3-AA96-A82728AA1D19}" type="slidenum">
              <a:rPr lang="en-US" sz="1400" smtClean="0">
                <a:solidFill>
                  <a:srgbClr val="800000"/>
                </a:solidFill>
              </a:rPr>
              <a:pPr/>
              <a:t>71</a:t>
            </a:fld>
            <a:endParaRPr lang="en-US" sz="1400" smtClean="0">
              <a:solidFill>
                <a:srgbClr val="800000"/>
              </a:solidFill>
            </a:endParaRPr>
          </a:p>
        </p:txBody>
      </p:sp>
      <p:sp>
        <p:nvSpPr>
          <p:cNvPr id="7173"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7174"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7175"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717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7177"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7178"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7179"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7180"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7181"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7324"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graphicFrame>
        <p:nvGraphicFramePr>
          <p:cNvPr id="7170" name="Object 3"/>
          <p:cNvGraphicFramePr>
            <a:graphicFrameLocks noChangeAspect="1"/>
          </p:cNvGraphicFramePr>
          <p:nvPr>
            <p:extLst>
              <p:ext uri="{D42A27DB-BD31-4B8C-83A1-F6EECF244321}">
                <p14:modId xmlns:p14="http://schemas.microsoft.com/office/powerpoint/2010/main" xmlns="" val="1285304189"/>
              </p:ext>
            </p:extLst>
          </p:nvPr>
        </p:nvGraphicFramePr>
        <p:xfrm>
          <a:off x="5207000" y="293688"/>
          <a:ext cx="3163888" cy="936625"/>
        </p:xfrm>
        <a:graphic>
          <a:graphicData uri="http://schemas.openxmlformats.org/presentationml/2006/ole">
            <p:oleObj spid="_x0000_s70693" name="Equation" r:id="rId3" imgW="2692080" imgH="799920" progId="Equation.3">
              <p:embed/>
            </p:oleObj>
          </a:graphicData>
        </a:graphic>
      </p:graphicFrame>
      <p:pic>
        <p:nvPicPr>
          <p:cNvPr id="17" name="Picture 16"/>
          <p:cNvPicPr/>
          <p:nvPr/>
        </p:nvPicPr>
        <p:blipFill>
          <a:blip r:embed="rId4">
            <a:duotone>
              <a:prstClr val="black"/>
              <a:schemeClr val="bg1">
                <a:lumMod val="65000"/>
                <a:tint val="45000"/>
                <a:satMod val="400000"/>
              </a:schemeClr>
            </a:duotone>
            <a:extLst>
              <a:ext uri="{28A0092B-C50C-407E-A947-70E740481C1C}">
                <a14:useLocalDpi xmlns:a14="http://schemas.microsoft.com/office/drawing/2010/main" xmlns="" val="0"/>
              </a:ext>
            </a:extLst>
          </a:blip>
          <a:srcRect/>
          <a:stretch>
            <a:fillRect/>
          </a:stretch>
        </p:blipFill>
        <p:spPr bwMode="auto">
          <a:xfrm>
            <a:off x="228600" y="1524000"/>
            <a:ext cx="8543290" cy="4419600"/>
          </a:xfrm>
          <a:prstGeom prst="rect">
            <a:avLst/>
          </a:prstGeom>
          <a:noFill/>
          <a:ln>
            <a:noFill/>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828800" y="152400"/>
            <a:ext cx="3200400" cy="939800"/>
          </a:xfrm>
        </p:spPr>
        <p:txBody>
          <a:bodyPr/>
          <a:lstStyle/>
          <a:p>
            <a:r>
              <a:rPr lang="en-US" b="1" dirty="0" smtClean="0"/>
              <a:t>Single-Index </a:t>
            </a:r>
            <a:br>
              <a:rPr lang="en-US" b="1" dirty="0" smtClean="0"/>
            </a:br>
            <a:r>
              <a:rPr lang="en-US" b="1" dirty="0" smtClean="0"/>
              <a:t>Model</a:t>
            </a:r>
          </a:p>
        </p:txBody>
      </p:sp>
      <p:sp>
        <p:nvSpPr>
          <p:cNvPr id="31747"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CFE8E83-A4DC-4FF5-80C8-232F8AEDE68F}" type="slidenum">
              <a:rPr lang="en-US" sz="1400" smtClean="0">
                <a:solidFill>
                  <a:srgbClr val="800000"/>
                </a:solidFill>
              </a:rPr>
              <a:pPr/>
              <a:t>72</a:t>
            </a:fld>
            <a:endParaRPr lang="en-US" sz="1400" smtClean="0">
              <a:solidFill>
                <a:srgbClr val="800000"/>
              </a:solidFill>
            </a:endParaRPr>
          </a:p>
        </p:txBody>
      </p:sp>
      <p:sp>
        <p:nvSpPr>
          <p:cNvPr id="3174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31749"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31750"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31751"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31752"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31753"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3175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31755"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3175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31757"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31886" name="TextBox 17"/>
          <p:cNvSpPr txBox="1">
            <a:spLocks noChangeArrowheads="1"/>
          </p:cNvSpPr>
          <p:nvPr/>
        </p:nvSpPr>
        <p:spPr bwMode="auto">
          <a:xfrm>
            <a:off x="381000" y="1219199"/>
            <a:ext cx="423545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dirty="0"/>
              <a:t>Variance-Covariance Matrix</a:t>
            </a:r>
          </a:p>
        </p:txBody>
      </p:sp>
      <p:pic>
        <p:nvPicPr>
          <p:cNvPr id="16" name="Picture 15"/>
          <p:cNvPicPr/>
          <p:nvPr/>
        </p:nvPicPr>
        <p:blipFill>
          <a:blip r:embed="rId3">
            <a:duotone>
              <a:prstClr val="black"/>
              <a:schemeClr val="bg1">
                <a:lumMod val="50000"/>
                <a:tint val="45000"/>
                <a:satMod val="400000"/>
              </a:schemeClr>
            </a:duotone>
            <a:extLst>
              <a:ext uri="{28A0092B-C50C-407E-A947-70E740481C1C}">
                <a14:useLocalDpi xmlns:a14="http://schemas.microsoft.com/office/drawing/2010/main" xmlns="" val="0"/>
              </a:ext>
            </a:extLst>
          </a:blip>
          <a:srcRect/>
          <a:stretch>
            <a:fillRect/>
          </a:stretch>
        </p:blipFill>
        <p:spPr bwMode="auto">
          <a:xfrm>
            <a:off x="457200" y="2057400"/>
            <a:ext cx="8229600" cy="3505200"/>
          </a:xfrm>
          <a:prstGeom prst="rect">
            <a:avLst/>
          </a:prstGeom>
          <a:noFill/>
          <a:ln>
            <a:noFill/>
          </a:ln>
        </p:spPr>
      </p:pic>
      <p:graphicFrame>
        <p:nvGraphicFramePr>
          <p:cNvPr id="2" name="Object 1"/>
          <p:cNvGraphicFramePr>
            <a:graphicFrameLocks noChangeAspect="1"/>
          </p:cNvGraphicFramePr>
          <p:nvPr>
            <p:extLst>
              <p:ext uri="{D42A27DB-BD31-4B8C-83A1-F6EECF244321}">
                <p14:modId xmlns:p14="http://schemas.microsoft.com/office/powerpoint/2010/main" xmlns="" val="1632279566"/>
              </p:ext>
            </p:extLst>
          </p:nvPr>
        </p:nvGraphicFramePr>
        <p:xfrm>
          <a:off x="5181600" y="247157"/>
          <a:ext cx="2790047" cy="1233979"/>
        </p:xfrm>
        <a:graphic>
          <a:graphicData uri="http://schemas.openxmlformats.org/presentationml/2006/ole">
            <p:oleObj spid="_x0000_s132116" name="Equation" r:id="rId4" imgW="1803240" imgH="799920" progId="Equation.3">
              <p:embed/>
            </p:oleObj>
          </a:graphicData>
        </a:graphic>
      </p:graphicFrame>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Rectangle 3"/>
          <p:cNvSpPr>
            <a:spLocks noGrp="1" noChangeArrowheads="1"/>
          </p:cNvSpPr>
          <p:nvPr>
            <p:ph idx="1"/>
          </p:nvPr>
        </p:nvSpPr>
        <p:spPr>
          <a:xfrm>
            <a:off x="664335" y="1295400"/>
            <a:ext cx="8229600" cy="4572000"/>
          </a:xfrm>
        </p:spPr>
        <p:txBody>
          <a:bodyPr/>
          <a:lstStyle/>
          <a:p>
            <a:r>
              <a:rPr lang="en-US" sz="2400" dirty="0"/>
              <a:t>For an equally allocated portfolio (</a:t>
            </a:r>
            <a:r>
              <a:rPr lang="en-US" sz="2400" i="1" dirty="0" err="1"/>
              <a:t>w</a:t>
            </a:r>
            <a:r>
              <a:rPr lang="en-US" sz="2400" i="1" baseline="-25000" dirty="0" err="1"/>
              <a:t>i</a:t>
            </a:r>
            <a:r>
              <a:rPr lang="en-US" sz="2400" dirty="0"/>
              <a:t> = 1/10) formed with </a:t>
            </a:r>
            <a:r>
              <a:rPr lang="en-US" sz="2400" dirty="0" smtClean="0"/>
              <a:t>the </a:t>
            </a:r>
            <a:r>
              <a:rPr lang="en-US" sz="2400" dirty="0"/>
              <a:t>10 stocks, the portfolio beta is 0.9016, the portfolio alpha is 0.0348, and the portfolio’s unsystematic risk, </a:t>
            </a:r>
            <a:r>
              <a:rPr lang="en-US" sz="2400" i="1" dirty="0"/>
              <a:t>V</a:t>
            </a:r>
            <a:r>
              <a:rPr lang="en-US" sz="2400" dirty="0"/>
              <a:t>(</a:t>
            </a:r>
            <a:r>
              <a:rPr lang="en-US" sz="2400" dirty="0" err="1"/>
              <a:t>ε</a:t>
            </a:r>
            <a:r>
              <a:rPr lang="en-US" sz="2400" i="1" baseline="-25000" dirty="0" err="1"/>
              <a:t>p</a:t>
            </a:r>
            <a:r>
              <a:rPr lang="en-US" sz="2400" dirty="0"/>
              <a:t>), is 0.41965:</a:t>
            </a:r>
          </a:p>
          <a:p>
            <a:endParaRPr lang="en-US" sz="2000" dirty="0" smtClean="0"/>
          </a:p>
          <a:p>
            <a:endParaRPr lang="en-US" sz="2000" dirty="0" smtClean="0"/>
          </a:p>
          <a:p>
            <a:endParaRPr lang="en-US" sz="2000" dirty="0" smtClean="0"/>
          </a:p>
          <a:p>
            <a:endParaRPr lang="en-US" sz="2000" dirty="0" smtClean="0"/>
          </a:p>
          <a:p>
            <a:endParaRPr lang="en-US" sz="1800" dirty="0" smtClean="0"/>
          </a:p>
          <a:p>
            <a:endParaRPr lang="en-US" sz="2400" dirty="0" smtClean="0"/>
          </a:p>
          <a:p>
            <a:endParaRPr lang="en-US" sz="2000" dirty="0" smtClean="0"/>
          </a:p>
          <a:p>
            <a:pPr>
              <a:buFontTx/>
              <a:buNone/>
            </a:pPr>
            <a:r>
              <a:rPr lang="en-US" sz="2000" dirty="0" smtClean="0"/>
              <a:t> </a:t>
            </a:r>
          </a:p>
          <a:p>
            <a:pPr>
              <a:buFontTx/>
              <a:buNone/>
            </a:pPr>
            <a:endParaRPr lang="en-US" sz="2400" dirty="0" smtClean="0"/>
          </a:p>
          <a:p>
            <a:endParaRPr lang="en-US" dirty="0" smtClean="0"/>
          </a:p>
        </p:txBody>
      </p:sp>
      <p:sp>
        <p:nvSpPr>
          <p:cNvPr id="6151"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ECFCE86-AF47-4FDE-8F89-4E282959629A}" type="slidenum">
              <a:rPr lang="en-US" sz="1400" smtClean="0">
                <a:solidFill>
                  <a:srgbClr val="800000"/>
                </a:solidFill>
              </a:rPr>
              <a:pPr/>
              <a:t>73</a:t>
            </a:fld>
            <a:endParaRPr lang="en-US" sz="1400" smtClean="0">
              <a:solidFill>
                <a:srgbClr val="800000"/>
              </a:solidFill>
            </a:endParaRPr>
          </a:p>
        </p:txBody>
      </p:sp>
      <p:sp>
        <p:nvSpPr>
          <p:cNvPr id="615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6153"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6154"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6155"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6156"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6157"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615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6159"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616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6161"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6162"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4" name="Rectangle 3"/>
          <p:cNvSpPr/>
          <p:nvPr/>
        </p:nvSpPr>
        <p:spPr>
          <a:xfrm>
            <a:off x="1752600" y="42638"/>
            <a:ext cx="6053070" cy="1077218"/>
          </a:xfrm>
          <a:prstGeom prst="rect">
            <a:avLst/>
          </a:prstGeom>
        </p:spPr>
        <p:txBody>
          <a:bodyPr wrap="square">
            <a:spAutoFit/>
          </a:bodyPr>
          <a:lstStyle/>
          <a:p>
            <a:pPr algn="ctr"/>
            <a:r>
              <a:rPr lang="en-US" sz="3200" b="1" kern="0" dirty="0">
                <a:solidFill>
                  <a:srgbClr val="002060"/>
                </a:solidFill>
                <a:latin typeface="Times New Roman"/>
                <a:ea typeface="+mj-ea"/>
                <a:cs typeface="+mj-cs"/>
              </a:rPr>
              <a:t>Portfolio Return and Risk in Terms of the Single-Index Model </a:t>
            </a:r>
            <a:endParaRPr lang="en-US" dirty="0"/>
          </a:p>
        </p:txBody>
      </p:sp>
      <p:sp>
        <p:nvSpPr>
          <p:cNvPr id="5" name="Rectangle 4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xmlns="" val="1834950705"/>
              </p:ext>
            </p:extLst>
          </p:nvPr>
        </p:nvGraphicFramePr>
        <p:xfrm>
          <a:off x="1669222" y="2971800"/>
          <a:ext cx="6219825" cy="2459415"/>
        </p:xfrm>
        <a:graphic>
          <a:graphicData uri="http://schemas.openxmlformats.org/presentationml/2006/ole">
            <p:oleObj spid="_x0000_s69690" name="Equation" r:id="rId3" imgW="3327400" imgH="1333500" progId="Equation.3">
              <p:embed/>
            </p:oleObj>
          </a:graphicData>
        </a:graphic>
      </p:graphicFrame>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Rectangle 3"/>
          <p:cNvSpPr>
            <a:spLocks noGrp="1" noChangeArrowheads="1"/>
          </p:cNvSpPr>
          <p:nvPr>
            <p:ph idx="1"/>
          </p:nvPr>
        </p:nvSpPr>
        <p:spPr>
          <a:xfrm>
            <a:off x="664335" y="1119856"/>
            <a:ext cx="8229600" cy="5052344"/>
          </a:xfrm>
        </p:spPr>
        <p:txBody>
          <a:bodyPr/>
          <a:lstStyle/>
          <a:p>
            <a:r>
              <a:rPr lang="en-US" sz="2400" dirty="0"/>
              <a:t>For an expected market return of </a:t>
            </a:r>
            <a:r>
              <a:rPr lang="en-US" sz="2400" i="1" dirty="0"/>
              <a:t>E</a:t>
            </a:r>
            <a:r>
              <a:rPr lang="en-US" sz="2400" dirty="0"/>
              <a:t>(</a:t>
            </a:r>
            <a:r>
              <a:rPr lang="en-US" sz="2400" i="1" dirty="0"/>
              <a:t>R</a:t>
            </a:r>
            <a:r>
              <a:rPr lang="en-US" sz="2400" i="1" baseline="30000" dirty="0"/>
              <a:t>M</a:t>
            </a:r>
            <a:r>
              <a:rPr lang="en-US" sz="2400" dirty="0"/>
              <a:t>) = </a:t>
            </a:r>
            <a:r>
              <a:rPr lang="en-US" sz="2400" dirty="0" smtClean="0"/>
              <a:t>16% </a:t>
            </a:r>
            <a:r>
              <a:rPr lang="en-US" sz="2400" dirty="0"/>
              <a:t>and market variance of </a:t>
            </a:r>
            <a:r>
              <a:rPr lang="en-US" sz="2400" i="1" dirty="0"/>
              <a:t>V</a:t>
            </a:r>
            <a:r>
              <a:rPr lang="en-US" sz="2400" dirty="0"/>
              <a:t>(</a:t>
            </a:r>
            <a:r>
              <a:rPr lang="en-US" sz="2400" i="1" dirty="0"/>
              <a:t>R</a:t>
            </a:r>
            <a:r>
              <a:rPr lang="en-US" sz="2400" i="1" baseline="30000" dirty="0"/>
              <a:t>M</a:t>
            </a:r>
            <a:r>
              <a:rPr lang="en-US" sz="2400" dirty="0"/>
              <a:t>) = </a:t>
            </a:r>
            <a:r>
              <a:rPr lang="en-US" sz="2400" dirty="0" smtClean="0"/>
              <a:t>20% </a:t>
            </a:r>
            <a:r>
              <a:rPr lang="en-US" sz="2400" dirty="0"/>
              <a:t>(σ(</a:t>
            </a:r>
            <a:r>
              <a:rPr lang="en-US" sz="2400" i="1" dirty="0"/>
              <a:t>R</a:t>
            </a:r>
            <a:r>
              <a:rPr lang="en-US" sz="2400" i="1" baseline="30000" dirty="0"/>
              <a:t>M</a:t>
            </a:r>
            <a:r>
              <a:rPr lang="en-US" sz="2400" dirty="0"/>
              <a:t>) = 4.47), the portfolio expected return is </a:t>
            </a:r>
            <a:r>
              <a:rPr lang="en-US" sz="2400" dirty="0" smtClean="0"/>
              <a:t>14.46%, </a:t>
            </a:r>
            <a:r>
              <a:rPr lang="en-US" sz="2400" dirty="0"/>
              <a:t>its variance is 16.68, and its standard deviation is 4.084.</a:t>
            </a:r>
          </a:p>
          <a:p>
            <a:pPr marL="0" indent="0">
              <a:buNone/>
            </a:pPr>
            <a:endParaRPr lang="en-US" sz="2400" dirty="0" smtClean="0"/>
          </a:p>
        </p:txBody>
      </p:sp>
      <p:sp>
        <p:nvSpPr>
          <p:cNvPr id="6151"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ECFCE86-AF47-4FDE-8F89-4E282959629A}" type="slidenum">
              <a:rPr lang="en-US" sz="1400" smtClean="0">
                <a:solidFill>
                  <a:srgbClr val="800000"/>
                </a:solidFill>
              </a:rPr>
              <a:pPr/>
              <a:t>74</a:t>
            </a:fld>
            <a:endParaRPr lang="en-US" sz="1400" smtClean="0">
              <a:solidFill>
                <a:srgbClr val="800000"/>
              </a:solidFill>
            </a:endParaRPr>
          </a:p>
        </p:txBody>
      </p:sp>
      <p:sp>
        <p:nvSpPr>
          <p:cNvPr id="615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6153"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6154"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6155"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6156"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6157"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615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6159"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616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6161"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6162"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4" name="Rectangle 3"/>
          <p:cNvSpPr/>
          <p:nvPr/>
        </p:nvSpPr>
        <p:spPr>
          <a:xfrm>
            <a:off x="1752600" y="42638"/>
            <a:ext cx="6053070" cy="1077218"/>
          </a:xfrm>
          <a:prstGeom prst="rect">
            <a:avLst/>
          </a:prstGeom>
        </p:spPr>
        <p:txBody>
          <a:bodyPr wrap="square">
            <a:spAutoFit/>
          </a:bodyPr>
          <a:lstStyle/>
          <a:p>
            <a:pPr algn="ctr"/>
            <a:r>
              <a:rPr lang="en-US" sz="3200" b="1" kern="0" dirty="0">
                <a:solidFill>
                  <a:srgbClr val="002060"/>
                </a:solidFill>
                <a:latin typeface="Times New Roman"/>
                <a:ea typeface="+mj-ea"/>
                <a:cs typeface="+mj-cs"/>
              </a:rPr>
              <a:t>Portfolio Return and Risk in Terms of the Single-Index Model </a:t>
            </a:r>
            <a:endParaRPr lang="en-US"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xmlns="" val="988759403"/>
              </p:ext>
            </p:extLst>
          </p:nvPr>
        </p:nvGraphicFramePr>
        <p:xfrm>
          <a:off x="1905000" y="2971800"/>
          <a:ext cx="5037513" cy="914400"/>
        </p:xfrm>
        <a:graphic>
          <a:graphicData uri="http://schemas.openxmlformats.org/presentationml/2006/ole">
            <p:oleObj spid="_x0000_s133157" name="Equation" r:id="rId3" imgW="2870200" imgH="533400" progId="Equation.3">
              <p:embed/>
            </p:oleObj>
          </a:graphicData>
        </a:graphic>
      </p:graphicFrame>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xmlns="" val="1632946284"/>
              </p:ext>
            </p:extLst>
          </p:nvPr>
        </p:nvGraphicFramePr>
        <p:xfrm>
          <a:off x="1981200" y="4191000"/>
          <a:ext cx="5111986" cy="1447800"/>
        </p:xfrm>
        <a:graphic>
          <a:graphicData uri="http://schemas.openxmlformats.org/presentationml/2006/ole">
            <p:oleObj spid="_x0000_s133158" r:id="rId4" imgW="2743200" imgH="774700" progId="">
              <p:embed/>
            </p:oleObj>
          </a:graphicData>
        </a:graphic>
      </p:graphicFrame>
    </p:spTree>
    <p:extLst>
      <p:ext uri="{BB962C8B-B14F-4D97-AF65-F5344CB8AC3E}">
        <p14:creationId xmlns:p14="http://schemas.microsoft.com/office/powerpoint/2010/main" xmlns="" val="38774828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828800"/>
            <a:ext cx="7721600" cy="2082800"/>
          </a:xfrm>
        </p:spPr>
        <p:txBody>
          <a:bodyPr/>
          <a:lstStyle/>
          <a:p>
            <a:r>
              <a:rPr lang="en-US" sz="4000" b="1" dirty="0" smtClean="0"/>
              <a:t/>
            </a:r>
            <a:br>
              <a:rPr lang="en-US" sz="4000" b="1" dirty="0" smtClean="0"/>
            </a:br>
            <a:r>
              <a:rPr lang="en-US" sz="4000" b="1" dirty="0" smtClean="0"/>
              <a:t>Bloomberg Regression, CIXB, </a:t>
            </a:r>
            <a:br>
              <a:rPr lang="en-US" sz="4000" b="1" dirty="0" smtClean="0"/>
            </a:br>
            <a:r>
              <a:rPr lang="en-US" sz="4000" b="1" dirty="0" smtClean="0"/>
              <a:t>and Correlation Screens</a:t>
            </a:r>
            <a:r>
              <a:rPr lang="en-US" sz="4000" b="1" dirty="0"/>
              <a:t/>
            </a:r>
            <a:br>
              <a:rPr lang="en-US" sz="4000" b="1" dirty="0"/>
            </a:br>
            <a:endParaRPr lang="en-US" sz="4000" b="1" dirty="0" smtClean="0">
              <a:solidFill>
                <a:schemeClr val="tx2"/>
              </a:solidFill>
            </a:endParaRPr>
          </a:p>
        </p:txBody>
      </p:sp>
      <p:sp>
        <p:nvSpPr>
          <p:cNvPr id="2052"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7075864-6E81-44BE-A16E-1ADBA64E1AE8}" type="slidenum">
              <a:rPr lang="en-US" sz="1400" smtClean="0">
                <a:solidFill>
                  <a:srgbClr val="800000"/>
                </a:solidFill>
              </a:rPr>
              <a:pPr/>
              <a:t>75</a:t>
            </a:fld>
            <a:endParaRPr lang="en-US" sz="1400" smtClean="0">
              <a:solidFill>
                <a:srgbClr val="800000"/>
              </a:solidFill>
            </a:endParaRPr>
          </a:p>
        </p:txBody>
      </p:sp>
    </p:spTree>
    <p:extLst>
      <p:ext uri="{BB962C8B-B14F-4D97-AF65-F5344CB8AC3E}">
        <p14:creationId xmlns:p14="http://schemas.microsoft.com/office/powerpoint/2010/main" xmlns="" val="2338125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752600" y="127000"/>
            <a:ext cx="6807200" cy="939800"/>
          </a:xfrm>
        </p:spPr>
        <p:txBody>
          <a:bodyPr/>
          <a:lstStyle/>
          <a:p>
            <a:r>
              <a:rPr lang="en-US" sz="3600" b="1" dirty="0" smtClean="0"/>
              <a:t/>
            </a:r>
            <a:br>
              <a:rPr lang="en-US" sz="3600" b="1" dirty="0" smtClean="0"/>
            </a:br>
            <a:r>
              <a:rPr lang="en-US" sz="3600" b="1" dirty="0" smtClean="0"/>
              <a:t>Bloomberg </a:t>
            </a:r>
            <a:r>
              <a:rPr lang="en-US" sz="3600" b="1" dirty="0"/>
              <a:t>Regression Screens</a:t>
            </a:r>
            <a:r>
              <a:rPr lang="en-US" sz="3600" dirty="0"/>
              <a:t/>
            </a:r>
            <a:br>
              <a:rPr lang="en-US" sz="3600" dirty="0"/>
            </a:br>
            <a:endParaRPr lang="en-US" sz="3600" dirty="0" smtClean="0"/>
          </a:p>
        </p:txBody>
      </p:sp>
      <p:sp>
        <p:nvSpPr>
          <p:cNvPr id="32771" name="Rectangle 3"/>
          <p:cNvSpPr>
            <a:spLocks noGrp="1" noChangeArrowheads="1"/>
          </p:cNvSpPr>
          <p:nvPr>
            <p:ph idx="1"/>
          </p:nvPr>
        </p:nvSpPr>
        <p:spPr>
          <a:xfrm>
            <a:off x="609600" y="1371600"/>
            <a:ext cx="8153400" cy="3124200"/>
          </a:xfrm>
        </p:spPr>
        <p:txBody>
          <a:bodyPr/>
          <a:lstStyle/>
          <a:p>
            <a:pPr marL="0" indent="0">
              <a:buNone/>
            </a:pPr>
            <a:r>
              <a:rPr lang="en-US" sz="2400" b="1" dirty="0" smtClean="0"/>
              <a:t>HRA </a:t>
            </a:r>
            <a:r>
              <a:rPr lang="en-US" sz="2400" b="1" dirty="0"/>
              <a:t>and Beta: Bloomberg’s Linear Regression Screen </a:t>
            </a:r>
            <a:endParaRPr lang="en-US" sz="2400" dirty="0"/>
          </a:p>
          <a:p>
            <a:r>
              <a:rPr lang="en-US" sz="2400" dirty="0" smtClean="0"/>
              <a:t>The </a:t>
            </a:r>
            <a:r>
              <a:rPr lang="en-US" sz="2400" dirty="0"/>
              <a:t>Bloomberg HRA and Beta screens show the linear regression of </a:t>
            </a:r>
            <a:r>
              <a:rPr lang="en-US" sz="2400" dirty="0" smtClean="0"/>
              <a:t>a loaded </a:t>
            </a:r>
            <a:r>
              <a:rPr lang="en-US" sz="2400" dirty="0"/>
              <a:t>security and an index or other security.  </a:t>
            </a:r>
            <a:endParaRPr lang="en-US" sz="2400" dirty="0" smtClean="0"/>
          </a:p>
          <a:p>
            <a:endParaRPr lang="en-US" sz="2400" dirty="0"/>
          </a:p>
          <a:p>
            <a:r>
              <a:rPr lang="en-US" sz="2400" dirty="0" smtClean="0"/>
              <a:t>See  Chapter 6 PPT and Bloomberg </a:t>
            </a:r>
            <a:r>
              <a:rPr lang="en-US" sz="2400" dirty="0"/>
              <a:t>exhibit box in Chapter 6: “Bloomberg Regression and Correlation Screens</a:t>
            </a:r>
            <a:r>
              <a:rPr lang="en-US" sz="2400" dirty="0" smtClean="0"/>
              <a:t>.</a:t>
            </a:r>
            <a:endParaRPr lang="en-US" sz="2800" dirty="0" smtClean="0"/>
          </a:p>
          <a:p>
            <a:endParaRPr lang="en-US" dirty="0" smtClean="0"/>
          </a:p>
        </p:txBody>
      </p:sp>
      <p:sp>
        <p:nvSpPr>
          <p:cNvPr id="32772"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0236B4F-23C2-4177-970A-48A59C5927D6}" type="slidenum">
              <a:rPr lang="en-US" sz="1400" smtClean="0">
                <a:solidFill>
                  <a:srgbClr val="800000"/>
                </a:solidFill>
              </a:rPr>
              <a:pPr/>
              <a:t>76</a:t>
            </a:fld>
            <a:endParaRPr lang="en-US" sz="1400" smtClean="0">
              <a:solidFill>
                <a:srgbClr val="800000"/>
              </a:solidFill>
            </a:endParaRPr>
          </a:p>
        </p:txBody>
      </p:sp>
      <p:sp>
        <p:nvSpPr>
          <p:cNvPr id="32773"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32774"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32775"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3277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524000" y="152400"/>
            <a:ext cx="6807200" cy="939800"/>
          </a:xfrm>
        </p:spPr>
        <p:txBody>
          <a:bodyPr/>
          <a:lstStyle/>
          <a:p>
            <a:r>
              <a:rPr lang="en-US" sz="3600" b="1" dirty="0" smtClean="0"/>
              <a:t/>
            </a:r>
            <a:br>
              <a:rPr lang="en-US" sz="3600" b="1" dirty="0" smtClean="0"/>
            </a:br>
            <a:r>
              <a:rPr lang="en-US" sz="3600" b="1" dirty="0" smtClean="0"/>
              <a:t/>
            </a:r>
            <a:br>
              <a:rPr lang="en-US" sz="3600" b="1" dirty="0" smtClean="0"/>
            </a:br>
            <a:r>
              <a:rPr lang="en-US" b="1" dirty="0" smtClean="0"/>
              <a:t>Bloomberg </a:t>
            </a:r>
            <a:r>
              <a:rPr lang="en-US" b="1" dirty="0"/>
              <a:t>CIXB Screen </a:t>
            </a:r>
            <a:r>
              <a:rPr lang="en-US" sz="3600" dirty="0"/>
              <a:t/>
            </a:r>
            <a:br>
              <a:rPr lang="en-US" sz="3600" dirty="0"/>
            </a:br>
            <a:r>
              <a:rPr lang="en-US" sz="3600" dirty="0"/>
              <a:t/>
            </a:r>
            <a:br>
              <a:rPr lang="en-US" sz="3600" dirty="0"/>
            </a:br>
            <a:endParaRPr lang="en-US" sz="3600" dirty="0" smtClean="0"/>
          </a:p>
        </p:txBody>
      </p:sp>
      <p:sp>
        <p:nvSpPr>
          <p:cNvPr id="32771" name="Rectangle 3"/>
          <p:cNvSpPr>
            <a:spLocks noGrp="1" noChangeArrowheads="1"/>
          </p:cNvSpPr>
          <p:nvPr>
            <p:ph idx="1"/>
          </p:nvPr>
        </p:nvSpPr>
        <p:spPr>
          <a:xfrm>
            <a:off x="609600" y="1371600"/>
            <a:ext cx="8153400" cy="3124200"/>
          </a:xfrm>
        </p:spPr>
        <p:txBody>
          <a:bodyPr/>
          <a:lstStyle/>
          <a:p>
            <a:pPr marL="0" indent="0">
              <a:buNone/>
            </a:pPr>
            <a:r>
              <a:rPr lang="en-US" sz="2800" b="1" dirty="0" smtClean="0"/>
              <a:t>CIXB</a:t>
            </a:r>
            <a:endParaRPr lang="en-US" sz="2800" dirty="0"/>
          </a:p>
          <a:p>
            <a:r>
              <a:rPr lang="en-US" sz="2800" dirty="0"/>
              <a:t>The returns of a portfolio in EQS or PRTU can be evaluated using historical regression by putting the portfolio into a CIXB basket, creating historical data, and then treating the portfolio as an index.</a:t>
            </a:r>
          </a:p>
          <a:p>
            <a:pPr marL="0" indent="0">
              <a:buNone/>
            </a:pPr>
            <a:endParaRPr lang="en-US" dirty="0" smtClean="0"/>
          </a:p>
        </p:txBody>
      </p:sp>
      <p:sp>
        <p:nvSpPr>
          <p:cNvPr id="32772"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0236B4F-23C2-4177-970A-48A59C5927D6}" type="slidenum">
              <a:rPr lang="en-US" sz="1400" smtClean="0">
                <a:solidFill>
                  <a:srgbClr val="800000"/>
                </a:solidFill>
              </a:rPr>
              <a:pPr/>
              <a:t>77</a:t>
            </a:fld>
            <a:endParaRPr lang="en-US" sz="1400" smtClean="0">
              <a:solidFill>
                <a:srgbClr val="800000"/>
              </a:solidFill>
            </a:endParaRPr>
          </a:p>
        </p:txBody>
      </p:sp>
      <p:sp>
        <p:nvSpPr>
          <p:cNvPr id="32773"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32774"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32775"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3277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Tree>
    <p:extLst>
      <p:ext uri="{BB962C8B-B14F-4D97-AF65-F5344CB8AC3E}">
        <p14:creationId xmlns:p14="http://schemas.microsoft.com/office/powerpoint/2010/main" xmlns="" val="196302418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524000" y="152400"/>
            <a:ext cx="6807200" cy="939800"/>
          </a:xfrm>
        </p:spPr>
        <p:txBody>
          <a:bodyPr/>
          <a:lstStyle/>
          <a:p>
            <a:r>
              <a:rPr lang="en-US" sz="3600" b="1" dirty="0" smtClean="0"/>
              <a:t/>
            </a:r>
            <a:br>
              <a:rPr lang="en-US" sz="3600" b="1" dirty="0" smtClean="0"/>
            </a:br>
            <a:r>
              <a:rPr lang="en-US" sz="3600" b="1" dirty="0" smtClean="0"/>
              <a:t/>
            </a:r>
            <a:br>
              <a:rPr lang="en-US" sz="3600" b="1" dirty="0" smtClean="0"/>
            </a:br>
            <a:r>
              <a:rPr lang="en-US" b="1" dirty="0" smtClean="0"/>
              <a:t>Bloomberg </a:t>
            </a:r>
            <a:r>
              <a:rPr lang="en-US" b="1" dirty="0"/>
              <a:t>CIXB Screen </a:t>
            </a:r>
            <a:r>
              <a:rPr lang="en-US" sz="4000" b="1" dirty="0"/>
              <a:t/>
            </a:r>
            <a:br>
              <a:rPr lang="en-US" sz="4000" b="1" dirty="0"/>
            </a:br>
            <a:r>
              <a:rPr lang="en-US" sz="4000" b="1" dirty="0"/>
              <a:t/>
            </a:r>
            <a:br>
              <a:rPr lang="en-US" sz="4000" b="1" dirty="0"/>
            </a:br>
            <a:endParaRPr lang="en-US" sz="3600" b="1" dirty="0" smtClean="0"/>
          </a:p>
        </p:txBody>
      </p:sp>
      <p:sp>
        <p:nvSpPr>
          <p:cNvPr id="32771" name="Rectangle 3"/>
          <p:cNvSpPr>
            <a:spLocks noGrp="1" noChangeArrowheads="1"/>
          </p:cNvSpPr>
          <p:nvPr>
            <p:ph idx="1"/>
          </p:nvPr>
        </p:nvSpPr>
        <p:spPr>
          <a:xfrm>
            <a:off x="609600" y="1295400"/>
            <a:ext cx="8153400" cy="4953000"/>
          </a:xfrm>
        </p:spPr>
        <p:txBody>
          <a:bodyPr/>
          <a:lstStyle/>
          <a:p>
            <a:pPr marL="0" marR="0" indent="0">
              <a:spcBef>
                <a:spcPts val="0"/>
              </a:spcBef>
              <a:spcAft>
                <a:spcPts val="0"/>
              </a:spcAft>
              <a:buNone/>
            </a:pPr>
            <a:r>
              <a:rPr lang="en-US" sz="2000" b="1" spc="-15" dirty="0">
                <a:latin typeface="+mj-lt"/>
                <a:ea typeface="Times New Roman"/>
              </a:rPr>
              <a:t>Steps:	</a:t>
            </a:r>
            <a:endParaRPr lang="en-US" sz="1200" b="1" dirty="0">
              <a:latin typeface="+mj-lt"/>
              <a:ea typeface="Times New Roman"/>
            </a:endParaRPr>
          </a:p>
          <a:p>
            <a:pPr lvl="0">
              <a:spcBef>
                <a:spcPts val="0"/>
              </a:spcBef>
              <a:spcAft>
                <a:spcPts val="0"/>
              </a:spcAft>
              <a:buFont typeface="+mj-lt"/>
              <a:buAutoNum type="arabicPeriod"/>
              <a:tabLst>
                <a:tab pos="-3063240" algn="l"/>
                <a:tab pos="811530" algn="l"/>
              </a:tabLst>
            </a:pPr>
            <a:r>
              <a:rPr lang="en-US" sz="1800" spc="-15" dirty="0">
                <a:latin typeface="+mj-lt"/>
                <a:ea typeface="Times New Roman"/>
              </a:rPr>
              <a:t>CIXB &lt;Enter&gt; </a:t>
            </a:r>
            <a:endParaRPr lang="en-US" sz="1100" dirty="0">
              <a:latin typeface="+mj-lt"/>
              <a:ea typeface="Times New Roman"/>
            </a:endParaRPr>
          </a:p>
          <a:p>
            <a:pPr lvl="0">
              <a:spcBef>
                <a:spcPts val="0"/>
              </a:spcBef>
              <a:spcAft>
                <a:spcPts val="0"/>
              </a:spcAft>
              <a:buFont typeface="+mj-lt"/>
              <a:buAutoNum type="arabicPeriod"/>
              <a:tabLst>
                <a:tab pos="-3063240" algn="l"/>
                <a:tab pos="811530" algn="l"/>
              </a:tabLst>
            </a:pPr>
            <a:r>
              <a:rPr lang="en-US" sz="1800" spc="-15" dirty="0">
                <a:latin typeface="+mj-lt"/>
                <a:ea typeface="Times New Roman"/>
              </a:rPr>
              <a:t>On the CIXB screen, name the ticker and the portfolio in the “.Ticker” and “Name” yellow </a:t>
            </a:r>
            <a:r>
              <a:rPr lang="en-US" sz="1800" spc="-15" dirty="0" smtClean="0">
                <a:latin typeface="+mj-lt"/>
                <a:ea typeface="Times New Roman"/>
              </a:rPr>
              <a:t>boxes </a:t>
            </a:r>
            <a:r>
              <a:rPr lang="en-US" sz="1800" spc="-15" dirty="0">
                <a:latin typeface="+mj-lt"/>
                <a:ea typeface="Times New Roman"/>
              </a:rPr>
              <a:t>and hit &lt;Enter&gt; to update (.XSIF13 for ticker and XSIF 2013 for </a:t>
            </a:r>
            <a:r>
              <a:rPr lang="en-US" sz="1800" spc="-15" dirty="0" smtClean="0">
                <a:latin typeface="+mj-lt"/>
                <a:ea typeface="Times New Roman"/>
              </a:rPr>
              <a:t>Name).</a:t>
            </a:r>
            <a:endParaRPr lang="en-US" sz="1100" dirty="0">
              <a:latin typeface="+mj-lt"/>
              <a:ea typeface="Times New Roman"/>
            </a:endParaRPr>
          </a:p>
          <a:p>
            <a:pPr lvl="0">
              <a:spcBef>
                <a:spcPts val="0"/>
              </a:spcBef>
              <a:spcAft>
                <a:spcPts val="0"/>
              </a:spcAft>
              <a:buFont typeface="+mj-lt"/>
              <a:buAutoNum type="arabicPeriod"/>
              <a:tabLst>
                <a:tab pos="-3063240" algn="l"/>
                <a:tab pos="811530" algn="l"/>
              </a:tabLst>
            </a:pPr>
            <a:r>
              <a:rPr lang="en-US" sz="1800" spc="-15" dirty="0">
                <a:latin typeface="+mj-lt"/>
                <a:ea typeface="Times New Roman"/>
              </a:rPr>
              <a:t>Click “Import” from the Actions dropdown </a:t>
            </a:r>
            <a:r>
              <a:rPr lang="en-US" sz="1800" spc="-15" dirty="0" smtClean="0">
                <a:latin typeface="+mj-lt"/>
                <a:ea typeface="Times New Roman"/>
              </a:rPr>
              <a:t>tab.</a:t>
            </a:r>
            <a:endParaRPr lang="en-US" sz="1100" dirty="0">
              <a:latin typeface="+mj-lt"/>
              <a:ea typeface="Times New Roman"/>
            </a:endParaRPr>
          </a:p>
          <a:p>
            <a:pPr lvl="0">
              <a:spcBef>
                <a:spcPts val="0"/>
              </a:spcBef>
              <a:spcAft>
                <a:spcPts val="0"/>
              </a:spcAft>
              <a:buFont typeface="+mj-lt"/>
              <a:buAutoNum type="arabicPeriod"/>
              <a:tabLst>
                <a:tab pos="-3063240" algn="l"/>
                <a:tab pos="811530" algn="l"/>
              </a:tabLst>
            </a:pPr>
            <a:r>
              <a:rPr lang="en-US" sz="1800" spc="-15" dirty="0">
                <a:latin typeface="+mj-lt"/>
                <a:ea typeface="Times New Roman"/>
              </a:rPr>
              <a:t>On the “Import to CIXB” box, click “import from list” tab at bottom to bring up “import from list” </a:t>
            </a:r>
            <a:r>
              <a:rPr lang="en-US" sz="1800" spc="-15" dirty="0" smtClean="0">
                <a:latin typeface="+mj-lt"/>
                <a:ea typeface="Times New Roman"/>
              </a:rPr>
              <a:t>box.</a:t>
            </a:r>
            <a:endParaRPr lang="en-US" sz="1100" dirty="0">
              <a:latin typeface="+mj-lt"/>
              <a:ea typeface="Times New Roman"/>
            </a:endParaRPr>
          </a:p>
          <a:p>
            <a:pPr lvl="0">
              <a:spcBef>
                <a:spcPts val="0"/>
              </a:spcBef>
              <a:spcAft>
                <a:spcPts val="0"/>
              </a:spcAft>
              <a:buFont typeface="+mj-lt"/>
              <a:buAutoNum type="arabicPeriod"/>
              <a:tabLst>
                <a:tab pos="-3063240" algn="l"/>
                <a:tab pos="811530" algn="l"/>
              </a:tabLst>
            </a:pPr>
            <a:r>
              <a:rPr lang="en-US" sz="1800" spc="-15" dirty="0">
                <a:latin typeface="+mj-lt"/>
                <a:ea typeface="Times New Roman"/>
              </a:rPr>
              <a:t>On “Import from List” </a:t>
            </a:r>
            <a:r>
              <a:rPr lang="en-US" sz="1800" spc="-15" dirty="0" smtClean="0">
                <a:latin typeface="+mj-lt"/>
                <a:ea typeface="Times New Roman"/>
              </a:rPr>
              <a:t>box: </a:t>
            </a:r>
            <a:r>
              <a:rPr lang="en-US" sz="1800" spc="-15" dirty="0">
                <a:latin typeface="+mj-lt"/>
                <a:ea typeface="Times New Roman"/>
              </a:rPr>
              <a:t>Select Portfolio (or EQS search or index) from the “Source” dropdown and the name of the portfolio </a:t>
            </a:r>
            <a:r>
              <a:rPr lang="en-US" sz="1800" spc="-15" dirty="0" smtClean="0">
                <a:latin typeface="+mj-lt"/>
                <a:ea typeface="Times New Roman"/>
              </a:rPr>
              <a:t>(EQS search </a:t>
            </a:r>
            <a:r>
              <a:rPr lang="en-US" sz="1800" spc="-15" dirty="0">
                <a:latin typeface="+mj-lt"/>
                <a:ea typeface="Times New Roman"/>
              </a:rPr>
              <a:t>or index) from the “Name” dropdown, and then click the “Import” tab. These steps will import the portfolio’s stocks, shares, and </a:t>
            </a:r>
            <a:r>
              <a:rPr lang="en-US" sz="1800" spc="-15" dirty="0" smtClean="0">
                <a:latin typeface="+mj-lt"/>
                <a:ea typeface="Times New Roman"/>
              </a:rPr>
              <a:t>prices to </a:t>
            </a:r>
            <a:r>
              <a:rPr lang="en-US" sz="1800" spc="-15" dirty="0">
                <a:latin typeface="+mj-lt"/>
                <a:ea typeface="Times New Roman"/>
              </a:rPr>
              <a:t>the CIXB screen.  </a:t>
            </a:r>
            <a:endParaRPr lang="en-US" sz="1100" dirty="0">
              <a:latin typeface="+mj-lt"/>
              <a:ea typeface="Times New Roman"/>
            </a:endParaRPr>
          </a:p>
          <a:p>
            <a:pPr lvl="0">
              <a:spcBef>
                <a:spcPts val="0"/>
              </a:spcBef>
              <a:spcAft>
                <a:spcPts val="0"/>
              </a:spcAft>
              <a:buFont typeface="+mj-lt"/>
              <a:buAutoNum type="arabicPeriod"/>
              <a:tabLst>
                <a:tab pos="-3063240" algn="l"/>
                <a:tab pos="811530" algn="l"/>
              </a:tabLst>
            </a:pPr>
            <a:r>
              <a:rPr lang="en-US" sz="1800" spc="-15" dirty="0">
                <a:latin typeface="+mj-lt"/>
                <a:ea typeface="Times New Roman"/>
              </a:rPr>
              <a:t>On CIXB screen, click the “Create” tab to bring up a time period box for selecting the time period for price and return data. After selected the time period, hit “Save.” This will activate a Bloomberg program for calculating the portfolio’s daily historical returns. </a:t>
            </a:r>
            <a:endParaRPr lang="en-US" sz="1100" dirty="0">
              <a:latin typeface="+mj-lt"/>
              <a:ea typeface="Times New Roman"/>
            </a:endParaRPr>
          </a:p>
          <a:p>
            <a:pPr lvl="0">
              <a:spcBef>
                <a:spcPts val="0"/>
              </a:spcBef>
              <a:spcAft>
                <a:spcPts val="0"/>
              </a:spcAft>
              <a:buFont typeface="+mj-lt"/>
              <a:buAutoNum type="arabicPeriod"/>
              <a:tabLst>
                <a:tab pos="-3063240" algn="l"/>
                <a:tab pos="811530" algn="l"/>
              </a:tabLst>
            </a:pPr>
            <a:r>
              <a:rPr lang="en-US" sz="1800" spc="-15" dirty="0">
                <a:latin typeface="+mj-lt"/>
                <a:ea typeface="Times New Roman"/>
              </a:rPr>
              <a:t>The data will be sent to a report, RPT. To access this report, type “RPT” and </a:t>
            </a:r>
            <a:r>
              <a:rPr lang="en-US" sz="1800" spc="-15" dirty="0" smtClean="0">
                <a:latin typeface="+mj-lt"/>
                <a:ea typeface="Times New Roman"/>
              </a:rPr>
              <a:t>hit &lt;</a:t>
            </a:r>
            <a:r>
              <a:rPr lang="en-US" sz="1800" spc="-15" dirty="0">
                <a:latin typeface="+mj-lt"/>
                <a:ea typeface="Times New Roman"/>
              </a:rPr>
              <a:t>E</a:t>
            </a:r>
            <a:r>
              <a:rPr lang="en-US" sz="1800" spc="-15" dirty="0" smtClean="0">
                <a:latin typeface="+mj-lt"/>
                <a:ea typeface="Times New Roman"/>
              </a:rPr>
              <a:t>nter</a:t>
            </a:r>
            <a:r>
              <a:rPr lang="en-US" sz="1800" spc="-15" dirty="0">
                <a:latin typeface="+mj-lt"/>
                <a:ea typeface="Times New Roman"/>
              </a:rPr>
              <a:t>&gt;.</a:t>
            </a:r>
            <a:endParaRPr lang="en-US" sz="1100" dirty="0">
              <a:latin typeface="+mj-lt"/>
              <a:ea typeface="Times New Roman"/>
            </a:endParaRPr>
          </a:p>
          <a:p>
            <a:pPr marL="0" marR="0" indent="0">
              <a:spcBef>
                <a:spcPts val="0"/>
              </a:spcBef>
              <a:spcAft>
                <a:spcPts val="0"/>
              </a:spcAft>
              <a:buNone/>
            </a:pPr>
            <a:endParaRPr lang="en-US" sz="1800" dirty="0">
              <a:ea typeface="Times New Roman"/>
            </a:endParaRPr>
          </a:p>
          <a:p>
            <a:pPr marL="0" indent="0">
              <a:buNone/>
            </a:pPr>
            <a:endParaRPr lang="en-US" dirty="0" smtClean="0"/>
          </a:p>
        </p:txBody>
      </p:sp>
      <p:sp>
        <p:nvSpPr>
          <p:cNvPr id="32772"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0236B4F-23C2-4177-970A-48A59C5927D6}" type="slidenum">
              <a:rPr lang="en-US" sz="1400" smtClean="0">
                <a:solidFill>
                  <a:srgbClr val="800000"/>
                </a:solidFill>
              </a:rPr>
              <a:pPr/>
              <a:t>78</a:t>
            </a:fld>
            <a:endParaRPr lang="en-US" sz="1400" smtClean="0">
              <a:solidFill>
                <a:srgbClr val="800000"/>
              </a:solidFill>
            </a:endParaRPr>
          </a:p>
        </p:txBody>
      </p:sp>
      <p:sp>
        <p:nvSpPr>
          <p:cNvPr id="32773"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32774"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32775"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3277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Tree>
    <p:extLst>
      <p:ext uri="{BB962C8B-B14F-4D97-AF65-F5344CB8AC3E}">
        <p14:creationId xmlns:p14="http://schemas.microsoft.com/office/powerpoint/2010/main" xmlns="" val="15030325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752600" y="127000"/>
            <a:ext cx="1219200" cy="939800"/>
          </a:xfrm>
        </p:spPr>
        <p:txBody>
          <a:bodyPr/>
          <a:lstStyle/>
          <a:p>
            <a:r>
              <a:rPr lang="en-US" sz="3600" b="1" dirty="0" smtClean="0"/>
              <a:t/>
            </a:r>
            <a:br>
              <a:rPr lang="en-US" sz="3600" b="1" dirty="0" smtClean="0"/>
            </a:br>
            <a:r>
              <a:rPr lang="en-US" sz="3600" b="1" dirty="0" smtClean="0"/>
              <a:t/>
            </a:r>
            <a:br>
              <a:rPr lang="en-US" sz="3600" b="1" dirty="0" smtClean="0"/>
            </a:br>
            <a:r>
              <a:rPr lang="en-US" sz="2800" b="1" dirty="0" smtClean="0"/>
              <a:t>CIXB</a:t>
            </a:r>
            <a:r>
              <a:rPr lang="en-US" sz="3600" dirty="0"/>
              <a:t/>
            </a:r>
            <a:br>
              <a:rPr lang="en-US" sz="3600" dirty="0"/>
            </a:br>
            <a:r>
              <a:rPr lang="en-US" sz="3600" dirty="0"/>
              <a:t/>
            </a:r>
            <a:br>
              <a:rPr lang="en-US" sz="3600" dirty="0"/>
            </a:br>
            <a:endParaRPr lang="en-US" sz="3600" dirty="0" smtClean="0"/>
          </a:p>
        </p:txBody>
      </p:sp>
      <p:sp>
        <p:nvSpPr>
          <p:cNvPr id="32771" name="Rectangle 3"/>
          <p:cNvSpPr>
            <a:spLocks noGrp="1" noChangeArrowheads="1"/>
          </p:cNvSpPr>
          <p:nvPr>
            <p:ph idx="1"/>
          </p:nvPr>
        </p:nvSpPr>
        <p:spPr>
          <a:xfrm>
            <a:off x="152400" y="1295400"/>
            <a:ext cx="3581400" cy="5257800"/>
          </a:xfrm>
        </p:spPr>
        <p:txBody>
          <a:bodyPr/>
          <a:lstStyle/>
          <a:p>
            <a:pPr>
              <a:spcBef>
                <a:spcPts val="0"/>
              </a:spcBef>
              <a:spcAft>
                <a:spcPts val="0"/>
              </a:spcAft>
            </a:pPr>
            <a:r>
              <a:rPr lang="en-US" sz="1600" dirty="0"/>
              <a:t>On the CIXB screen, name the ticker and the portfolio in the “.Ticker” and “Name” amber boxes and hit &lt;Enter&gt; to update (.XSIF13 for ticker and XSIF 2013 for Name. Click “Import” from the Actions dropdown tab to bring up “Import to CIXB” box</a:t>
            </a:r>
            <a:r>
              <a:rPr lang="en-US" sz="1600" dirty="0" smtClean="0"/>
              <a:t>.</a:t>
            </a:r>
          </a:p>
          <a:p>
            <a:pPr lvl="0"/>
            <a:r>
              <a:rPr lang="en-US" sz="1600" dirty="0"/>
              <a:t>On the “Import to CIXB” box, click “import from list” tab at bottom to bring up “import from list” </a:t>
            </a:r>
            <a:r>
              <a:rPr lang="en-US" sz="1600" dirty="0" smtClean="0"/>
              <a:t>box.</a:t>
            </a:r>
            <a:endParaRPr lang="en-US" sz="1600" dirty="0"/>
          </a:p>
          <a:p>
            <a:pPr lvl="0"/>
            <a:r>
              <a:rPr lang="en-US" sz="1600" dirty="0"/>
              <a:t>On “Import from List” </a:t>
            </a:r>
            <a:r>
              <a:rPr lang="en-US" sz="1600" dirty="0" smtClean="0"/>
              <a:t>box: </a:t>
            </a:r>
            <a:r>
              <a:rPr lang="en-US" sz="1600" dirty="0"/>
              <a:t>Select Portfolio from the “Source” dropdown and the name of the portfolio from the “Name” dropdown, and then click the “Import” tab. </a:t>
            </a:r>
            <a:endParaRPr lang="en-US" sz="1600" dirty="0" smtClean="0"/>
          </a:p>
          <a:p>
            <a:pPr lvl="0"/>
            <a:r>
              <a:rPr lang="en-US" sz="1600" dirty="0" smtClean="0"/>
              <a:t>These </a:t>
            </a:r>
            <a:r>
              <a:rPr lang="en-US" sz="1600" dirty="0"/>
              <a:t>steps will import the portfolio’s stocks, shares, and price to the CIXB screen.  </a:t>
            </a:r>
          </a:p>
          <a:p>
            <a:pPr marL="0" indent="0">
              <a:spcBef>
                <a:spcPts val="0"/>
              </a:spcBef>
              <a:spcAft>
                <a:spcPts val="0"/>
              </a:spcAft>
              <a:buNone/>
            </a:pPr>
            <a:endParaRPr lang="en-US" sz="1600" dirty="0"/>
          </a:p>
          <a:p>
            <a:pPr marL="0" marR="0" indent="0">
              <a:spcBef>
                <a:spcPts val="0"/>
              </a:spcBef>
              <a:spcAft>
                <a:spcPts val="0"/>
              </a:spcAft>
              <a:buNone/>
            </a:pPr>
            <a:endParaRPr lang="en-US" sz="1200" b="1" dirty="0">
              <a:latin typeface="+mj-lt"/>
              <a:ea typeface="Times New Roman"/>
            </a:endParaRPr>
          </a:p>
          <a:p>
            <a:pPr marL="0" marR="0" indent="0">
              <a:spcBef>
                <a:spcPts val="0"/>
              </a:spcBef>
              <a:spcAft>
                <a:spcPts val="0"/>
              </a:spcAft>
              <a:buNone/>
            </a:pPr>
            <a:endParaRPr lang="en-US" sz="1800" dirty="0">
              <a:ea typeface="Times New Roman"/>
            </a:endParaRPr>
          </a:p>
          <a:p>
            <a:pPr marL="0" indent="0">
              <a:buNone/>
            </a:pPr>
            <a:endParaRPr lang="en-US" dirty="0" smtClean="0"/>
          </a:p>
        </p:txBody>
      </p:sp>
      <p:sp>
        <p:nvSpPr>
          <p:cNvPr id="32772" name="Slide Number Placeholder 5"/>
          <p:cNvSpPr>
            <a:spLocks noGrp="1"/>
          </p:cNvSpPr>
          <p:nvPr>
            <p:ph type="sldNum" sz="quarter" idx="12"/>
          </p:nvPr>
        </p:nvSpPr>
        <p:spPr>
          <a:xfrm>
            <a:off x="152400" y="6390068"/>
            <a:ext cx="6858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0236B4F-23C2-4177-970A-48A59C5927D6}" type="slidenum">
              <a:rPr lang="en-US" sz="1400" smtClean="0">
                <a:solidFill>
                  <a:srgbClr val="800000"/>
                </a:solidFill>
              </a:rPr>
              <a:pPr/>
              <a:t>79</a:t>
            </a:fld>
            <a:endParaRPr lang="en-US" sz="1400" dirty="0" smtClean="0">
              <a:solidFill>
                <a:srgbClr val="800000"/>
              </a:solidFill>
            </a:endParaRPr>
          </a:p>
        </p:txBody>
      </p:sp>
      <p:sp>
        <p:nvSpPr>
          <p:cNvPr id="32773"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32774"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32775"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3277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pic>
        <p:nvPicPr>
          <p:cNvPr id="9" name="Picture 8" descr="C:\Users\johnsons\Desktop\Staff Stuff\Bloomberg Equity Book 2013\Equity Investment Book chapters 2013\Bloomberg Chapter 8 Folder\xsif 13 CIXB 1.gif"/>
          <p:cNvPicPr/>
          <p:nvPr/>
        </p:nvPicPr>
        <p:blipFill>
          <a:blip r:embed="rId2">
            <a:extLst>
              <a:ext uri="{28A0092B-C50C-407E-A947-70E740481C1C}">
                <a14:useLocalDpi xmlns:a14="http://schemas.microsoft.com/office/drawing/2010/main" xmlns="" val="0"/>
              </a:ext>
            </a:extLst>
          </a:blip>
          <a:srcRect/>
          <a:stretch>
            <a:fillRect/>
          </a:stretch>
        </p:blipFill>
        <p:spPr bwMode="auto">
          <a:xfrm>
            <a:off x="4038600" y="95518"/>
            <a:ext cx="4889142" cy="3333482"/>
          </a:xfrm>
          <a:prstGeom prst="rect">
            <a:avLst/>
          </a:prstGeom>
          <a:noFill/>
          <a:ln>
            <a:noFill/>
          </a:ln>
        </p:spPr>
      </p:pic>
      <p:pic>
        <p:nvPicPr>
          <p:cNvPr id="10" name="Picture 9" descr="C:\Users\johnsons\Desktop\Staff Stuff\Bloomberg Equity Book 2013\Equity Investment Book chapters 2013\Bloomberg Chapter 8 Folder\XSIF CIXB 2.gif"/>
          <p:cNvPicPr/>
          <p:nvPr/>
        </p:nvPicPr>
        <p:blipFill>
          <a:blip r:embed="rId3">
            <a:extLst>
              <a:ext uri="{28A0092B-C50C-407E-A947-70E740481C1C}">
                <a14:useLocalDpi xmlns:a14="http://schemas.microsoft.com/office/drawing/2010/main" xmlns="" val="0"/>
              </a:ext>
            </a:extLst>
          </a:blip>
          <a:srcRect/>
          <a:stretch>
            <a:fillRect/>
          </a:stretch>
        </p:blipFill>
        <p:spPr bwMode="auto">
          <a:xfrm>
            <a:off x="3962400" y="3505200"/>
            <a:ext cx="5041542" cy="3124200"/>
          </a:xfrm>
          <a:prstGeom prst="rect">
            <a:avLst/>
          </a:prstGeom>
          <a:noFill/>
          <a:ln>
            <a:noFill/>
          </a:ln>
        </p:spPr>
      </p:pic>
      <p:sp>
        <p:nvSpPr>
          <p:cNvPr id="11" name="Text Box 2"/>
          <p:cNvSpPr txBox="1">
            <a:spLocks noChangeArrowheads="1"/>
          </p:cNvSpPr>
          <p:nvPr/>
        </p:nvSpPr>
        <p:spPr bwMode="auto">
          <a:xfrm>
            <a:off x="3886200" y="5943600"/>
            <a:ext cx="5181600" cy="914400"/>
          </a:xfrm>
          <a:prstGeom prst="rect">
            <a:avLst/>
          </a:prstGeom>
          <a:solidFill>
            <a:srgbClr val="92D050"/>
          </a:solidFill>
          <a:ln w="9525">
            <a:solidFill>
              <a:srgbClr val="000000"/>
            </a:solid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300" spc="-15" dirty="0">
                <a:effectLst/>
                <a:latin typeface="+mj-lt"/>
                <a:ea typeface="Times New Roman"/>
              </a:rPr>
              <a:t>On CIXB screen, click the “Create” tab to bring up a time period box for selecting the time period for price and return data. After selected the time period, hit “Save.” This will activate a Bloomberg program for calculating the portfolio’s daily historical returns. The data is sent to RPT. </a:t>
            </a:r>
            <a:endParaRPr lang="en-US" sz="1000" dirty="0">
              <a:effectLst/>
              <a:latin typeface="+mj-lt"/>
              <a:ea typeface="Times New Roman"/>
            </a:endParaRPr>
          </a:p>
          <a:p>
            <a:pPr marL="0" marR="0">
              <a:spcBef>
                <a:spcPts val="0"/>
              </a:spcBef>
              <a:spcAft>
                <a:spcPts val="0"/>
              </a:spcAft>
            </a:pPr>
            <a:r>
              <a:rPr lang="en-US" sz="1000" dirty="0">
                <a:effectLst/>
                <a:latin typeface="Times New Roman"/>
                <a:ea typeface="Times New Roman"/>
              </a:rPr>
              <a:t> </a:t>
            </a:r>
          </a:p>
        </p:txBody>
      </p:sp>
    </p:spTree>
    <p:extLst>
      <p:ext uri="{BB962C8B-B14F-4D97-AF65-F5344CB8AC3E}">
        <p14:creationId xmlns:p14="http://schemas.microsoft.com/office/powerpoint/2010/main" xmlns="" val="21554899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752600" y="152400"/>
            <a:ext cx="6629400" cy="914400"/>
          </a:xfrm>
        </p:spPr>
        <p:txBody>
          <a:bodyPr/>
          <a:lstStyle/>
          <a:p>
            <a:r>
              <a:rPr lang="en-US" sz="2800" b="1" dirty="0" smtClean="0"/>
              <a:t>Two-Security Portfolio Return and Risk</a:t>
            </a:r>
          </a:p>
        </p:txBody>
      </p:sp>
      <p:sp>
        <p:nvSpPr>
          <p:cNvPr id="43011" name="Rectangle 3"/>
          <p:cNvSpPr>
            <a:spLocks noGrp="1" noChangeArrowheads="1"/>
          </p:cNvSpPr>
          <p:nvPr>
            <p:ph idx="1"/>
          </p:nvPr>
        </p:nvSpPr>
        <p:spPr>
          <a:xfrm>
            <a:off x="533400" y="1219200"/>
            <a:ext cx="8305800" cy="5334000"/>
          </a:xfrm>
        </p:spPr>
        <p:txBody>
          <a:bodyPr/>
          <a:lstStyle/>
          <a:p>
            <a:r>
              <a:rPr lang="en-US" sz="2000" dirty="0" smtClean="0"/>
              <a:t>The </a:t>
            </a:r>
            <a:r>
              <a:rPr lang="en-US" sz="2000" dirty="0"/>
              <a:t>linear relationship suggests that the portfolio’s return and risk are simply linear combinations of the return and risk of the two securities and do not depend on the correlation between securities. </a:t>
            </a:r>
            <a:endParaRPr lang="en-US" sz="2000" dirty="0" smtClean="0"/>
          </a:p>
          <a:p>
            <a:endParaRPr lang="en-US" sz="2000" dirty="0"/>
          </a:p>
          <a:p>
            <a:r>
              <a:rPr lang="en-US" sz="2000" dirty="0" smtClean="0"/>
              <a:t>That </a:t>
            </a:r>
            <a:r>
              <a:rPr lang="en-US" sz="2000" dirty="0"/>
              <a:t>is, when the correlation coefficient is one, the portfolio variance (or standard deviation) depends only on the securities’ variances (or standard deviations). That is:</a:t>
            </a:r>
          </a:p>
          <a:p>
            <a:pPr marL="0" indent="0">
              <a:buNone/>
            </a:pPr>
            <a:endParaRPr lang="en-US" sz="2800" dirty="0" smtClean="0"/>
          </a:p>
        </p:txBody>
      </p:sp>
      <p:sp>
        <p:nvSpPr>
          <p:cNvPr id="43012"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2151B50-BA7B-46BF-8190-ECAC4FBC10C9}" type="slidenum">
              <a:rPr lang="en-US" sz="1400" smtClean="0">
                <a:solidFill>
                  <a:srgbClr val="800000"/>
                </a:solidFill>
              </a:rPr>
              <a:pPr/>
              <a:t>8</a:t>
            </a:fld>
            <a:endParaRPr lang="en-US" sz="1400" smtClean="0">
              <a:solidFill>
                <a:srgbClr val="800000"/>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xmlns="" val="1175286249"/>
              </p:ext>
            </p:extLst>
          </p:nvPr>
        </p:nvGraphicFramePr>
        <p:xfrm>
          <a:off x="1905000" y="3733800"/>
          <a:ext cx="5703672" cy="2209800"/>
        </p:xfrm>
        <a:graphic>
          <a:graphicData uri="http://schemas.openxmlformats.org/presentationml/2006/ole">
            <p:oleObj spid="_x0000_s88093" name="Equation" r:id="rId3" imgW="3683000" imgH="1397000" progId="Equation.3">
              <p:embed/>
            </p:oleObj>
          </a:graphicData>
        </a:graphic>
      </p:graphicFrame>
    </p:spTree>
    <p:extLst>
      <p:ext uri="{BB962C8B-B14F-4D97-AF65-F5344CB8AC3E}">
        <p14:creationId xmlns:p14="http://schemas.microsoft.com/office/powerpoint/2010/main" xmlns="" val="170382429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133600" y="189248"/>
            <a:ext cx="6019800" cy="939800"/>
          </a:xfrm>
        </p:spPr>
        <p:txBody>
          <a:bodyPr/>
          <a:lstStyle/>
          <a:p>
            <a:r>
              <a:rPr lang="en-US" sz="3600" b="1" dirty="0" smtClean="0"/>
              <a:t/>
            </a:r>
            <a:br>
              <a:rPr lang="en-US" sz="3600" b="1" dirty="0" smtClean="0"/>
            </a:br>
            <a:r>
              <a:rPr lang="en-US" sz="3600" b="1" dirty="0" smtClean="0"/>
              <a:t/>
            </a:r>
            <a:br>
              <a:rPr lang="en-US" sz="3600" b="1" dirty="0" smtClean="0"/>
            </a:br>
            <a:r>
              <a:rPr lang="en-US" sz="2800" b="1" dirty="0" smtClean="0"/>
              <a:t>Basket  Index Menu: </a:t>
            </a:r>
            <a:r>
              <a:rPr lang="en-US" sz="2400" b="1" dirty="0" smtClean="0"/>
              <a:t>.Name &lt;Index&gt;</a:t>
            </a:r>
            <a:r>
              <a:rPr lang="en-US" sz="2800" dirty="0"/>
              <a:t/>
            </a:r>
            <a:br>
              <a:rPr lang="en-US" sz="2800" dirty="0"/>
            </a:br>
            <a:r>
              <a:rPr lang="en-US" sz="3600" dirty="0"/>
              <a:t/>
            </a:r>
            <a:br>
              <a:rPr lang="en-US" sz="3600" dirty="0"/>
            </a:br>
            <a:endParaRPr lang="en-US" sz="3600" dirty="0" smtClean="0"/>
          </a:p>
        </p:txBody>
      </p:sp>
      <p:sp>
        <p:nvSpPr>
          <p:cNvPr id="32771" name="Rectangle 3"/>
          <p:cNvSpPr>
            <a:spLocks noGrp="1" noChangeArrowheads="1"/>
          </p:cNvSpPr>
          <p:nvPr>
            <p:ph idx="1"/>
          </p:nvPr>
        </p:nvSpPr>
        <p:spPr>
          <a:xfrm>
            <a:off x="304800" y="1566862"/>
            <a:ext cx="2743200" cy="3081338"/>
          </a:xfrm>
        </p:spPr>
        <p:txBody>
          <a:bodyPr/>
          <a:lstStyle/>
          <a:p>
            <a:r>
              <a:rPr lang="en-US" sz="2000" dirty="0" smtClean="0"/>
              <a:t>To access the menu screen </a:t>
            </a:r>
            <a:r>
              <a:rPr lang="en-US" sz="2000" dirty="0"/>
              <a:t>for </a:t>
            </a:r>
            <a:r>
              <a:rPr lang="en-US" sz="2000" dirty="0" smtClean="0"/>
              <a:t>a basket created in CIXB, type basket name  and hit enter:</a:t>
            </a:r>
          </a:p>
          <a:p>
            <a:r>
              <a:rPr lang="en-US" sz="2000" dirty="0" smtClean="0"/>
              <a:t>XSIF </a:t>
            </a:r>
            <a:r>
              <a:rPr lang="en-US" sz="2000" dirty="0"/>
              <a:t>Fund: .</a:t>
            </a:r>
            <a:r>
              <a:rPr lang="en-US" sz="2000" dirty="0" smtClean="0"/>
              <a:t>XSIF13 </a:t>
            </a:r>
            <a:r>
              <a:rPr lang="en-US" sz="2000" dirty="0"/>
              <a:t>&lt;Index&gt; </a:t>
            </a:r>
            <a:r>
              <a:rPr lang="en-US" sz="2000" dirty="0" smtClean="0"/>
              <a:t>&lt;Enter&gt;</a:t>
            </a:r>
          </a:p>
          <a:p>
            <a:r>
              <a:rPr lang="en-US" sz="2000" dirty="0" smtClean="0"/>
              <a:t>HRA </a:t>
            </a:r>
            <a:r>
              <a:rPr lang="en-US" sz="2000" dirty="0"/>
              <a:t>Screen</a:t>
            </a:r>
          </a:p>
          <a:p>
            <a:pPr marL="0" indent="0">
              <a:buNone/>
            </a:pPr>
            <a:r>
              <a:rPr lang="en-US" sz="1600" dirty="0"/>
              <a:t> </a:t>
            </a:r>
          </a:p>
          <a:p>
            <a:pPr marL="0" indent="0">
              <a:spcBef>
                <a:spcPts val="0"/>
              </a:spcBef>
              <a:spcAft>
                <a:spcPts val="0"/>
              </a:spcAft>
              <a:buNone/>
            </a:pPr>
            <a:endParaRPr lang="en-US" sz="1600" dirty="0"/>
          </a:p>
          <a:p>
            <a:pPr marL="0" marR="0" indent="0">
              <a:spcBef>
                <a:spcPts val="0"/>
              </a:spcBef>
              <a:spcAft>
                <a:spcPts val="0"/>
              </a:spcAft>
              <a:buNone/>
            </a:pPr>
            <a:endParaRPr lang="en-US" sz="1200" b="1" dirty="0">
              <a:latin typeface="+mj-lt"/>
              <a:ea typeface="Times New Roman"/>
            </a:endParaRPr>
          </a:p>
          <a:p>
            <a:pPr marL="0" marR="0" indent="0">
              <a:spcBef>
                <a:spcPts val="0"/>
              </a:spcBef>
              <a:spcAft>
                <a:spcPts val="0"/>
              </a:spcAft>
              <a:buNone/>
            </a:pPr>
            <a:endParaRPr lang="en-US" sz="1800" dirty="0">
              <a:ea typeface="Times New Roman"/>
            </a:endParaRPr>
          </a:p>
          <a:p>
            <a:pPr marL="0" indent="0">
              <a:buNone/>
            </a:pPr>
            <a:endParaRPr lang="en-US" dirty="0" smtClean="0"/>
          </a:p>
        </p:txBody>
      </p:sp>
      <p:sp>
        <p:nvSpPr>
          <p:cNvPr id="32772" name="Slide Number Placeholder 5"/>
          <p:cNvSpPr>
            <a:spLocks noGrp="1"/>
          </p:cNvSpPr>
          <p:nvPr>
            <p:ph type="sldNum" sz="quarter" idx="12"/>
          </p:nvPr>
        </p:nvSpPr>
        <p:spPr>
          <a:xfrm>
            <a:off x="8229600" y="6172200"/>
            <a:ext cx="6858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0236B4F-23C2-4177-970A-48A59C5927D6}" type="slidenum">
              <a:rPr lang="en-US" sz="1400" smtClean="0">
                <a:solidFill>
                  <a:srgbClr val="800000"/>
                </a:solidFill>
              </a:rPr>
              <a:pPr/>
              <a:t>80</a:t>
            </a:fld>
            <a:endParaRPr lang="en-US" sz="1400" dirty="0" smtClean="0">
              <a:solidFill>
                <a:srgbClr val="800000"/>
              </a:solidFill>
            </a:endParaRPr>
          </a:p>
        </p:txBody>
      </p:sp>
      <p:sp>
        <p:nvSpPr>
          <p:cNvPr id="32773"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32774"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32775"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3277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pic>
        <p:nvPicPr>
          <p:cNvPr id="12" name="Picture 11" descr="C:\Users\johnsons\Desktop\Staff Stuff\Bloomberg Equity Book 2013\Equity Investment Book chapters 2013\Bloomberg Chapter 8 Folder\XSIF 13 HRA.gif"/>
          <p:cNvPicPr/>
          <p:nvPr/>
        </p:nvPicPr>
        <p:blipFill>
          <a:blip r:embed="rId2">
            <a:extLst>
              <a:ext uri="{28A0092B-C50C-407E-A947-70E740481C1C}">
                <a14:useLocalDpi xmlns:a14="http://schemas.microsoft.com/office/drawing/2010/main" xmlns="" val="0"/>
              </a:ext>
            </a:extLst>
          </a:blip>
          <a:srcRect/>
          <a:stretch>
            <a:fillRect/>
          </a:stretch>
        </p:blipFill>
        <p:spPr bwMode="auto">
          <a:xfrm>
            <a:off x="3200400" y="1143000"/>
            <a:ext cx="5546725" cy="4876800"/>
          </a:xfrm>
          <a:prstGeom prst="rect">
            <a:avLst/>
          </a:prstGeom>
          <a:noFill/>
          <a:ln>
            <a:noFill/>
          </a:ln>
        </p:spPr>
      </p:pic>
    </p:spTree>
    <p:extLst>
      <p:ext uri="{BB962C8B-B14F-4D97-AF65-F5344CB8AC3E}">
        <p14:creationId xmlns:p14="http://schemas.microsoft.com/office/powerpoint/2010/main" xmlns="" val="64579641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676400" y="228600"/>
            <a:ext cx="6807200" cy="939800"/>
          </a:xfrm>
        </p:spPr>
        <p:txBody>
          <a:bodyPr/>
          <a:lstStyle/>
          <a:p>
            <a:r>
              <a:rPr lang="en-US" sz="2800" b="1" dirty="0" smtClean="0"/>
              <a:t/>
            </a:r>
            <a:br>
              <a:rPr lang="en-US" sz="2800" b="1" dirty="0" smtClean="0"/>
            </a:br>
            <a:r>
              <a:rPr lang="en-US" sz="2800" b="1" dirty="0" smtClean="0"/>
              <a:t/>
            </a:r>
            <a:br>
              <a:rPr lang="en-US" sz="2800" b="1" dirty="0" smtClean="0"/>
            </a:br>
            <a:r>
              <a:rPr lang="en-US" sz="2800" b="1" dirty="0" smtClean="0"/>
              <a:t/>
            </a:r>
            <a:br>
              <a:rPr lang="en-US" sz="2800" b="1" dirty="0" smtClean="0"/>
            </a:br>
            <a:r>
              <a:rPr lang="en-US" sz="2800" b="1" dirty="0"/>
              <a:t/>
            </a:r>
            <a:br>
              <a:rPr lang="en-US" sz="2800" b="1" dirty="0"/>
            </a:br>
            <a:r>
              <a:rPr lang="en-US" sz="2400" b="1" dirty="0" smtClean="0"/>
              <a:t>Bloomberg’s </a:t>
            </a:r>
            <a:r>
              <a:rPr lang="en-US" sz="2400" b="1" dirty="0"/>
              <a:t>CORR Screen to </a:t>
            </a:r>
            <a:r>
              <a:rPr lang="en-US" sz="2400" b="1" dirty="0" smtClean="0"/>
              <a:t>Compute </a:t>
            </a:r>
            <a:r>
              <a:rPr lang="en-US" sz="2400" b="1" dirty="0"/>
              <a:t>R</a:t>
            </a:r>
            <a:r>
              <a:rPr lang="en-US" sz="2400" b="1" baseline="30000" dirty="0"/>
              <a:t>2</a:t>
            </a:r>
            <a:r>
              <a:rPr lang="en-US" sz="2400" b="1" dirty="0"/>
              <a:t>, </a:t>
            </a:r>
            <a:r>
              <a:rPr lang="en-US" sz="2400" b="1" dirty="0" smtClean="0"/>
              <a:t/>
            </a:r>
            <a:br>
              <a:rPr lang="en-US" sz="2400" b="1" dirty="0" smtClean="0"/>
            </a:br>
            <a:r>
              <a:rPr lang="en-US" sz="2400" b="1" dirty="0" smtClean="0"/>
              <a:t>Alphas</a:t>
            </a:r>
            <a:r>
              <a:rPr lang="en-US" sz="2400" b="1" dirty="0"/>
              <a:t>, and </a:t>
            </a:r>
            <a:r>
              <a:rPr lang="en-US" sz="2400" b="1" dirty="0" smtClean="0"/>
              <a:t>Betas </a:t>
            </a:r>
            <a:r>
              <a:rPr lang="en-US" sz="2400" b="1" dirty="0"/>
              <a:t>for Stocks in a Portfolio</a:t>
            </a:r>
            <a:r>
              <a:rPr lang="en-US" sz="2800" dirty="0"/>
              <a:t/>
            </a:r>
            <a:br>
              <a:rPr lang="en-US" sz="2800" dirty="0"/>
            </a:br>
            <a:r>
              <a:rPr lang="en-US" sz="3600" dirty="0"/>
              <a:t/>
            </a:r>
            <a:br>
              <a:rPr lang="en-US" sz="3600" dirty="0"/>
            </a:br>
            <a:r>
              <a:rPr lang="en-US" sz="3600" dirty="0"/>
              <a:t/>
            </a:r>
            <a:br>
              <a:rPr lang="en-US" sz="3600" dirty="0"/>
            </a:br>
            <a:endParaRPr lang="en-US" sz="3600" dirty="0" smtClean="0"/>
          </a:p>
        </p:txBody>
      </p:sp>
      <p:sp>
        <p:nvSpPr>
          <p:cNvPr id="32771" name="Rectangle 3"/>
          <p:cNvSpPr>
            <a:spLocks noGrp="1" noChangeArrowheads="1"/>
          </p:cNvSpPr>
          <p:nvPr>
            <p:ph idx="1"/>
          </p:nvPr>
        </p:nvSpPr>
        <p:spPr>
          <a:xfrm>
            <a:off x="457200" y="1295400"/>
            <a:ext cx="8458200" cy="4953000"/>
          </a:xfrm>
        </p:spPr>
        <p:txBody>
          <a:bodyPr/>
          <a:lstStyle/>
          <a:p>
            <a:pPr marL="0" indent="0">
              <a:buNone/>
            </a:pPr>
            <a:r>
              <a:rPr lang="en-US" sz="2000" dirty="0"/>
              <a:t>To create a CORR screen for the </a:t>
            </a:r>
            <a:r>
              <a:rPr lang="en-US" sz="2000" dirty="0" smtClean="0"/>
              <a:t>stocks </a:t>
            </a:r>
            <a:r>
              <a:rPr lang="en-US" sz="2000" dirty="0"/>
              <a:t>of a portfolio created in PRTU: </a:t>
            </a:r>
          </a:p>
          <a:p>
            <a:pPr marL="457200" lvl="0" indent="-457200">
              <a:buFont typeface="+mj-lt"/>
              <a:buAutoNum type="arabicPeriod"/>
            </a:pPr>
            <a:r>
              <a:rPr lang="en-US" sz="2000" dirty="0"/>
              <a:t>Enter CORR &lt;Enter</a:t>
            </a:r>
            <a:r>
              <a:rPr lang="en-US" sz="2000" dirty="0" smtClean="0"/>
              <a:t>&gt;</a:t>
            </a:r>
            <a:endParaRPr lang="en-US" sz="2000" dirty="0"/>
          </a:p>
          <a:p>
            <a:pPr marL="457200" lvl="0" indent="-457200">
              <a:buFont typeface="+mj-lt"/>
              <a:buAutoNum type="arabicPeriod"/>
            </a:pPr>
            <a:endParaRPr lang="en-US" sz="2000" dirty="0" smtClean="0"/>
          </a:p>
          <a:p>
            <a:pPr marL="457200" lvl="0" indent="-457200">
              <a:buFont typeface="+mj-lt"/>
              <a:buAutoNum type="arabicPeriod"/>
            </a:pPr>
            <a:r>
              <a:rPr lang="en-US" sz="2000" dirty="0" smtClean="0"/>
              <a:t>Click </a:t>
            </a:r>
            <a:r>
              <a:rPr lang="en-US" sz="2000" dirty="0"/>
              <a:t>“Create New” tab; select data time period </a:t>
            </a:r>
          </a:p>
          <a:p>
            <a:pPr marL="457200" lvl="0" indent="-457200">
              <a:buFont typeface="+mj-lt"/>
              <a:buAutoNum type="arabicPeriod"/>
            </a:pPr>
            <a:endParaRPr lang="en-US" sz="2000" dirty="0" smtClean="0"/>
          </a:p>
          <a:p>
            <a:pPr marL="457200" lvl="0" indent="-457200">
              <a:buFont typeface="+mj-lt"/>
              <a:buAutoNum type="arabicPeriod"/>
            </a:pPr>
            <a:r>
              <a:rPr lang="en-US" sz="2000" dirty="0" smtClean="0"/>
              <a:t>In </a:t>
            </a:r>
            <a:r>
              <a:rPr lang="en-US" sz="2000" dirty="0"/>
              <a:t>the “Matrix Securities” box, unclick “Symmetric Matrix” button, import portfolio from “Add from Source” tab and click update</a:t>
            </a:r>
          </a:p>
          <a:p>
            <a:pPr marL="457200" lvl="0" indent="-457200">
              <a:buFont typeface="+mj-lt"/>
              <a:buAutoNum type="arabicPeriod"/>
            </a:pPr>
            <a:endParaRPr lang="en-US" sz="2000" dirty="0" smtClean="0"/>
          </a:p>
          <a:p>
            <a:pPr marL="457200" lvl="0" indent="-457200">
              <a:buFont typeface="+mj-lt"/>
              <a:buAutoNum type="arabicPeriod"/>
            </a:pPr>
            <a:r>
              <a:rPr lang="en-US" sz="2000" dirty="0" smtClean="0"/>
              <a:t>In </a:t>
            </a:r>
            <a:r>
              <a:rPr lang="en-US" sz="2000" dirty="0"/>
              <a:t>Column Securities Box, add stock index (e.g., S&amp;P 500) by typing index ticker and index moniker (e.g., SPX &lt;Index&gt;) and then click the “Next” tab; name your CORR Screen </a:t>
            </a:r>
          </a:p>
          <a:p>
            <a:pPr marL="457200" lvl="0" indent="-457200">
              <a:buFont typeface="+mj-lt"/>
              <a:buAutoNum type="arabicPeriod"/>
            </a:pPr>
            <a:endParaRPr lang="en-US" sz="2000" dirty="0" smtClean="0"/>
          </a:p>
          <a:p>
            <a:pPr marL="457200" lvl="0" indent="-457200">
              <a:buFont typeface="+mj-lt"/>
              <a:buAutoNum type="arabicPeriod"/>
            </a:pPr>
            <a:r>
              <a:rPr lang="en-US" sz="2000" dirty="0" smtClean="0"/>
              <a:t>On </a:t>
            </a:r>
            <a:r>
              <a:rPr lang="en-US" sz="2000" dirty="0"/>
              <a:t>your portfolio’s CORR screen select the data time period for analysis and then use the Calculation tab to find each stock’s R</a:t>
            </a:r>
            <a:r>
              <a:rPr lang="en-US" sz="2000" baseline="30000" dirty="0"/>
              <a:t>2</a:t>
            </a:r>
            <a:r>
              <a:rPr lang="en-US" sz="2000" dirty="0"/>
              <a:t>, alphas, and betas.</a:t>
            </a:r>
          </a:p>
          <a:p>
            <a:pPr marL="0" marR="0" indent="0">
              <a:spcBef>
                <a:spcPts val="0"/>
              </a:spcBef>
              <a:spcAft>
                <a:spcPts val="0"/>
              </a:spcAft>
              <a:buNone/>
            </a:pPr>
            <a:endParaRPr lang="en-US" sz="1800" dirty="0">
              <a:ea typeface="Times New Roman"/>
            </a:endParaRPr>
          </a:p>
        </p:txBody>
      </p:sp>
      <p:sp>
        <p:nvSpPr>
          <p:cNvPr id="32772"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0236B4F-23C2-4177-970A-48A59C5927D6}" type="slidenum">
              <a:rPr lang="en-US" sz="1400" smtClean="0">
                <a:solidFill>
                  <a:srgbClr val="800000"/>
                </a:solidFill>
              </a:rPr>
              <a:pPr/>
              <a:t>81</a:t>
            </a:fld>
            <a:endParaRPr lang="en-US" sz="1400" smtClean="0">
              <a:solidFill>
                <a:srgbClr val="800000"/>
              </a:solidFill>
            </a:endParaRPr>
          </a:p>
        </p:txBody>
      </p:sp>
      <p:sp>
        <p:nvSpPr>
          <p:cNvPr id="32774"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32775"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3277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Tree>
    <p:extLst>
      <p:ext uri="{BB962C8B-B14F-4D97-AF65-F5344CB8AC3E}">
        <p14:creationId xmlns:p14="http://schemas.microsoft.com/office/powerpoint/2010/main" xmlns="" val="79061911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133600" y="189248"/>
            <a:ext cx="6019800" cy="939800"/>
          </a:xfrm>
        </p:spPr>
        <p:txBody>
          <a:bodyPr/>
          <a:lstStyle/>
          <a:p>
            <a:r>
              <a:rPr lang="en-US" sz="3600" b="1" dirty="0" smtClean="0"/>
              <a:t/>
            </a:r>
            <a:br>
              <a:rPr lang="en-US" sz="3600" b="1" dirty="0" smtClean="0"/>
            </a:br>
            <a:r>
              <a:rPr lang="en-US" sz="3600" b="1" dirty="0" smtClean="0"/>
              <a:t/>
            </a:r>
            <a:br>
              <a:rPr lang="en-US" sz="3600" b="1" dirty="0" smtClean="0"/>
            </a:br>
            <a:r>
              <a:rPr lang="en-US" sz="2800" b="1" dirty="0" smtClean="0"/>
              <a:t>Bloomberg CORR Screen</a:t>
            </a:r>
            <a:r>
              <a:rPr lang="en-US" sz="2800" dirty="0"/>
              <a:t/>
            </a:r>
            <a:br>
              <a:rPr lang="en-US" sz="2800" dirty="0"/>
            </a:br>
            <a:r>
              <a:rPr lang="en-US" sz="3600" dirty="0"/>
              <a:t/>
            </a:r>
            <a:br>
              <a:rPr lang="en-US" sz="3600" dirty="0"/>
            </a:br>
            <a:endParaRPr lang="en-US" sz="3600" dirty="0" smtClean="0"/>
          </a:p>
        </p:txBody>
      </p:sp>
      <p:sp>
        <p:nvSpPr>
          <p:cNvPr id="32771" name="Rectangle 3"/>
          <p:cNvSpPr>
            <a:spLocks noGrp="1" noChangeArrowheads="1"/>
          </p:cNvSpPr>
          <p:nvPr>
            <p:ph idx="1"/>
          </p:nvPr>
        </p:nvSpPr>
        <p:spPr>
          <a:xfrm>
            <a:off x="76200" y="1566862"/>
            <a:ext cx="2514600" cy="3919538"/>
          </a:xfrm>
        </p:spPr>
        <p:txBody>
          <a:bodyPr/>
          <a:lstStyle/>
          <a:p>
            <a:pPr lvl="0"/>
            <a:r>
              <a:rPr lang="en-US" sz="2000" dirty="0"/>
              <a:t>The CORR Screen can be used </a:t>
            </a:r>
            <a:r>
              <a:rPr lang="en-US" sz="2000" dirty="0" smtClean="0"/>
              <a:t>to find </a:t>
            </a:r>
            <a:r>
              <a:rPr lang="en-US" sz="2000" dirty="0"/>
              <a:t>the regression parameters for the stocks in a portfolio. </a:t>
            </a:r>
          </a:p>
          <a:p>
            <a:pPr lvl="0"/>
            <a:endParaRPr lang="en-US" sz="2000" dirty="0" smtClean="0"/>
          </a:p>
          <a:p>
            <a:pPr lvl="0"/>
            <a:r>
              <a:rPr lang="en-US" sz="2000" dirty="0" smtClean="0"/>
              <a:t>CORR </a:t>
            </a:r>
            <a:r>
              <a:rPr lang="en-US" sz="2000" dirty="0"/>
              <a:t>screen for XSIF Fund Stocks</a:t>
            </a:r>
          </a:p>
          <a:p>
            <a:pPr lvl="0"/>
            <a:endParaRPr lang="en-US" sz="2000" dirty="0" smtClean="0"/>
          </a:p>
          <a:p>
            <a:pPr lvl="0"/>
            <a:r>
              <a:rPr lang="en-US" sz="2000" dirty="0" smtClean="0"/>
              <a:t>Regression </a:t>
            </a:r>
            <a:r>
              <a:rPr lang="en-US" sz="2000" dirty="0"/>
              <a:t>a</a:t>
            </a:r>
            <a:r>
              <a:rPr lang="en-US" sz="2000" dirty="0" smtClean="0"/>
              <a:t>lphas</a:t>
            </a:r>
            <a:endParaRPr lang="en-US" sz="2000" dirty="0"/>
          </a:p>
          <a:p>
            <a:pPr marL="0" indent="0">
              <a:buNone/>
            </a:pPr>
            <a:r>
              <a:rPr lang="en-US" sz="2000" dirty="0"/>
              <a:t> </a:t>
            </a:r>
          </a:p>
          <a:p>
            <a:pPr marL="0" indent="0">
              <a:spcBef>
                <a:spcPts val="0"/>
              </a:spcBef>
              <a:spcAft>
                <a:spcPts val="0"/>
              </a:spcAft>
              <a:buNone/>
            </a:pPr>
            <a:endParaRPr lang="en-US" sz="1600" dirty="0"/>
          </a:p>
          <a:p>
            <a:pPr marL="0" marR="0" indent="0">
              <a:spcBef>
                <a:spcPts val="0"/>
              </a:spcBef>
              <a:spcAft>
                <a:spcPts val="0"/>
              </a:spcAft>
              <a:buNone/>
            </a:pPr>
            <a:endParaRPr lang="en-US" sz="1200" b="1" dirty="0">
              <a:latin typeface="+mj-lt"/>
              <a:ea typeface="Times New Roman"/>
            </a:endParaRPr>
          </a:p>
          <a:p>
            <a:pPr marL="0" marR="0" indent="0">
              <a:spcBef>
                <a:spcPts val="0"/>
              </a:spcBef>
              <a:spcAft>
                <a:spcPts val="0"/>
              </a:spcAft>
              <a:buNone/>
            </a:pPr>
            <a:endParaRPr lang="en-US" sz="1800" dirty="0">
              <a:ea typeface="Times New Roman"/>
            </a:endParaRPr>
          </a:p>
          <a:p>
            <a:pPr marL="0" indent="0">
              <a:buNone/>
            </a:pPr>
            <a:endParaRPr lang="en-US" dirty="0" smtClean="0"/>
          </a:p>
        </p:txBody>
      </p:sp>
      <p:sp>
        <p:nvSpPr>
          <p:cNvPr id="32772" name="Slide Number Placeholder 5"/>
          <p:cNvSpPr>
            <a:spLocks noGrp="1"/>
          </p:cNvSpPr>
          <p:nvPr>
            <p:ph type="sldNum" sz="quarter" idx="12"/>
          </p:nvPr>
        </p:nvSpPr>
        <p:spPr>
          <a:xfrm>
            <a:off x="8229600" y="6172200"/>
            <a:ext cx="6858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0236B4F-23C2-4177-970A-48A59C5927D6}" type="slidenum">
              <a:rPr lang="en-US" sz="1400" smtClean="0">
                <a:solidFill>
                  <a:srgbClr val="800000"/>
                </a:solidFill>
              </a:rPr>
              <a:pPr/>
              <a:t>82</a:t>
            </a:fld>
            <a:endParaRPr lang="en-US" sz="1400" dirty="0" smtClean="0">
              <a:solidFill>
                <a:srgbClr val="800000"/>
              </a:solidFill>
            </a:endParaRPr>
          </a:p>
        </p:txBody>
      </p:sp>
      <p:sp>
        <p:nvSpPr>
          <p:cNvPr id="32773"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32774"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32775"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3277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pic>
        <p:nvPicPr>
          <p:cNvPr id="10" name="Picture 9" descr="C:\Users\johnsons\Desktop\Staff Stuff\Bloomberg Equity Book 2013\Equity Investment Book chapters 2013\Bloomberg Chapter 8 Folder\xsif 13 corr.gif"/>
          <p:cNvPicPr/>
          <p:nvPr/>
        </p:nvPicPr>
        <p:blipFill>
          <a:blip r:embed="rId2">
            <a:extLst>
              <a:ext uri="{28A0092B-C50C-407E-A947-70E740481C1C}">
                <a14:useLocalDpi xmlns:a14="http://schemas.microsoft.com/office/drawing/2010/main" xmlns="" val="0"/>
              </a:ext>
            </a:extLst>
          </a:blip>
          <a:srcRect/>
          <a:stretch>
            <a:fillRect/>
          </a:stretch>
        </p:blipFill>
        <p:spPr bwMode="auto">
          <a:xfrm>
            <a:off x="2895600" y="1219200"/>
            <a:ext cx="5867400" cy="4572000"/>
          </a:xfrm>
          <a:prstGeom prst="rect">
            <a:avLst/>
          </a:prstGeom>
          <a:noFill/>
          <a:ln>
            <a:noFill/>
          </a:ln>
        </p:spPr>
      </p:pic>
    </p:spTree>
    <p:extLst>
      <p:ext uri="{BB962C8B-B14F-4D97-AF65-F5344CB8AC3E}">
        <p14:creationId xmlns:p14="http://schemas.microsoft.com/office/powerpoint/2010/main" xmlns="" val="210575977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828800"/>
            <a:ext cx="7721600" cy="2082800"/>
          </a:xfrm>
        </p:spPr>
        <p:txBody>
          <a:bodyPr/>
          <a:lstStyle/>
          <a:p>
            <a:r>
              <a:rPr lang="en-US" sz="4000" b="1" dirty="0" smtClean="0"/>
              <a:t/>
            </a:r>
            <a:br>
              <a:rPr lang="en-US" sz="4000" b="1" dirty="0" smtClean="0"/>
            </a:br>
            <a:r>
              <a:rPr lang="en-US" sz="4000" b="1" dirty="0" smtClean="0"/>
              <a:t/>
            </a:r>
            <a:br>
              <a:rPr lang="en-US" sz="4000" b="1" dirty="0" smtClean="0"/>
            </a:br>
            <a:r>
              <a:rPr lang="en-US" sz="4000" b="1" dirty="0" smtClean="0"/>
              <a:t>Elton</a:t>
            </a:r>
            <a:r>
              <a:rPr lang="en-US" sz="4000" b="1" dirty="0"/>
              <a:t>, Gruber, and </a:t>
            </a:r>
            <a:r>
              <a:rPr lang="en-US" sz="4000" b="1" dirty="0" err="1"/>
              <a:t>Padberg</a:t>
            </a:r>
            <a:r>
              <a:rPr lang="en-US" sz="4000" b="1" dirty="0"/>
              <a:t/>
            </a:r>
            <a:br>
              <a:rPr lang="en-US" sz="4000" b="1" dirty="0"/>
            </a:br>
            <a:r>
              <a:rPr lang="en-US" sz="4000" b="1" dirty="0"/>
              <a:t>Technique for Determining the Best Efficient Portfolio </a:t>
            </a:r>
            <a:r>
              <a:rPr lang="en-US" sz="4000" b="1" u="sng" dirty="0"/>
              <a:t/>
            </a:r>
            <a:br>
              <a:rPr lang="en-US" sz="4000" b="1" u="sng" dirty="0"/>
            </a:br>
            <a:r>
              <a:rPr lang="en-US" sz="4000" b="1" dirty="0"/>
              <a:t/>
            </a:r>
            <a:br>
              <a:rPr lang="en-US" sz="4000" b="1" dirty="0"/>
            </a:br>
            <a:endParaRPr lang="en-US" sz="4000" b="1" dirty="0" smtClean="0">
              <a:solidFill>
                <a:schemeClr val="tx2"/>
              </a:solidFill>
            </a:endParaRPr>
          </a:p>
        </p:txBody>
      </p:sp>
      <p:sp>
        <p:nvSpPr>
          <p:cNvPr id="2052"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7075864-6E81-44BE-A16E-1ADBA64E1AE8}" type="slidenum">
              <a:rPr lang="en-US" sz="1400" smtClean="0">
                <a:solidFill>
                  <a:srgbClr val="800000"/>
                </a:solidFill>
              </a:rPr>
              <a:pPr/>
              <a:t>83</a:t>
            </a:fld>
            <a:endParaRPr lang="en-US" sz="1400" smtClean="0">
              <a:solidFill>
                <a:srgbClr val="800000"/>
              </a:solidFill>
            </a:endParaRPr>
          </a:p>
        </p:txBody>
      </p:sp>
    </p:spTree>
    <p:extLst>
      <p:ext uri="{BB962C8B-B14F-4D97-AF65-F5344CB8AC3E}">
        <p14:creationId xmlns:p14="http://schemas.microsoft.com/office/powerpoint/2010/main" xmlns="" val="351724553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676400" y="228600"/>
            <a:ext cx="6807200" cy="939800"/>
          </a:xfrm>
        </p:spPr>
        <p:txBody>
          <a:bodyPr/>
          <a:lstStyle/>
          <a:p>
            <a:pPr>
              <a:defRPr/>
            </a:pPr>
            <a:r>
              <a:rPr lang="en-US" sz="2800" b="1" dirty="0" smtClean="0"/>
              <a:t/>
            </a:r>
            <a:br>
              <a:rPr lang="en-US" sz="2800" b="1" dirty="0" smtClean="0"/>
            </a:br>
            <a:r>
              <a:rPr lang="en-US" sz="2800" b="1" dirty="0" smtClean="0"/>
              <a:t/>
            </a:r>
            <a:br>
              <a:rPr lang="en-US" sz="2800" b="1" dirty="0" smtClean="0"/>
            </a:br>
            <a:r>
              <a:rPr lang="en-US" sz="2800" b="1" dirty="0" smtClean="0"/>
              <a:t/>
            </a:r>
            <a:br>
              <a:rPr lang="en-US" sz="2800" b="1" dirty="0" smtClean="0"/>
            </a:br>
            <a:r>
              <a:rPr lang="en-US" sz="2800" b="1" dirty="0"/>
              <a:t/>
            </a:r>
            <a:br>
              <a:rPr lang="en-US" sz="2800" b="1" dirty="0"/>
            </a:br>
            <a:r>
              <a:rPr lang="en-US" sz="2800" b="1" dirty="0" smtClean="0">
                <a:solidFill>
                  <a:schemeClr val="tx2"/>
                </a:solidFill>
              </a:rPr>
              <a:t>EGP Technique </a:t>
            </a:r>
            <a:r>
              <a:rPr lang="en-US" sz="2800" b="1" dirty="0">
                <a:solidFill>
                  <a:schemeClr val="tx2"/>
                </a:solidFill>
              </a:rPr>
              <a:t>for </a:t>
            </a:r>
            <a:br>
              <a:rPr lang="en-US" sz="2800" b="1" dirty="0">
                <a:solidFill>
                  <a:schemeClr val="tx2"/>
                </a:solidFill>
              </a:rPr>
            </a:br>
            <a:r>
              <a:rPr lang="en-US" sz="2800" b="1" dirty="0">
                <a:solidFill>
                  <a:schemeClr val="tx2"/>
                </a:solidFill>
              </a:rPr>
              <a:t>Determining the Optimum Portfolio</a:t>
            </a:r>
            <a:r>
              <a:rPr lang="en-US" sz="2800" dirty="0"/>
              <a:t/>
            </a:r>
            <a:br>
              <a:rPr lang="en-US" sz="2800" dirty="0"/>
            </a:br>
            <a:r>
              <a:rPr lang="en-US" sz="3600" dirty="0"/>
              <a:t/>
            </a:r>
            <a:br>
              <a:rPr lang="en-US" sz="3600" dirty="0"/>
            </a:br>
            <a:r>
              <a:rPr lang="en-US" sz="3600" dirty="0"/>
              <a:t/>
            </a:r>
            <a:br>
              <a:rPr lang="en-US" sz="3600" dirty="0"/>
            </a:br>
            <a:endParaRPr lang="en-US" sz="3600" dirty="0" smtClean="0"/>
          </a:p>
        </p:txBody>
      </p:sp>
      <p:sp>
        <p:nvSpPr>
          <p:cNvPr id="32771" name="Rectangle 3"/>
          <p:cNvSpPr>
            <a:spLocks noGrp="1" noChangeArrowheads="1"/>
          </p:cNvSpPr>
          <p:nvPr>
            <p:ph idx="1"/>
          </p:nvPr>
        </p:nvSpPr>
        <p:spPr>
          <a:xfrm>
            <a:off x="762000" y="1371600"/>
            <a:ext cx="8077200" cy="4953000"/>
          </a:xfrm>
        </p:spPr>
        <p:txBody>
          <a:bodyPr/>
          <a:lstStyle/>
          <a:p>
            <a:pPr>
              <a:spcBef>
                <a:spcPts val="0"/>
              </a:spcBef>
              <a:spcAft>
                <a:spcPts val="0"/>
              </a:spcAft>
            </a:pPr>
            <a:r>
              <a:rPr lang="en-US" sz="2400" dirty="0"/>
              <a:t>In a 1976 article, </a:t>
            </a:r>
            <a:r>
              <a:rPr lang="en-US" sz="2400" b="1" i="1" dirty="0"/>
              <a:t>Elton, Gruber, and </a:t>
            </a:r>
            <a:r>
              <a:rPr lang="en-US" sz="2400" b="1" i="1" dirty="0" err="1"/>
              <a:t>Padberg</a:t>
            </a:r>
            <a:r>
              <a:rPr lang="en-US" sz="2400" b="1" i="1" dirty="0"/>
              <a:t> </a:t>
            </a:r>
            <a:r>
              <a:rPr lang="en-US" sz="2400" dirty="0" smtClean="0"/>
              <a:t>(EGP) showed </a:t>
            </a:r>
            <a:r>
              <a:rPr lang="en-US" sz="2400" dirty="0"/>
              <a:t>how the single-index model can be extended to determine the best efficient portfolio (tangency point of the borrowing-lending line with the efficiency frontier). </a:t>
            </a:r>
            <a:endParaRPr lang="en-US" sz="2400" dirty="0" smtClean="0"/>
          </a:p>
          <a:p>
            <a:pPr>
              <a:spcBef>
                <a:spcPts val="0"/>
              </a:spcBef>
              <a:spcAft>
                <a:spcPts val="0"/>
              </a:spcAft>
            </a:pPr>
            <a:endParaRPr lang="en-US" sz="2400" dirty="0"/>
          </a:p>
          <a:p>
            <a:pPr>
              <a:spcBef>
                <a:spcPts val="0"/>
              </a:spcBef>
              <a:spcAft>
                <a:spcPts val="0"/>
              </a:spcAft>
            </a:pPr>
            <a:r>
              <a:rPr lang="en-US" sz="2400" dirty="0" smtClean="0"/>
              <a:t>The </a:t>
            </a:r>
            <a:r>
              <a:rPr lang="en-US" sz="2400" dirty="0"/>
              <a:t>technique they derive for generating efficient portfolios, in turn, is much simpler than using the calculus minimization approach or quadratic programming. </a:t>
            </a:r>
            <a:endParaRPr lang="en-US" sz="2400" dirty="0" smtClean="0"/>
          </a:p>
          <a:p>
            <a:pPr>
              <a:spcBef>
                <a:spcPts val="0"/>
              </a:spcBef>
              <a:spcAft>
                <a:spcPts val="0"/>
              </a:spcAft>
            </a:pPr>
            <a:endParaRPr lang="en-US" sz="2400" dirty="0"/>
          </a:p>
          <a:p>
            <a:pPr>
              <a:spcBef>
                <a:spcPts val="0"/>
              </a:spcBef>
              <a:spcAft>
                <a:spcPts val="0"/>
              </a:spcAft>
            </a:pPr>
            <a:r>
              <a:rPr lang="en-US" sz="2400" dirty="0" smtClean="0"/>
              <a:t>Moreover</a:t>
            </a:r>
            <a:r>
              <a:rPr lang="en-US" sz="2400" dirty="0"/>
              <a:t>, the approach can be set up with a constraint that weights are nonnegative. </a:t>
            </a:r>
          </a:p>
          <a:p>
            <a:pPr marL="0" marR="0" indent="0">
              <a:spcBef>
                <a:spcPts val="0"/>
              </a:spcBef>
              <a:spcAft>
                <a:spcPts val="0"/>
              </a:spcAft>
              <a:buNone/>
            </a:pPr>
            <a:endParaRPr lang="en-US" sz="1800" dirty="0">
              <a:ea typeface="Times New Roman"/>
            </a:endParaRPr>
          </a:p>
        </p:txBody>
      </p:sp>
      <p:sp>
        <p:nvSpPr>
          <p:cNvPr id="32772"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0236B4F-23C2-4177-970A-48A59C5927D6}" type="slidenum">
              <a:rPr lang="en-US" sz="1400" smtClean="0">
                <a:solidFill>
                  <a:srgbClr val="800000"/>
                </a:solidFill>
              </a:rPr>
              <a:pPr/>
              <a:t>84</a:t>
            </a:fld>
            <a:endParaRPr lang="en-US" sz="1400" smtClean="0">
              <a:solidFill>
                <a:srgbClr val="800000"/>
              </a:solidFill>
            </a:endParaRPr>
          </a:p>
        </p:txBody>
      </p:sp>
      <p:sp>
        <p:nvSpPr>
          <p:cNvPr id="32774"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32775"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3277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Tree>
    <p:extLst>
      <p:ext uri="{BB962C8B-B14F-4D97-AF65-F5344CB8AC3E}">
        <p14:creationId xmlns:p14="http://schemas.microsoft.com/office/powerpoint/2010/main" xmlns="" val="139680006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676400" y="76200"/>
            <a:ext cx="6807200" cy="939800"/>
          </a:xfrm>
        </p:spPr>
        <p:txBody>
          <a:bodyPr/>
          <a:lstStyle/>
          <a:p>
            <a:pPr>
              <a:defRPr/>
            </a:pPr>
            <a:r>
              <a:rPr lang="en-US" sz="2800" b="1" dirty="0" smtClean="0"/>
              <a:t/>
            </a:r>
            <a:br>
              <a:rPr lang="en-US" sz="2800" b="1" dirty="0" smtClean="0"/>
            </a:br>
            <a:r>
              <a:rPr lang="en-US" sz="2800" b="1" dirty="0" smtClean="0"/>
              <a:t/>
            </a:r>
            <a:br>
              <a:rPr lang="en-US" sz="2800" b="1" dirty="0" smtClean="0"/>
            </a:br>
            <a:r>
              <a:rPr lang="en-US" sz="2800" b="1" dirty="0" smtClean="0"/>
              <a:t/>
            </a:r>
            <a:br>
              <a:rPr lang="en-US" sz="2800" b="1" dirty="0" smtClean="0"/>
            </a:br>
            <a:r>
              <a:rPr lang="en-US" sz="2800" b="1" dirty="0"/>
              <a:t/>
            </a:r>
            <a:br>
              <a:rPr lang="en-US" sz="2800" b="1" dirty="0"/>
            </a:br>
            <a:r>
              <a:rPr lang="en-US" sz="2800" b="1" dirty="0" smtClean="0">
                <a:solidFill>
                  <a:schemeClr val="tx2"/>
                </a:solidFill>
              </a:rPr>
              <a:t>EGP Technique </a:t>
            </a:r>
            <a:r>
              <a:rPr lang="en-US" sz="2800" b="1" dirty="0">
                <a:solidFill>
                  <a:schemeClr val="tx2"/>
                </a:solidFill>
              </a:rPr>
              <a:t>for </a:t>
            </a:r>
            <a:br>
              <a:rPr lang="en-US" sz="2800" b="1" dirty="0">
                <a:solidFill>
                  <a:schemeClr val="tx2"/>
                </a:solidFill>
              </a:rPr>
            </a:br>
            <a:r>
              <a:rPr lang="en-US" sz="2800" b="1" dirty="0">
                <a:solidFill>
                  <a:schemeClr val="tx2"/>
                </a:solidFill>
              </a:rPr>
              <a:t>Determining the Optimum Portfolio</a:t>
            </a:r>
            <a:r>
              <a:rPr lang="en-US" sz="2800" dirty="0"/>
              <a:t/>
            </a:r>
            <a:br>
              <a:rPr lang="en-US" sz="2800" dirty="0"/>
            </a:br>
            <a:r>
              <a:rPr lang="en-US" sz="3600" dirty="0"/>
              <a:t/>
            </a:r>
            <a:br>
              <a:rPr lang="en-US" sz="3600" dirty="0"/>
            </a:br>
            <a:r>
              <a:rPr lang="en-US" sz="3600" dirty="0"/>
              <a:t/>
            </a:r>
            <a:br>
              <a:rPr lang="en-US" sz="3600" dirty="0"/>
            </a:br>
            <a:endParaRPr lang="en-US" sz="3600" dirty="0" smtClean="0"/>
          </a:p>
        </p:txBody>
      </p:sp>
      <p:sp>
        <p:nvSpPr>
          <p:cNvPr id="32771" name="Rectangle 3"/>
          <p:cNvSpPr>
            <a:spLocks noGrp="1" noChangeArrowheads="1"/>
          </p:cNvSpPr>
          <p:nvPr>
            <p:ph idx="1"/>
          </p:nvPr>
        </p:nvSpPr>
        <p:spPr>
          <a:xfrm>
            <a:off x="457200" y="1143000"/>
            <a:ext cx="8382000" cy="4953000"/>
          </a:xfrm>
        </p:spPr>
        <p:txBody>
          <a:bodyPr/>
          <a:lstStyle/>
          <a:p>
            <a:pPr>
              <a:buFont typeface="+mj-lt"/>
              <a:buAutoNum type="arabicPeriod"/>
            </a:pPr>
            <a:r>
              <a:rPr lang="en-US" sz="1800" dirty="0"/>
              <a:t>The Elton, Gruber, and </a:t>
            </a:r>
            <a:r>
              <a:rPr lang="en-US" sz="1800" dirty="0" err="1"/>
              <a:t>Padberg</a:t>
            </a:r>
            <a:r>
              <a:rPr lang="en-US" sz="1800" dirty="0"/>
              <a:t> (EGP) algorithm starts by ranking each stock in the portfolio by its </a:t>
            </a:r>
            <a:r>
              <a:rPr lang="en-US" sz="1800" dirty="0" err="1"/>
              <a:t>Treynor</a:t>
            </a:r>
            <a:r>
              <a:rPr lang="en-US" sz="1800" dirty="0"/>
              <a:t> index,</a:t>
            </a:r>
            <a:r>
              <a:rPr lang="en-US" sz="1800" b="1" dirty="0"/>
              <a:t> </a:t>
            </a:r>
            <a:r>
              <a:rPr lang="en-US" sz="1800" dirty="0">
                <a:sym typeface="Symbol"/>
              </a:rPr>
              <a:t></a:t>
            </a:r>
            <a:r>
              <a:rPr lang="en-US" sz="1800" baseline="-25000" dirty="0">
                <a:sym typeface="Symbol"/>
              </a:rPr>
              <a:t></a:t>
            </a:r>
            <a:r>
              <a:rPr lang="en-US" sz="1800" baseline="-25000" dirty="0"/>
              <a:t>j</a:t>
            </a:r>
            <a:r>
              <a:rPr lang="en-US" sz="1800" b="1" dirty="0"/>
              <a:t> </a:t>
            </a:r>
            <a:r>
              <a:rPr lang="en-US" sz="1800" dirty="0"/>
              <a:t>(stock</a:t>
            </a:r>
            <a:r>
              <a:rPr lang="en-US" sz="1800" i="1" dirty="0"/>
              <a:t> j</a:t>
            </a:r>
            <a:r>
              <a:rPr lang="en-US" sz="1800" dirty="0"/>
              <a:t>’s risk premium per level of systematic risk as measured by the stock’s beta). </a:t>
            </a:r>
            <a:endParaRPr lang="en-US" sz="1800" dirty="0" smtClean="0"/>
          </a:p>
          <a:p>
            <a:pPr>
              <a:buFont typeface="+mj-lt"/>
              <a:buAutoNum type="arabicPeriod"/>
            </a:pPr>
            <a:endParaRPr lang="en-US" sz="1800" dirty="0" smtClean="0"/>
          </a:p>
          <a:p>
            <a:pPr>
              <a:buFont typeface="+mj-lt"/>
              <a:buAutoNum type="arabicPeriod"/>
            </a:pPr>
            <a:r>
              <a:rPr lang="en-US" sz="1800" dirty="0" smtClean="0"/>
              <a:t>Next </a:t>
            </a:r>
            <a:r>
              <a:rPr lang="en-US" sz="1800" dirty="0"/>
              <a:t>calculating an index </a:t>
            </a:r>
            <a:r>
              <a:rPr lang="en-US" sz="1800" i="1" dirty="0" err="1" smtClean="0"/>
              <a:t>C</a:t>
            </a:r>
            <a:r>
              <a:rPr lang="en-US" sz="1800" i="1" baseline="-25000" dirty="0" err="1" smtClean="0"/>
              <a:t>i</a:t>
            </a:r>
            <a:r>
              <a:rPr lang="en-US" sz="1800" i="1" baseline="-25000" dirty="0" smtClean="0"/>
              <a:t> </a:t>
            </a:r>
            <a:r>
              <a:rPr lang="en-US" sz="1800" dirty="0" smtClean="0"/>
              <a:t>for </a:t>
            </a:r>
            <a:r>
              <a:rPr lang="en-US" sz="1800" dirty="0"/>
              <a:t>a set of portfolios starting first with a one-security portfolio (</a:t>
            </a:r>
            <a:r>
              <a:rPr lang="en-US" sz="1800" i="1" dirty="0" err="1"/>
              <a:t>i</a:t>
            </a:r>
            <a:r>
              <a:rPr lang="en-US" sz="1800" i="1" dirty="0"/>
              <a:t> </a:t>
            </a:r>
            <a:r>
              <a:rPr lang="en-US" sz="1800" dirty="0"/>
              <a:t>= 1) consisting of the security with the highest rank, </a:t>
            </a:r>
            <a:r>
              <a:rPr lang="en-US" sz="1800" dirty="0">
                <a:sym typeface="Symbol"/>
              </a:rPr>
              <a:t></a:t>
            </a:r>
            <a:r>
              <a:rPr lang="en-US" sz="1800" baseline="-25000" dirty="0">
                <a:sym typeface="Symbol"/>
              </a:rPr>
              <a:t></a:t>
            </a:r>
            <a:r>
              <a:rPr lang="en-US" sz="1800" baseline="-25000" dirty="0"/>
              <a:t>1</a:t>
            </a:r>
            <a:r>
              <a:rPr lang="en-US" sz="1800" dirty="0"/>
              <a:t>, then a two-security portfolio </a:t>
            </a:r>
            <a:r>
              <a:rPr lang="en-US" sz="1800" i="1" dirty="0"/>
              <a:t>(</a:t>
            </a:r>
            <a:r>
              <a:rPr lang="en-US" sz="1800" i="1" dirty="0" err="1"/>
              <a:t>i</a:t>
            </a:r>
            <a:r>
              <a:rPr lang="en-US" sz="1800" i="1" dirty="0"/>
              <a:t> </a:t>
            </a:r>
            <a:r>
              <a:rPr lang="en-US" sz="1800" dirty="0"/>
              <a:t>= 2) consisting of the first two securities with the highest ranks, </a:t>
            </a:r>
            <a:r>
              <a:rPr lang="en-US" sz="1800" dirty="0">
                <a:sym typeface="Symbol"/>
              </a:rPr>
              <a:t></a:t>
            </a:r>
            <a:r>
              <a:rPr lang="en-US" sz="1800" baseline="-25000" dirty="0">
                <a:sym typeface="Symbol"/>
              </a:rPr>
              <a:t></a:t>
            </a:r>
            <a:r>
              <a:rPr lang="en-US" sz="1800" baseline="-25000" dirty="0"/>
              <a:t>2</a:t>
            </a:r>
            <a:r>
              <a:rPr lang="en-US" sz="1800" dirty="0"/>
              <a:t>, and so on, with the final </a:t>
            </a:r>
            <a:r>
              <a:rPr lang="en-US" sz="1800" i="1" dirty="0" err="1"/>
              <a:t>C</a:t>
            </a:r>
            <a:r>
              <a:rPr lang="en-US" sz="1800" i="1" baseline="-25000" dirty="0" err="1"/>
              <a:t>i</a:t>
            </a:r>
            <a:r>
              <a:rPr lang="en-US" sz="1800" dirty="0"/>
              <a:t> calculation consisting of a portfolio of all the securities. </a:t>
            </a:r>
            <a:endParaRPr lang="en-US" sz="1800" dirty="0" smtClean="0"/>
          </a:p>
          <a:p>
            <a:pPr>
              <a:buFont typeface="+mj-lt"/>
              <a:buAutoNum type="arabicPeriod"/>
            </a:pPr>
            <a:endParaRPr lang="en-US" sz="1800" dirty="0"/>
          </a:p>
          <a:p>
            <a:pPr>
              <a:buFont typeface="+mj-lt"/>
              <a:buAutoNum type="arabicPeriod"/>
            </a:pPr>
            <a:r>
              <a:rPr lang="en-US" sz="1800" dirty="0" smtClean="0"/>
              <a:t>Columns </a:t>
            </a:r>
            <a:r>
              <a:rPr lang="en-US" sz="1800" dirty="0"/>
              <a:t>2 and 7 of </a:t>
            </a:r>
            <a:r>
              <a:rPr lang="en-US" sz="1800" dirty="0" smtClean="0"/>
              <a:t>the exhibit slide, “EGP Calculations Table”  </a:t>
            </a:r>
            <a:r>
              <a:rPr lang="en-US" sz="1800" dirty="0"/>
              <a:t>show respectively the </a:t>
            </a:r>
            <a:r>
              <a:rPr lang="en-US" sz="1800" dirty="0">
                <a:sym typeface="Symbol"/>
              </a:rPr>
              <a:t></a:t>
            </a:r>
            <a:r>
              <a:rPr lang="en-US" sz="1800" baseline="-25000" dirty="0">
                <a:sym typeface="Symbol"/>
              </a:rPr>
              <a:t></a:t>
            </a:r>
            <a:r>
              <a:rPr lang="en-US" sz="1800" baseline="-25000" dirty="0"/>
              <a:t>j</a:t>
            </a:r>
            <a:r>
              <a:rPr lang="en-US" sz="1800" b="1" dirty="0"/>
              <a:t> </a:t>
            </a:r>
            <a:r>
              <a:rPr lang="en-US" sz="1800" dirty="0"/>
              <a:t>and the </a:t>
            </a:r>
            <a:r>
              <a:rPr lang="en-US" sz="1800" i="1" dirty="0" err="1"/>
              <a:t>C</a:t>
            </a:r>
            <a:r>
              <a:rPr lang="en-US" sz="1800" i="1" baseline="-25000" dirty="0" err="1"/>
              <a:t>i</a:t>
            </a:r>
            <a:r>
              <a:rPr lang="en-US" sz="1800" dirty="0"/>
              <a:t> formula and calculations for the portfolios formed with the </a:t>
            </a:r>
            <a:r>
              <a:rPr lang="en-US" sz="1800" dirty="0" smtClean="0"/>
              <a:t>10-stock example. </a:t>
            </a:r>
          </a:p>
          <a:p>
            <a:pPr>
              <a:buFont typeface="+mj-lt"/>
              <a:buAutoNum type="arabicPeriod"/>
            </a:pPr>
            <a:endParaRPr lang="en-US" sz="1800" dirty="0"/>
          </a:p>
          <a:p>
            <a:pPr>
              <a:buFont typeface="+mj-lt"/>
              <a:buAutoNum type="arabicPeriod"/>
            </a:pPr>
            <a:r>
              <a:rPr lang="en-US" sz="1800" dirty="0"/>
              <a:t>Note that as you increase the size of the portfolio by adding the next higher ranked security to the portfolio, the </a:t>
            </a:r>
            <a:r>
              <a:rPr lang="en-US" sz="1800" i="1" dirty="0" err="1"/>
              <a:t>C</a:t>
            </a:r>
            <a:r>
              <a:rPr lang="en-US" sz="1800" i="1" baseline="-25000" dirty="0" err="1"/>
              <a:t>i</a:t>
            </a:r>
            <a:r>
              <a:rPr lang="en-US" sz="1800" i="1" dirty="0"/>
              <a:t> </a:t>
            </a:r>
            <a:r>
              <a:rPr lang="en-US" sz="1800" dirty="0"/>
              <a:t>values increase until you get to portfolio </a:t>
            </a:r>
            <a:r>
              <a:rPr lang="en-US" sz="1800" dirty="0" smtClean="0"/>
              <a:t>with </a:t>
            </a:r>
            <a:r>
              <a:rPr lang="en-US" sz="1800" i="1" dirty="0" err="1" smtClean="0"/>
              <a:t>i</a:t>
            </a:r>
            <a:r>
              <a:rPr lang="en-US" sz="1800" dirty="0" smtClean="0"/>
              <a:t> </a:t>
            </a:r>
            <a:r>
              <a:rPr lang="en-US" sz="1800" dirty="0"/>
              <a:t>= 4. After that point, adding each successive higher ranked stock reduces the value of </a:t>
            </a:r>
            <a:r>
              <a:rPr lang="en-US" sz="1800" i="1" dirty="0" err="1"/>
              <a:t>C</a:t>
            </a:r>
            <a:r>
              <a:rPr lang="en-US" sz="1800" i="1" baseline="-25000" dirty="0" err="1"/>
              <a:t>i</a:t>
            </a:r>
            <a:r>
              <a:rPr lang="en-US" sz="1800" dirty="0"/>
              <a:t>. The highest </a:t>
            </a:r>
            <a:r>
              <a:rPr lang="en-US" sz="1800" i="1" dirty="0" err="1"/>
              <a:t>C</a:t>
            </a:r>
            <a:r>
              <a:rPr lang="en-US" sz="1800" i="1" baseline="-25000" dirty="0" err="1"/>
              <a:t>i</a:t>
            </a:r>
            <a:r>
              <a:rPr lang="en-US" sz="1800" i="1" dirty="0"/>
              <a:t> </a:t>
            </a:r>
            <a:r>
              <a:rPr lang="en-US" sz="1800" dirty="0"/>
              <a:t>is defined as the </a:t>
            </a:r>
            <a:r>
              <a:rPr lang="en-US" sz="1800" i="1" dirty="0"/>
              <a:t>cutoff index</a:t>
            </a:r>
            <a:r>
              <a:rPr lang="en-US" sz="1800" dirty="0"/>
              <a:t> and is denoted as </a:t>
            </a:r>
            <a:r>
              <a:rPr lang="en-US" sz="1800" i="1" dirty="0"/>
              <a:t>C</a:t>
            </a:r>
            <a:r>
              <a:rPr lang="en-US" sz="1800" dirty="0"/>
              <a:t>*. In this example, the cutoff index is </a:t>
            </a:r>
            <a:r>
              <a:rPr lang="en-US" sz="1800" i="1" dirty="0"/>
              <a:t>C</a:t>
            </a:r>
            <a:r>
              <a:rPr lang="en-US" sz="1800" dirty="0"/>
              <a:t>* = 10.8860. </a:t>
            </a:r>
          </a:p>
          <a:p>
            <a:endParaRPr lang="en-US" sz="1800" dirty="0" smtClean="0"/>
          </a:p>
          <a:p>
            <a:endParaRPr lang="en-US" sz="1800" dirty="0"/>
          </a:p>
        </p:txBody>
      </p:sp>
      <p:sp>
        <p:nvSpPr>
          <p:cNvPr id="32772" name="Slide Number Placeholder 5"/>
          <p:cNvSpPr>
            <a:spLocks noGrp="1"/>
          </p:cNvSpPr>
          <p:nvPr>
            <p:ph type="sldNum" sz="quarter" idx="12"/>
          </p:nvPr>
        </p:nvSpPr>
        <p:spPr>
          <a:xfrm>
            <a:off x="7086600" y="6400800"/>
            <a:ext cx="19050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0236B4F-23C2-4177-970A-48A59C5927D6}" type="slidenum">
              <a:rPr lang="en-US" sz="1400" smtClean="0">
                <a:solidFill>
                  <a:srgbClr val="800000"/>
                </a:solidFill>
              </a:rPr>
              <a:pPr/>
              <a:t>85</a:t>
            </a:fld>
            <a:endParaRPr lang="en-US" sz="1400" dirty="0" smtClean="0">
              <a:solidFill>
                <a:srgbClr val="800000"/>
              </a:solidFill>
            </a:endParaRPr>
          </a:p>
        </p:txBody>
      </p:sp>
      <p:sp>
        <p:nvSpPr>
          <p:cNvPr id="32774"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32775"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3277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Tree>
    <p:extLst>
      <p:ext uri="{BB962C8B-B14F-4D97-AF65-F5344CB8AC3E}">
        <p14:creationId xmlns:p14="http://schemas.microsoft.com/office/powerpoint/2010/main" xmlns="" val="216293097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676400" y="0"/>
            <a:ext cx="6807200" cy="939800"/>
          </a:xfrm>
        </p:spPr>
        <p:txBody>
          <a:bodyPr/>
          <a:lstStyle/>
          <a:p>
            <a:pPr>
              <a:defRPr/>
            </a:pPr>
            <a:r>
              <a:rPr lang="en-US" sz="2800" b="1" dirty="0" smtClean="0"/>
              <a:t/>
            </a:r>
            <a:br>
              <a:rPr lang="en-US" sz="2800" b="1" dirty="0" smtClean="0"/>
            </a:br>
            <a:r>
              <a:rPr lang="en-US" sz="2800" b="1" dirty="0" smtClean="0"/>
              <a:t/>
            </a:r>
            <a:br>
              <a:rPr lang="en-US" sz="2800" b="1" dirty="0" smtClean="0"/>
            </a:br>
            <a:r>
              <a:rPr lang="en-US" sz="2800" b="1" dirty="0" smtClean="0"/>
              <a:t/>
            </a:r>
            <a:br>
              <a:rPr lang="en-US" sz="2800" b="1" dirty="0" smtClean="0"/>
            </a:br>
            <a:r>
              <a:rPr lang="en-US" sz="2800" b="1" dirty="0"/>
              <a:t/>
            </a:r>
            <a:br>
              <a:rPr lang="en-US" sz="2800" b="1" dirty="0"/>
            </a:br>
            <a:r>
              <a:rPr lang="en-US" sz="2800" b="1" dirty="0" smtClean="0">
                <a:solidFill>
                  <a:schemeClr val="tx2"/>
                </a:solidFill>
              </a:rPr>
              <a:t>EGP Technique </a:t>
            </a:r>
            <a:r>
              <a:rPr lang="en-US" sz="2800" b="1" dirty="0">
                <a:solidFill>
                  <a:schemeClr val="tx2"/>
                </a:solidFill>
              </a:rPr>
              <a:t>for </a:t>
            </a:r>
            <a:br>
              <a:rPr lang="en-US" sz="2800" b="1" dirty="0">
                <a:solidFill>
                  <a:schemeClr val="tx2"/>
                </a:solidFill>
              </a:rPr>
            </a:br>
            <a:r>
              <a:rPr lang="en-US" sz="2800" b="1" dirty="0">
                <a:solidFill>
                  <a:schemeClr val="tx2"/>
                </a:solidFill>
              </a:rPr>
              <a:t>Determining the Optimum Portfolio</a:t>
            </a:r>
            <a:r>
              <a:rPr lang="en-US" sz="2800" dirty="0"/>
              <a:t/>
            </a:r>
            <a:br>
              <a:rPr lang="en-US" sz="2800" dirty="0"/>
            </a:br>
            <a:r>
              <a:rPr lang="en-US" sz="3600" dirty="0"/>
              <a:t/>
            </a:r>
            <a:br>
              <a:rPr lang="en-US" sz="3600" dirty="0"/>
            </a:br>
            <a:r>
              <a:rPr lang="en-US" sz="3600" dirty="0"/>
              <a:t/>
            </a:r>
            <a:br>
              <a:rPr lang="en-US" sz="3600" dirty="0"/>
            </a:br>
            <a:endParaRPr lang="en-US" sz="3600" dirty="0" smtClean="0"/>
          </a:p>
        </p:txBody>
      </p:sp>
      <p:sp>
        <p:nvSpPr>
          <p:cNvPr id="32771" name="Rectangle 3"/>
          <p:cNvSpPr>
            <a:spLocks noGrp="1" noChangeArrowheads="1"/>
          </p:cNvSpPr>
          <p:nvPr>
            <p:ph idx="1"/>
          </p:nvPr>
        </p:nvSpPr>
        <p:spPr>
          <a:xfrm>
            <a:off x="762000" y="1371600"/>
            <a:ext cx="8077200" cy="4953000"/>
          </a:xfrm>
        </p:spPr>
        <p:txBody>
          <a:bodyPr/>
          <a:lstStyle/>
          <a:p>
            <a:pPr>
              <a:buFont typeface="+mj-lt"/>
              <a:buAutoNum type="arabicPeriod" startAt="5"/>
            </a:pPr>
            <a:r>
              <a:rPr lang="en-US" sz="2000" dirty="0" smtClean="0"/>
              <a:t>Given </a:t>
            </a:r>
            <a:r>
              <a:rPr lang="en-US" sz="2000" dirty="0"/>
              <a:t>the cutoff index, the next step is to select all securities with </a:t>
            </a:r>
            <a:r>
              <a:rPr lang="en-US" sz="2000" dirty="0">
                <a:sym typeface="Symbol"/>
              </a:rPr>
              <a:t></a:t>
            </a:r>
            <a:r>
              <a:rPr lang="en-US" sz="2000" baseline="-25000" dirty="0">
                <a:sym typeface="Symbol"/>
              </a:rPr>
              <a:t></a:t>
            </a:r>
            <a:r>
              <a:rPr lang="en-US" sz="2000" baseline="-25000" dirty="0"/>
              <a:t>j </a:t>
            </a:r>
            <a:r>
              <a:rPr lang="en-US" sz="2000" dirty="0"/>
              <a:t>&gt; </a:t>
            </a:r>
            <a:r>
              <a:rPr lang="en-US" sz="2000" i="1" dirty="0"/>
              <a:t>C</a:t>
            </a:r>
            <a:r>
              <a:rPr lang="en-US" sz="2000" dirty="0"/>
              <a:t>* for inclusion in the portfolio. </a:t>
            </a:r>
            <a:endParaRPr lang="en-US" sz="2000" dirty="0" smtClean="0"/>
          </a:p>
          <a:p>
            <a:pPr>
              <a:buFont typeface="+mj-lt"/>
              <a:buAutoNum type="arabicPeriod" startAt="5"/>
            </a:pPr>
            <a:endParaRPr lang="en-US" sz="2000" dirty="0"/>
          </a:p>
          <a:p>
            <a:pPr>
              <a:buFont typeface="+mj-lt"/>
              <a:buAutoNum type="arabicPeriod" startAt="5"/>
            </a:pPr>
            <a:r>
              <a:rPr lang="en-US" sz="2000" dirty="0" smtClean="0"/>
              <a:t>With </a:t>
            </a:r>
            <a:r>
              <a:rPr lang="en-US" sz="2000" i="1" dirty="0"/>
              <a:t>C</a:t>
            </a:r>
            <a:r>
              <a:rPr lang="en-US" sz="2000" dirty="0"/>
              <a:t>* = 10.8860, there are four stocks in </a:t>
            </a:r>
            <a:r>
              <a:rPr lang="en-US" sz="2000" dirty="0" smtClean="0"/>
              <a:t>the </a:t>
            </a:r>
            <a:r>
              <a:rPr lang="en-US" sz="2000" dirty="0"/>
              <a:t>example with </a:t>
            </a:r>
            <a:r>
              <a:rPr lang="en-US" sz="2000" dirty="0">
                <a:sym typeface="Symbol"/>
              </a:rPr>
              <a:t></a:t>
            </a:r>
            <a:r>
              <a:rPr lang="en-US" sz="2000" baseline="-25000" dirty="0">
                <a:sym typeface="Symbol"/>
              </a:rPr>
              <a:t></a:t>
            </a:r>
            <a:r>
              <a:rPr lang="en-US" sz="2000" baseline="-25000" dirty="0"/>
              <a:t>j </a:t>
            </a:r>
            <a:r>
              <a:rPr lang="en-US" sz="2000" dirty="0"/>
              <a:t>values exceeding </a:t>
            </a:r>
            <a:r>
              <a:rPr lang="en-US" sz="2000" i="1" dirty="0"/>
              <a:t>C</a:t>
            </a:r>
            <a:r>
              <a:rPr lang="en-US" sz="2000" dirty="0"/>
              <a:t>*. </a:t>
            </a:r>
            <a:endParaRPr lang="en-US" sz="2000" dirty="0" smtClean="0"/>
          </a:p>
          <a:p>
            <a:pPr>
              <a:buFont typeface="+mj-lt"/>
              <a:buAutoNum type="arabicPeriod" startAt="5"/>
            </a:pPr>
            <a:endParaRPr lang="en-US" sz="2000" dirty="0"/>
          </a:p>
          <a:p>
            <a:pPr>
              <a:buFont typeface="+mj-lt"/>
              <a:buAutoNum type="arabicPeriod" startAt="5"/>
            </a:pPr>
            <a:r>
              <a:rPr lang="en-US" sz="2000" dirty="0" smtClean="0"/>
              <a:t>The </a:t>
            </a:r>
            <a:r>
              <a:rPr lang="en-US" sz="2000" dirty="0"/>
              <a:t>final step is to determine the portfolio allocations of each of the selected securities, </a:t>
            </a:r>
            <a:r>
              <a:rPr lang="en-US" sz="2000" i="1" dirty="0" err="1"/>
              <a:t>w</a:t>
            </a:r>
            <a:r>
              <a:rPr lang="en-US" sz="2000" i="1" baseline="-25000" dirty="0" err="1"/>
              <a:t>j</a:t>
            </a:r>
            <a:r>
              <a:rPr lang="en-US" sz="2000" dirty="0"/>
              <a:t>. Each security’s </a:t>
            </a:r>
            <a:r>
              <a:rPr lang="en-US" sz="2000" i="1" dirty="0" err="1"/>
              <a:t>w</a:t>
            </a:r>
            <a:r>
              <a:rPr lang="en-US" sz="2000" i="1" baseline="-25000" dirty="0" err="1"/>
              <a:t>j</a:t>
            </a:r>
            <a:r>
              <a:rPr lang="en-US" sz="2000" i="1" dirty="0"/>
              <a:t> </a:t>
            </a:r>
            <a:r>
              <a:rPr lang="en-US" sz="2000" dirty="0"/>
              <a:t>is determined as a proportion of an index </a:t>
            </a:r>
            <a:r>
              <a:rPr lang="en-US" sz="2000" i="1" dirty="0" err="1"/>
              <a:t>Z</a:t>
            </a:r>
            <a:r>
              <a:rPr lang="en-US" sz="2000" i="1" baseline="-25000" dirty="0" err="1"/>
              <a:t>j</a:t>
            </a:r>
            <a:r>
              <a:rPr lang="en-US" sz="2000" dirty="0"/>
              <a:t> for the security to the sum of indexes for all securities in the portfolio. </a:t>
            </a:r>
          </a:p>
          <a:p>
            <a:pPr marL="0" marR="0" indent="0">
              <a:spcBef>
                <a:spcPts val="0"/>
              </a:spcBef>
              <a:spcAft>
                <a:spcPts val="0"/>
              </a:spcAft>
              <a:buNone/>
            </a:pPr>
            <a:endParaRPr lang="en-US" sz="1800" dirty="0">
              <a:ea typeface="Times New Roman"/>
            </a:endParaRPr>
          </a:p>
        </p:txBody>
      </p:sp>
      <p:sp>
        <p:nvSpPr>
          <p:cNvPr id="32772"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0236B4F-23C2-4177-970A-48A59C5927D6}" type="slidenum">
              <a:rPr lang="en-US" sz="1400" smtClean="0">
                <a:solidFill>
                  <a:srgbClr val="800000"/>
                </a:solidFill>
              </a:rPr>
              <a:pPr/>
              <a:t>86</a:t>
            </a:fld>
            <a:endParaRPr lang="en-US" sz="1400" smtClean="0">
              <a:solidFill>
                <a:srgbClr val="800000"/>
              </a:solidFill>
            </a:endParaRPr>
          </a:p>
        </p:txBody>
      </p:sp>
      <p:sp>
        <p:nvSpPr>
          <p:cNvPr id="32774"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32775"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3277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xmlns="" val="1691764683"/>
              </p:ext>
            </p:extLst>
          </p:nvPr>
        </p:nvGraphicFramePr>
        <p:xfrm>
          <a:off x="1981200" y="4953000"/>
          <a:ext cx="1124464" cy="990600"/>
        </p:xfrm>
        <a:graphic>
          <a:graphicData uri="http://schemas.openxmlformats.org/presentationml/2006/ole">
            <p:oleObj spid="_x0000_s134183" name="Equation" r:id="rId4" imgW="787400" imgH="685800" progId="Equation.3">
              <p:embed/>
            </p:oleObj>
          </a:graphicData>
        </a:graphic>
      </p:graphicFrame>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xmlns="" val="2144438004"/>
              </p:ext>
            </p:extLst>
          </p:nvPr>
        </p:nvGraphicFramePr>
        <p:xfrm>
          <a:off x="3670300" y="5105400"/>
          <a:ext cx="3625850" cy="762000"/>
        </p:xfrm>
        <a:graphic>
          <a:graphicData uri="http://schemas.openxmlformats.org/presentationml/2006/ole">
            <p:oleObj spid="_x0000_s134184" name="Equation" r:id="rId5" imgW="2565360" imgH="545760" progId="Equation.3">
              <p:embed/>
            </p:oleObj>
          </a:graphicData>
        </a:graphic>
      </p:graphicFrame>
    </p:spTree>
    <p:extLst>
      <p:ext uri="{BB962C8B-B14F-4D97-AF65-F5344CB8AC3E}">
        <p14:creationId xmlns:p14="http://schemas.microsoft.com/office/powerpoint/2010/main" xmlns="" val="396446707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676400" y="0"/>
            <a:ext cx="6807200" cy="939800"/>
          </a:xfrm>
        </p:spPr>
        <p:txBody>
          <a:bodyPr/>
          <a:lstStyle/>
          <a:p>
            <a:pPr>
              <a:defRPr/>
            </a:pPr>
            <a:r>
              <a:rPr lang="en-US" sz="2800" b="1" dirty="0" smtClean="0"/>
              <a:t/>
            </a:r>
            <a:br>
              <a:rPr lang="en-US" sz="2800" b="1" dirty="0" smtClean="0"/>
            </a:br>
            <a:r>
              <a:rPr lang="en-US" sz="2800" b="1" dirty="0" smtClean="0"/>
              <a:t/>
            </a:r>
            <a:br>
              <a:rPr lang="en-US" sz="2800" b="1" dirty="0" smtClean="0"/>
            </a:br>
            <a:r>
              <a:rPr lang="en-US" sz="2800" b="1" dirty="0" smtClean="0"/>
              <a:t/>
            </a:r>
            <a:br>
              <a:rPr lang="en-US" sz="2800" b="1" dirty="0" smtClean="0"/>
            </a:br>
            <a:r>
              <a:rPr lang="en-US" sz="2800" b="1" dirty="0"/>
              <a:t/>
            </a:r>
            <a:br>
              <a:rPr lang="en-US" sz="2800" b="1" dirty="0"/>
            </a:br>
            <a:r>
              <a:rPr lang="en-US" sz="2800" b="1" dirty="0" smtClean="0">
                <a:solidFill>
                  <a:schemeClr val="tx2"/>
                </a:solidFill>
              </a:rPr>
              <a:t>EGP Technique </a:t>
            </a:r>
            <a:r>
              <a:rPr lang="en-US" sz="2800" b="1" dirty="0">
                <a:solidFill>
                  <a:schemeClr val="tx2"/>
                </a:solidFill>
              </a:rPr>
              <a:t>for </a:t>
            </a:r>
            <a:br>
              <a:rPr lang="en-US" sz="2800" b="1" dirty="0">
                <a:solidFill>
                  <a:schemeClr val="tx2"/>
                </a:solidFill>
              </a:rPr>
            </a:br>
            <a:r>
              <a:rPr lang="en-US" sz="2800" b="1" dirty="0">
                <a:solidFill>
                  <a:schemeClr val="tx2"/>
                </a:solidFill>
              </a:rPr>
              <a:t>Determining the Optimum Portfolio</a:t>
            </a:r>
            <a:r>
              <a:rPr lang="en-US" sz="2800" dirty="0"/>
              <a:t/>
            </a:r>
            <a:br>
              <a:rPr lang="en-US" sz="2800" dirty="0"/>
            </a:br>
            <a:r>
              <a:rPr lang="en-US" sz="3600" dirty="0"/>
              <a:t/>
            </a:r>
            <a:br>
              <a:rPr lang="en-US" sz="3600" dirty="0"/>
            </a:br>
            <a:r>
              <a:rPr lang="en-US" sz="3600" dirty="0"/>
              <a:t/>
            </a:r>
            <a:br>
              <a:rPr lang="en-US" sz="3600" dirty="0"/>
            </a:br>
            <a:endParaRPr lang="en-US" sz="3600" dirty="0" smtClean="0"/>
          </a:p>
        </p:txBody>
      </p:sp>
      <p:sp>
        <p:nvSpPr>
          <p:cNvPr id="32771" name="Rectangle 3"/>
          <p:cNvSpPr>
            <a:spLocks noGrp="1" noChangeArrowheads="1"/>
          </p:cNvSpPr>
          <p:nvPr>
            <p:ph idx="1"/>
          </p:nvPr>
        </p:nvSpPr>
        <p:spPr>
          <a:xfrm>
            <a:off x="2057400" y="990600"/>
            <a:ext cx="5334000" cy="533400"/>
          </a:xfrm>
        </p:spPr>
        <p:txBody>
          <a:bodyPr/>
          <a:lstStyle/>
          <a:p>
            <a:r>
              <a:rPr lang="en-US" sz="2400" dirty="0" smtClean="0"/>
              <a:t>10-Stock Portfolio Information</a:t>
            </a:r>
          </a:p>
          <a:p>
            <a:endParaRPr lang="en-US" sz="1800" dirty="0">
              <a:ea typeface="Times New Roman"/>
            </a:endParaRPr>
          </a:p>
        </p:txBody>
      </p:sp>
      <p:sp>
        <p:nvSpPr>
          <p:cNvPr id="32772"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0236B4F-23C2-4177-970A-48A59C5927D6}" type="slidenum">
              <a:rPr lang="en-US" sz="1400" smtClean="0">
                <a:solidFill>
                  <a:srgbClr val="800000"/>
                </a:solidFill>
              </a:rPr>
              <a:pPr/>
              <a:t>87</a:t>
            </a:fld>
            <a:endParaRPr lang="en-US" sz="1400" smtClean="0">
              <a:solidFill>
                <a:srgbClr val="800000"/>
              </a:solidFill>
            </a:endParaRPr>
          </a:p>
        </p:txBody>
      </p:sp>
      <p:sp>
        <p:nvSpPr>
          <p:cNvPr id="32774"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32775"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3277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11"/>
          <p:cNvPicPr/>
          <p:nvPr/>
        </p:nvPicPr>
        <p:blipFill>
          <a:blip r:embed="rId2">
            <a:duotone>
              <a:prstClr val="black"/>
              <a:schemeClr val="bg1">
                <a:lumMod val="65000"/>
                <a:tint val="45000"/>
                <a:satMod val="400000"/>
              </a:schemeClr>
            </a:duotone>
            <a:extLst>
              <a:ext uri="{28A0092B-C50C-407E-A947-70E740481C1C}">
                <a14:useLocalDpi xmlns:a14="http://schemas.microsoft.com/office/drawing/2010/main" xmlns="" val="0"/>
              </a:ext>
            </a:extLst>
          </a:blip>
          <a:srcRect/>
          <a:stretch>
            <a:fillRect/>
          </a:stretch>
        </p:blipFill>
        <p:spPr bwMode="auto">
          <a:xfrm>
            <a:off x="685800" y="1676400"/>
            <a:ext cx="7990876" cy="3886200"/>
          </a:xfrm>
          <a:prstGeom prst="rect">
            <a:avLst/>
          </a:prstGeom>
          <a:noFill/>
          <a:ln>
            <a:noFill/>
          </a:ln>
        </p:spPr>
      </p:pic>
    </p:spTree>
    <p:extLst>
      <p:ext uri="{BB962C8B-B14F-4D97-AF65-F5344CB8AC3E}">
        <p14:creationId xmlns:p14="http://schemas.microsoft.com/office/powerpoint/2010/main" xmlns="" val="54214774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828800" y="228601"/>
            <a:ext cx="6400800" cy="457199"/>
          </a:xfrm>
        </p:spPr>
        <p:txBody>
          <a:bodyPr/>
          <a:lstStyle/>
          <a:p>
            <a:pPr>
              <a:defRPr/>
            </a:pPr>
            <a:r>
              <a:rPr lang="en-US" sz="2800" b="1" dirty="0" smtClean="0"/>
              <a:t/>
            </a:r>
            <a:br>
              <a:rPr lang="en-US" sz="2800" b="1" dirty="0" smtClean="0"/>
            </a:br>
            <a:r>
              <a:rPr lang="en-US" sz="2800" b="1" dirty="0" smtClean="0"/>
              <a:t/>
            </a:r>
            <a:br>
              <a:rPr lang="en-US" sz="2800" b="1" dirty="0" smtClean="0"/>
            </a:br>
            <a:r>
              <a:rPr lang="en-US" sz="2800" b="1" dirty="0" smtClean="0"/>
              <a:t/>
            </a:r>
            <a:br>
              <a:rPr lang="en-US" sz="2800" b="1" dirty="0" smtClean="0"/>
            </a:br>
            <a:r>
              <a:rPr lang="en-US" sz="2000" b="1" dirty="0" smtClean="0">
                <a:solidFill>
                  <a:schemeClr val="tx2"/>
                </a:solidFill>
              </a:rPr>
              <a:t>EGP </a:t>
            </a:r>
            <a:r>
              <a:rPr lang="en-US" sz="2000" b="1" dirty="0">
                <a:solidFill>
                  <a:schemeClr val="tx2"/>
                </a:solidFill>
              </a:rPr>
              <a:t>Technique for </a:t>
            </a:r>
            <a:r>
              <a:rPr lang="en-US" sz="2000" b="1" dirty="0" smtClean="0">
                <a:solidFill>
                  <a:schemeClr val="tx2"/>
                </a:solidFill>
              </a:rPr>
              <a:t>Determining </a:t>
            </a:r>
            <a:r>
              <a:rPr lang="en-US" sz="2000" b="1" dirty="0">
                <a:solidFill>
                  <a:schemeClr val="tx2"/>
                </a:solidFill>
              </a:rPr>
              <a:t>the Optimum Portfolio</a:t>
            </a:r>
            <a:r>
              <a:rPr lang="en-US" sz="2000" dirty="0"/>
              <a:t/>
            </a:r>
            <a:br>
              <a:rPr lang="en-US" sz="2000" dirty="0"/>
            </a:br>
            <a:r>
              <a:rPr lang="en-US" sz="3600" dirty="0"/>
              <a:t/>
            </a:r>
            <a:br>
              <a:rPr lang="en-US" sz="3600" dirty="0"/>
            </a:br>
            <a:r>
              <a:rPr lang="en-US" sz="3600" dirty="0"/>
              <a:t/>
            </a:r>
            <a:br>
              <a:rPr lang="en-US" sz="3600" dirty="0"/>
            </a:br>
            <a:endParaRPr lang="en-US" sz="3600" dirty="0" smtClean="0"/>
          </a:p>
        </p:txBody>
      </p:sp>
      <p:sp>
        <p:nvSpPr>
          <p:cNvPr id="32772" name="Slide Number Placeholder 5"/>
          <p:cNvSpPr>
            <a:spLocks noGrp="1"/>
          </p:cNvSpPr>
          <p:nvPr>
            <p:ph type="sldNum" sz="quarter" idx="12"/>
          </p:nvPr>
        </p:nvSpPr>
        <p:spPr>
          <a:xfrm>
            <a:off x="0" y="6248400"/>
            <a:ext cx="4572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0236B4F-23C2-4177-970A-48A59C5927D6}" type="slidenum">
              <a:rPr lang="en-US" sz="1400" smtClean="0">
                <a:solidFill>
                  <a:srgbClr val="800000"/>
                </a:solidFill>
              </a:rPr>
              <a:pPr/>
              <a:t>88</a:t>
            </a:fld>
            <a:endParaRPr lang="en-US" sz="1400" dirty="0" smtClean="0">
              <a:solidFill>
                <a:srgbClr val="800000"/>
              </a:solidFill>
            </a:endParaRPr>
          </a:p>
        </p:txBody>
      </p:sp>
      <p:sp>
        <p:nvSpPr>
          <p:cNvPr id="32774"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32775"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3277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3" name="Picture 12"/>
          <p:cNvPicPr/>
          <p:nvPr/>
        </p:nvPicPr>
        <p:blipFill>
          <a:blip r:embed="rId2">
            <a:duotone>
              <a:prstClr val="black"/>
              <a:schemeClr val="bg1">
                <a:lumMod val="75000"/>
                <a:tint val="45000"/>
                <a:satMod val="400000"/>
              </a:schemeClr>
            </a:duotone>
            <a:extLst>
              <a:ext uri="{28A0092B-C50C-407E-A947-70E740481C1C}">
                <a14:useLocalDpi xmlns:a14="http://schemas.microsoft.com/office/drawing/2010/main" xmlns="" val="0"/>
              </a:ext>
            </a:extLst>
          </a:blip>
          <a:srcRect/>
          <a:stretch>
            <a:fillRect/>
          </a:stretch>
        </p:blipFill>
        <p:spPr bwMode="auto">
          <a:xfrm>
            <a:off x="1682115" y="685800"/>
            <a:ext cx="7461885" cy="3200400"/>
          </a:xfrm>
          <a:prstGeom prst="rect">
            <a:avLst/>
          </a:prstGeom>
          <a:noFill/>
          <a:ln>
            <a:noFill/>
          </a:ln>
        </p:spPr>
      </p:pic>
      <p:pic>
        <p:nvPicPr>
          <p:cNvPr id="14" name="Picture 13"/>
          <p:cNvPicPr/>
          <p:nvPr/>
        </p:nvPicPr>
        <p:blipFill>
          <a:blip r:embed="rId3">
            <a:duotone>
              <a:prstClr val="black"/>
              <a:schemeClr val="bg1">
                <a:lumMod val="65000"/>
                <a:tint val="45000"/>
                <a:satMod val="400000"/>
              </a:schemeClr>
            </a:duotone>
            <a:extLst>
              <a:ext uri="{28A0092B-C50C-407E-A947-70E740481C1C}">
                <a14:useLocalDpi xmlns:a14="http://schemas.microsoft.com/office/drawing/2010/main" xmlns="" val="0"/>
              </a:ext>
            </a:extLst>
          </a:blip>
          <a:srcRect/>
          <a:stretch>
            <a:fillRect/>
          </a:stretch>
        </p:blipFill>
        <p:spPr bwMode="auto">
          <a:xfrm>
            <a:off x="1682115" y="3886201"/>
            <a:ext cx="7461885" cy="2971800"/>
          </a:xfrm>
          <a:prstGeom prst="rect">
            <a:avLst/>
          </a:prstGeom>
          <a:noFill/>
          <a:ln>
            <a:noFill/>
          </a:ln>
        </p:spPr>
      </p:pic>
      <p:sp>
        <p:nvSpPr>
          <p:cNvPr id="11" name="Rectangle 2"/>
          <p:cNvSpPr txBox="1">
            <a:spLocks noChangeArrowheads="1"/>
          </p:cNvSpPr>
          <p:nvPr/>
        </p:nvSpPr>
        <p:spPr bwMode="auto">
          <a:xfrm>
            <a:off x="-13952" y="1752600"/>
            <a:ext cx="1537952"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200">
                <a:solidFill>
                  <a:srgbClr val="002060"/>
                </a:solidFill>
                <a:latin typeface="+mj-lt"/>
                <a:ea typeface="+mj-ea"/>
                <a:cs typeface="+mj-cs"/>
              </a:defRPr>
            </a:lvl1pPr>
            <a:lvl2pPr algn="ctr" rtl="0" eaLnBrk="0" fontAlgn="base" hangingPunct="0">
              <a:spcBef>
                <a:spcPct val="0"/>
              </a:spcBef>
              <a:spcAft>
                <a:spcPct val="0"/>
              </a:spcAft>
              <a:defRPr sz="3200">
                <a:solidFill>
                  <a:srgbClr val="002060"/>
                </a:solidFill>
                <a:latin typeface="Times New Roman" pitchFamily="18" charset="0"/>
              </a:defRPr>
            </a:lvl2pPr>
            <a:lvl3pPr algn="ctr" rtl="0" eaLnBrk="0" fontAlgn="base" hangingPunct="0">
              <a:spcBef>
                <a:spcPct val="0"/>
              </a:spcBef>
              <a:spcAft>
                <a:spcPct val="0"/>
              </a:spcAft>
              <a:defRPr sz="3200">
                <a:solidFill>
                  <a:srgbClr val="002060"/>
                </a:solidFill>
                <a:latin typeface="Times New Roman" pitchFamily="18" charset="0"/>
              </a:defRPr>
            </a:lvl3pPr>
            <a:lvl4pPr algn="ctr" rtl="0" eaLnBrk="0" fontAlgn="base" hangingPunct="0">
              <a:spcBef>
                <a:spcPct val="0"/>
              </a:spcBef>
              <a:spcAft>
                <a:spcPct val="0"/>
              </a:spcAft>
              <a:defRPr sz="3200">
                <a:solidFill>
                  <a:srgbClr val="002060"/>
                </a:solidFill>
                <a:latin typeface="Times New Roman" pitchFamily="18" charset="0"/>
              </a:defRPr>
            </a:lvl4pPr>
            <a:lvl5pPr algn="ctr" rtl="0" eaLnBrk="0" fontAlgn="base" hangingPunct="0">
              <a:spcBef>
                <a:spcPct val="0"/>
              </a:spcBef>
              <a:spcAft>
                <a:spcPct val="0"/>
              </a:spcAft>
              <a:defRPr sz="3200">
                <a:solidFill>
                  <a:srgbClr val="002060"/>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defRPr/>
            </a:pPr>
            <a:r>
              <a:rPr lang="en-US" sz="2800" b="1" kern="0" dirty="0" smtClean="0"/>
              <a:t/>
            </a:r>
            <a:br>
              <a:rPr lang="en-US" sz="2800" b="1" kern="0" dirty="0" smtClean="0"/>
            </a:br>
            <a:r>
              <a:rPr lang="en-US" sz="2800" b="1" kern="0" dirty="0" smtClean="0"/>
              <a:t/>
            </a:r>
            <a:br>
              <a:rPr lang="en-US" sz="2800" b="1" kern="0" dirty="0" smtClean="0"/>
            </a:br>
            <a:r>
              <a:rPr lang="en-US" sz="2800" b="1" kern="0" dirty="0" smtClean="0"/>
              <a:t/>
            </a:r>
            <a:br>
              <a:rPr lang="en-US" sz="2800" b="1" kern="0" dirty="0" smtClean="0"/>
            </a:br>
            <a:r>
              <a:rPr lang="en-US" sz="2000" b="1" kern="0" dirty="0" smtClean="0">
                <a:solidFill>
                  <a:schemeClr val="tx2"/>
                </a:solidFill>
              </a:rPr>
              <a:t>EGP Calculations</a:t>
            </a:r>
          </a:p>
          <a:p>
            <a:pPr>
              <a:defRPr/>
            </a:pPr>
            <a:r>
              <a:rPr lang="en-US" sz="2000" b="1" kern="0" dirty="0" smtClean="0">
                <a:solidFill>
                  <a:schemeClr val="tx2"/>
                </a:solidFill>
              </a:rPr>
              <a:t>Table</a:t>
            </a:r>
            <a:r>
              <a:rPr lang="en-US" sz="3600" kern="0" dirty="0" smtClean="0"/>
              <a:t/>
            </a:r>
            <a:br>
              <a:rPr lang="en-US" sz="3600" kern="0" dirty="0" smtClean="0"/>
            </a:br>
            <a:r>
              <a:rPr lang="en-US" sz="3600" kern="0" dirty="0" smtClean="0"/>
              <a:t/>
            </a:r>
            <a:br>
              <a:rPr lang="en-US" sz="3600" kern="0" dirty="0" smtClean="0"/>
            </a:br>
            <a:endParaRPr lang="en-US" sz="3600" kern="0" dirty="0" smtClean="0"/>
          </a:p>
        </p:txBody>
      </p:sp>
    </p:spTree>
    <p:extLst>
      <p:ext uri="{BB962C8B-B14F-4D97-AF65-F5344CB8AC3E}">
        <p14:creationId xmlns:p14="http://schemas.microsoft.com/office/powerpoint/2010/main" xmlns="" val="64707695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a:xfrm>
            <a:off x="76200" y="1295400"/>
            <a:ext cx="3428999" cy="4343400"/>
          </a:xfrm>
        </p:spPr>
        <p:txBody>
          <a:bodyPr/>
          <a:lstStyle/>
          <a:p>
            <a:r>
              <a:rPr lang="en-US" sz="1800" dirty="0"/>
              <a:t>The ex-post total returns from the one-year period from 8/8/12 to 8/8/13 for the Markowitz efficient portfolio </a:t>
            </a:r>
            <a:r>
              <a:rPr lang="en-US" sz="1800" dirty="0" smtClean="0"/>
              <a:t>(Blue Rock) using </a:t>
            </a:r>
            <a:r>
              <a:rPr lang="en-US" sz="1800" dirty="0"/>
              <a:t>the EGP algorithm and the S&amp;P 500 are shown in e</a:t>
            </a:r>
            <a:r>
              <a:rPr lang="en-US" sz="1800" dirty="0" smtClean="0"/>
              <a:t>xhibit slide. (Bloomberg’s </a:t>
            </a:r>
            <a:r>
              <a:rPr lang="en-US" sz="1800" dirty="0"/>
              <a:t>PORT screen, Performance tab, and Total Return tab). </a:t>
            </a:r>
            <a:endParaRPr lang="en-US" sz="1800" dirty="0" smtClean="0"/>
          </a:p>
          <a:p>
            <a:pPr marL="0" indent="0">
              <a:buNone/>
            </a:pPr>
            <a:endParaRPr lang="en-US" sz="1800" dirty="0" smtClean="0"/>
          </a:p>
          <a:p>
            <a:r>
              <a:rPr lang="en-US" sz="1800" dirty="0" smtClean="0"/>
              <a:t>The </a:t>
            </a:r>
            <a:r>
              <a:rPr lang="en-US" sz="1800" dirty="0"/>
              <a:t>back testing results show the portfolio outperforms the market for the one-year period (total return of </a:t>
            </a:r>
            <a:r>
              <a:rPr lang="en-US" sz="1800" dirty="0" smtClean="0"/>
              <a:t>42.24% </a:t>
            </a:r>
            <a:r>
              <a:rPr lang="en-US" sz="1800" dirty="0"/>
              <a:t>compared to </a:t>
            </a:r>
            <a:r>
              <a:rPr lang="en-US" sz="1800" dirty="0" smtClean="0"/>
              <a:t>16.44% </a:t>
            </a:r>
            <a:r>
              <a:rPr lang="en-US" sz="1800" dirty="0"/>
              <a:t>for S&amp;P 500). </a:t>
            </a:r>
          </a:p>
          <a:p>
            <a:pPr marL="0" marR="0" indent="0">
              <a:spcBef>
                <a:spcPts val="0"/>
              </a:spcBef>
              <a:spcAft>
                <a:spcPts val="0"/>
              </a:spcAft>
              <a:buNone/>
            </a:pPr>
            <a:endParaRPr lang="en-US" sz="1200" b="1" dirty="0">
              <a:latin typeface="+mj-lt"/>
              <a:ea typeface="Times New Roman"/>
            </a:endParaRPr>
          </a:p>
          <a:p>
            <a:pPr marL="0" marR="0" indent="0">
              <a:spcBef>
                <a:spcPts val="0"/>
              </a:spcBef>
              <a:spcAft>
                <a:spcPts val="0"/>
              </a:spcAft>
              <a:buNone/>
            </a:pPr>
            <a:endParaRPr lang="en-US" sz="1800" dirty="0">
              <a:ea typeface="Times New Roman"/>
            </a:endParaRPr>
          </a:p>
          <a:p>
            <a:pPr marL="0" indent="0">
              <a:buNone/>
            </a:pPr>
            <a:endParaRPr lang="en-US" dirty="0" smtClean="0"/>
          </a:p>
        </p:txBody>
      </p:sp>
      <p:sp>
        <p:nvSpPr>
          <p:cNvPr id="32772" name="Slide Number Placeholder 5"/>
          <p:cNvSpPr>
            <a:spLocks noGrp="1"/>
          </p:cNvSpPr>
          <p:nvPr>
            <p:ph type="sldNum" sz="quarter" idx="12"/>
          </p:nvPr>
        </p:nvSpPr>
        <p:spPr>
          <a:xfrm>
            <a:off x="0" y="6429777"/>
            <a:ext cx="6858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0236B4F-23C2-4177-970A-48A59C5927D6}" type="slidenum">
              <a:rPr lang="en-US" sz="1400" smtClean="0">
                <a:solidFill>
                  <a:srgbClr val="800000"/>
                </a:solidFill>
              </a:rPr>
              <a:pPr/>
              <a:t>89</a:t>
            </a:fld>
            <a:endParaRPr lang="en-US" sz="1400" dirty="0" smtClean="0">
              <a:solidFill>
                <a:srgbClr val="800000"/>
              </a:solidFill>
            </a:endParaRPr>
          </a:p>
        </p:txBody>
      </p:sp>
      <p:sp>
        <p:nvSpPr>
          <p:cNvPr id="32773"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32774"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32775"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3277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11" name="Rectangle 2"/>
          <p:cNvSpPr>
            <a:spLocks noGrp="1" noChangeArrowheads="1"/>
          </p:cNvSpPr>
          <p:nvPr>
            <p:ph type="title"/>
          </p:nvPr>
        </p:nvSpPr>
        <p:spPr>
          <a:xfrm>
            <a:off x="1676400" y="228600"/>
            <a:ext cx="2057400" cy="1066800"/>
          </a:xfrm>
        </p:spPr>
        <p:txBody>
          <a:bodyPr/>
          <a:lstStyle/>
          <a:p>
            <a:pPr>
              <a:defRPr/>
            </a:pPr>
            <a:r>
              <a:rPr lang="en-US" sz="2800" b="1" dirty="0" smtClean="0"/>
              <a:t/>
            </a:r>
            <a:br>
              <a:rPr lang="en-US" sz="2800" b="1" dirty="0" smtClean="0"/>
            </a:br>
            <a:r>
              <a:rPr lang="en-US" sz="2800" b="1" dirty="0" smtClean="0"/>
              <a:t/>
            </a:r>
            <a:br>
              <a:rPr lang="en-US" sz="2800" b="1" dirty="0" smtClean="0"/>
            </a:br>
            <a:r>
              <a:rPr lang="en-US" sz="2800" b="1" dirty="0" smtClean="0"/>
              <a:t/>
            </a:r>
            <a:br>
              <a:rPr lang="en-US" sz="2800" b="1" dirty="0" smtClean="0"/>
            </a:br>
            <a:r>
              <a:rPr lang="en-US" sz="2000" b="1" dirty="0" smtClean="0">
                <a:solidFill>
                  <a:schemeClr val="tx2"/>
                </a:solidFill>
              </a:rPr>
              <a:t>EGP Technique </a:t>
            </a:r>
            <a:r>
              <a:rPr lang="en-US" sz="2000" b="1" dirty="0">
                <a:solidFill>
                  <a:schemeClr val="tx2"/>
                </a:solidFill>
              </a:rPr>
              <a:t>for </a:t>
            </a:r>
            <a:r>
              <a:rPr lang="en-US" sz="2000" b="1" dirty="0" smtClean="0">
                <a:solidFill>
                  <a:schemeClr val="tx2"/>
                </a:solidFill>
              </a:rPr>
              <a:t>Determining </a:t>
            </a:r>
            <a:r>
              <a:rPr lang="en-US" sz="2000" b="1" dirty="0">
                <a:solidFill>
                  <a:schemeClr val="tx2"/>
                </a:solidFill>
              </a:rPr>
              <a:t>the Optimum Portfolio</a:t>
            </a:r>
            <a:r>
              <a:rPr lang="en-US" sz="2000" dirty="0"/>
              <a:t/>
            </a:r>
            <a:br>
              <a:rPr lang="en-US" sz="2000" dirty="0"/>
            </a:br>
            <a:r>
              <a:rPr lang="en-US" sz="2800" dirty="0"/>
              <a:t/>
            </a:r>
            <a:br>
              <a:rPr lang="en-US" sz="2800" dirty="0"/>
            </a:br>
            <a:r>
              <a:rPr lang="en-US" sz="3600" dirty="0"/>
              <a:t/>
            </a:r>
            <a:br>
              <a:rPr lang="en-US" sz="3600" dirty="0"/>
            </a:br>
            <a:endParaRPr lang="en-US" sz="3600" dirty="0" smtClean="0"/>
          </a:p>
        </p:txBody>
      </p:sp>
      <p:pic>
        <p:nvPicPr>
          <p:cNvPr id="13" name="Picture 12"/>
          <p:cNvPicPr/>
          <p:nvPr/>
        </p:nvPicPr>
        <p:blipFill>
          <a:blip r:embed="rId2">
            <a:extLst>
              <a:ext uri="{28A0092B-C50C-407E-A947-70E740481C1C}">
                <a14:useLocalDpi xmlns:a14="http://schemas.microsoft.com/office/drawing/2010/main" xmlns="" val="0"/>
              </a:ext>
            </a:extLst>
          </a:blip>
          <a:srcRect/>
          <a:stretch>
            <a:fillRect/>
          </a:stretch>
        </p:blipFill>
        <p:spPr bwMode="auto">
          <a:xfrm>
            <a:off x="3810000" y="152400"/>
            <a:ext cx="4839148" cy="3124199"/>
          </a:xfrm>
          <a:prstGeom prst="rect">
            <a:avLst/>
          </a:prstGeom>
          <a:noFill/>
          <a:ln>
            <a:noFill/>
          </a:ln>
        </p:spPr>
      </p:pic>
      <p:pic>
        <p:nvPicPr>
          <p:cNvPr id="14" name="Picture 13"/>
          <p:cNvPicPr/>
          <p:nvPr/>
        </p:nvPicPr>
        <p:blipFill>
          <a:blip r:embed="rId3">
            <a:extLst>
              <a:ext uri="{28A0092B-C50C-407E-A947-70E740481C1C}">
                <a14:useLocalDpi xmlns:a14="http://schemas.microsoft.com/office/drawing/2010/main" xmlns="" val="0"/>
              </a:ext>
            </a:extLst>
          </a:blip>
          <a:srcRect/>
          <a:stretch>
            <a:fillRect/>
          </a:stretch>
        </p:blipFill>
        <p:spPr bwMode="auto">
          <a:xfrm>
            <a:off x="3810000" y="3429000"/>
            <a:ext cx="4845587" cy="3276600"/>
          </a:xfrm>
          <a:prstGeom prst="rect">
            <a:avLst/>
          </a:prstGeom>
          <a:noFill/>
          <a:ln>
            <a:noFill/>
          </a:ln>
        </p:spPr>
      </p:pic>
    </p:spTree>
    <p:extLst>
      <p:ext uri="{BB962C8B-B14F-4D97-AF65-F5344CB8AC3E}">
        <p14:creationId xmlns:p14="http://schemas.microsoft.com/office/powerpoint/2010/main" xmlns="" val="22940658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752600" y="152400"/>
            <a:ext cx="6629400" cy="914400"/>
          </a:xfrm>
        </p:spPr>
        <p:txBody>
          <a:bodyPr/>
          <a:lstStyle/>
          <a:p>
            <a:r>
              <a:rPr lang="en-US" sz="2800" b="1" dirty="0" smtClean="0"/>
              <a:t>Two-Security Portfolio Return and Risk</a:t>
            </a:r>
          </a:p>
        </p:txBody>
      </p:sp>
      <p:sp>
        <p:nvSpPr>
          <p:cNvPr id="43011" name="Rectangle 3"/>
          <p:cNvSpPr>
            <a:spLocks noGrp="1" noChangeArrowheads="1"/>
          </p:cNvSpPr>
          <p:nvPr>
            <p:ph idx="1"/>
          </p:nvPr>
        </p:nvSpPr>
        <p:spPr>
          <a:xfrm>
            <a:off x="533400" y="1219200"/>
            <a:ext cx="8305800" cy="3048000"/>
          </a:xfrm>
        </p:spPr>
        <p:txBody>
          <a:bodyPr/>
          <a:lstStyle/>
          <a:p>
            <a:r>
              <a:rPr lang="en-US" sz="2800" dirty="0"/>
              <a:t>Intuitively, if two securities move in perfect unison with each other, there is </a:t>
            </a:r>
            <a:r>
              <a:rPr lang="en-US" sz="2800" b="1" i="1" dirty="0"/>
              <a:t>no correlation benefit</a:t>
            </a:r>
            <a:r>
              <a:rPr lang="en-US" sz="2800" dirty="0"/>
              <a:t>, and therefore the different portfolio return and risk combinations are linear combinations of the two securities’ returns and risks.</a:t>
            </a:r>
          </a:p>
          <a:p>
            <a:pPr marL="0" indent="0">
              <a:buNone/>
            </a:pPr>
            <a:endParaRPr lang="en-US" sz="2800" dirty="0" smtClean="0"/>
          </a:p>
        </p:txBody>
      </p:sp>
      <p:sp>
        <p:nvSpPr>
          <p:cNvPr id="43012"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2151B50-BA7B-46BF-8190-ECAC4FBC10C9}" type="slidenum">
              <a:rPr lang="en-US" sz="1400" smtClean="0">
                <a:solidFill>
                  <a:srgbClr val="800000"/>
                </a:solidFill>
              </a:rPr>
              <a:pPr/>
              <a:t>9</a:t>
            </a:fld>
            <a:endParaRPr lang="en-US" sz="1400" smtClean="0">
              <a:solidFill>
                <a:srgbClr val="800000"/>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xmlns="" val="21554270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a:xfrm>
            <a:off x="283335" y="1295399"/>
            <a:ext cx="2688465" cy="3457575"/>
          </a:xfrm>
        </p:spPr>
        <p:txBody>
          <a:bodyPr/>
          <a:lstStyle/>
          <a:p>
            <a:pPr marL="0" indent="0">
              <a:buNone/>
            </a:pPr>
            <a:r>
              <a:rPr lang="en-US" sz="2000" dirty="0" smtClean="0"/>
              <a:t>A </a:t>
            </a:r>
            <a:r>
              <a:rPr lang="en-US" sz="2000" dirty="0"/>
              <a:t>one-year regression of the portfolio against the S&amp;P 500 (generated using the Bloomberg CIXB and HRA screens), shows the Markowitz portfolio has a beta close to one but a relatively large alpha of 0.059, indicating abnormal returns. </a:t>
            </a:r>
          </a:p>
          <a:p>
            <a:pPr marL="0" indent="0">
              <a:buNone/>
            </a:pPr>
            <a:r>
              <a:rPr lang="en-US" sz="1800" dirty="0"/>
              <a:t> </a:t>
            </a:r>
          </a:p>
          <a:p>
            <a:pPr marL="0" indent="0">
              <a:spcBef>
                <a:spcPts val="0"/>
              </a:spcBef>
              <a:spcAft>
                <a:spcPts val="0"/>
              </a:spcAft>
              <a:buNone/>
            </a:pPr>
            <a:endParaRPr lang="en-US" sz="1600" dirty="0"/>
          </a:p>
          <a:p>
            <a:pPr marL="0" marR="0" indent="0">
              <a:spcBef>
                <a:spcPts val="0"/>
              </a:spcBef>
              <a:spcAft>
                <a:spcPts val="0"/>
              </a:spcAft>
              <a:buNone/>
            </a:pPr>
            <a:endParaRPr lang="en-US" sz="1200" b="1" dirty="0">
              <a:latin typeface="+mj-lt"/>
              <a:ea typeface="Times New Roman"/>
            </a:endParaRPr>
          </a:p>
          <a:p>
            <a:pPr marL="0" marR="0" indent="0">
              <a:spcBef>
                <a:spcPts val="0"/>
              </a:spcBef>
              <a:spcAft>
                <a:spcPts val="0"/>
              </a:spcAft>
              <a:buNone/>
            </a:pPr>
            <a:endParaRPr lang="en-US" sz="1800" dirty="0">
              <a:ea typeface="Times New Roman"/>
            </a:endParaRPr>
          </a:p>
          <a:p>
            <a:pPr marL="0" indent="0">
              <a:buNone/>
            </a:pPr>
            <a:endParaRPr lang="en-US" dirty="0" smtClean="0"/>
          </a:p>
        </p:txBody>
      </p:sp>
      <p:sp>
        <p:nvSpPr>
          <p:cNvPr id="32772" name="Slide Number Placeholder 5"/>
          <p:cNvSpPr>
            <a:spLocks noGrp="1"/>
          </p:cNvSpPr>
          <p:nvPr>
            <p:ph type="sldNum" sz="quarter" idx="12"/>
          </p:nvPr>
        </p:nvSpPr>
        <p:spPr>
          <a:xfrm>
            <a:off x="0" y="6429777"/>
            <a:ext cx="6858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0236B4F-23C2-4177-970A-48A59C5927D6}" type="slidenum">
              <a:rPr lang="en-US" sz="1400" smtClean="0">
                <a:solidFill>
                  <a:srgbClr val="800000"/>
                </a:solidFill>
              </a:rPr>
              <a:pPr/>
              <a:t>90</a:t>
            </a:fld>
            <a:endParaRPr lang="en-US" sz="1400" dirty="0" smtClean="0">
              <a:solidFill>
                <a:srgbClr val="800000"/>
              </a:solidFill>
            </a:endParaRPr>
          </a:p>
        </p:txBody>
      </p:sp>
      <p:sp>
        <p:nvSpPr>
          <p:cNvPr id="32773"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32774"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32775"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3277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11" name="Rectangle 2"/>
          <p:cNvSpPr>
            <a:spLocks noGrp="1" noChangeArrowheads="1"/>
          </p:cNvSpPr>
          <p:nvPr>
            <p:ph type="title"/>
          </p:nvPr>
        </p:nvSpPr>
        <p:spPr>
          <a:xfrm>
            <a:off x="1828800" y="136301"/>
            <a:ext cx="6324600" cy="854299"/>
          </a:xfrm>
        </p:spPr>
        <p:txBody>
          <a:bodyPr/>
          <a:lstStyle/>
          <a:p>
            <a:pPr>
              <a:defRPr/>
            </a:pPr>
            <a:r>
              <a:rPr lang="en-US" sz="2800" b="1" dirty="0" smtClean="0"/>
              <a:t/>
            </a:r>
            <a:br>
              <a:rPr lang="en-US" sz="2800" b="1" dirty="0" smtClean="0"/>
            </a:br>
            <a:r>
              <a:rPr lang="en-US" sz="2800" b="1" dirty="0" smtClean="0"/>
              <a:t/>
            </a:r>
            <a:br>
              <a:rPr lang="en-US" sz="2800" b="1" dirty="0" smtClean="0"/>
            </a:br>
            <a:r>
              <a:rPr lang="en-US" sz="2800" b="1" dirty="0" smtClean="0"/>
              <a:t/>
            </a:r>
            <a:br>
              <a:rPr lang="en-US" sz="2800" b="1" dirty="0" smtClean="0"/>
            </a:br>
            <a:r>
              <a:rPr lang="en-US" sz="2400" b="1" dirty="0" smtClean="0">
                <a:solidFill>
                  <a:schemeClr val="tx2"/>
                </a:solidFill>
              </a:rPr>
              <a:t>EGP Technique </a:t>
            </a:r>
            <a:r>
              <a:rPr lang="en-US" sz="2400" b="1" dirty="0">
                <a:solidFill>
                  <a:schemeClr val="tx2"/>
                </a:solidFill>
              </a:rPr>
              <a:t>for </a:t>
            </a:r>
            <a:r>
              <a:rPr lang="en-US" sz="2400" b="1" dirty="0" smtClean="0">
                <a:solidFill>
                  <a:schemeClr val="tx2"/>
                </a:solidFill>
              </a:rPr>
              <a:t>Determining </a:t>
            </a:r>
            <a:br>
              <a:rPr lang="en-US" sz="2400" b="1" dirty="0" smtClean="0">
                <a:solidFill>
                  <a:schemeClr val="tx2"/>
                </a:solidFill>
              </a:rPr>
            </a:br>
            <a:r>
              <a:rPr lang="en-US" sz="2400" b="1" dirty="0" smtClean="0">
                <a:solidFill>
                  <a:schemeClr val="tx2"/>
                </a:solidFill>
              </a:rPr>
              <a:t>the </a:t>
            </a:r>
            <a:r>
              <a:rPr lang="en-US" sz="2400" b="1" dirty="0">
                <a:solidFill>
                  <a:schemeClr val="tx2"/>
                </a:solidFill>
              </a:rPr>
              <a:t>Optimum Portfolio</a:t>
            </a:r>
            <a:r>
              <a:rPr lang="en-US" sz="2400" dirty="0"/>
              <a:t/>
            </a:r>
            <a:br>
              <a:rPr lang="en-US" sz="2400" dirty="0"/>
            </a:br>
            <a:r>
              <a:rPr lang="en-US" sz="2800" dirty="0"/>
              <a:t/>
            </a:r>
            <a:br>
              <a:rPr lang="en-US" sz="2800" dirty="0"/>
            </a:br>
            <a:r>
              <a:rPr lang="en-US" sz="3600" dirty="0"/>
              <a:t/>
            </a:r>
            <a:br>
              <a:rPr lang="en-US" sz="3600" dirty="0"/>
            </a:br>
            <a:endParaRPr lang="en-US" sz="3600" dirty="0" smtClean="0"/>
          </a:p>
        </p:txBody>
      </p:sp>
      <p:pic>
        <p:nvPicPr>
          <p:cNvPr id="12" name="Picture 11" descr="blueeg CIX Regression 2012-2013"/>
          <p:cNvPicPr/>
          <p:nvPr/>
        </p:nvPicPr>
        <p:blipFill>
          <a:blip r:embed="rId2">
            <a:extLst>
              <a:ext uri="{28A0092B-C50C-407E-A947-70E740481C1C}">
                <a14:useLocalDpi xmlns:a14="http://schemas.microsoft.com/office/drawing/2010/main" xmlns="" val="0"/>
              </a:ext>
            </a:extLst>
          </a:blip>
          <a:srcRect/>
          <a:stretch>
            <a:fillRect/>
          </a:stretch>
        </p:blipFill>
        <p:spPr bwMode="auto">
          <a:xfrm>
            <a:off x="3200400" y="1219200"/>
            <a:ext cx="5603875" cy="4267200"/>
          </a:xfrm>
          <a:prstGeom prst="rect">
            <a:avLst/>
          </a:prstGeom>
          <a:noFill/>
          <a:ln>
            <a:noFill/>
          </a:ln>
        </p:spPr>
      </p:pic>
    </p:spTree>
    <p:extLst>
      <p:ext uri="{BB962C8B-B14F-4D97-AF65-F5344CB8AC3E}">
        <p14:creationId xmlns:p14="http://schemas.microsoft.com/office/powerpoint/2010/main" xmlns="" val="341870392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041400" y="1828800"/>
            <a:ext cx="7721600" cy="2082800"/>
          </a:xfrm>
        </p:spPr>
        <p:txBody>
          <a:bodyPr/>
          <a:lstStyle/>
          <a:p>
            <a:r>
              <a:rPr lang="en-US" sz="4000" b="1" dirty="0" smtClean="0"/>
              <a:t/>
            </a:r>
            <a:br>
              <a:rPr lang="en-US" sz="4000" b="1" dirty="0" smtClean="0"/>
            </a:br>
            <a:r>
              <a:rPr lang="en-US" sz="4000" b="1" dirty="0" smtClean="0"/>
              <a:t/>
            </a:r>
            <a:br>
              <a:rPr lang="en-US" sz="4000" b="1" dirty="0" smtClean="0"/>
            </a:br>
            <a:r>
              <a:rPr lang="en-US" sz="4000" b="1" dirty="0"/>
              <a:t>Bloomberg/Markowitz </a:t>
            </a:r>
            <a:r>
              <a:rPr lang="en-US" sz="4000" b="1" dirty="0" smtClean="0"/>
              <a:t/>
            </a:r>
            <a:br>
              <a:rPr lang="en-US" sz="4000" b="1" dirty="0" smtClean="0"/>
            </a:br>
            <a:r>
              <a:rPr lang="en-US" sz="4000" b="1" dirty="0" smtClean="0"/>
              <a:t>Excel </a:t>
            </a:r>
            <a:r>
              <a:rPr lang="en-US" sz="4000" b="1" dirty="0"/>
              <a:t>Program</a:t>
            </a:r>
            <a:r>
              <a:rPr lang="en-US" sz="4000" dirty="0"/>
              <a:t> </a:t>
            </a:r>
            <a:r>
              <a:rPr lang="en-US" sz="4000" b="1" dirty="0"/>
              <a:t/>
            </a:r>
            <a:br>
              <a:rPr lang="en-US" sz="4000" b="1" dirty="0"/>
            </a:br>
            <a:r>
              <a:rPr lang="en-US" sz="4000" dirty="0"/>
              <a:t> </a:t>
            </a:r>
            <a:r>
              <a:rPr lang="en-US" sz="4000" b="1" u="sng" dirty="0"/>
              <a:t/>
            </a:r>
            <a:br>
              <a:rPr lang="en-US" sz="4000" b="1" u="sng" dirty="0"/>
            </a:br>
            <a:r>
              <a:rPr lang="en-US" sz="4000" b="1" dirty="0"/>
              <a:t/>
            </a:r>
            <a:br>
              <a:rPr lang="en-US" sz="4000" b="1" dirty="0"/>
            </a:br>
            <a:endParaRPr lang="en-US" sz="4000" b="1" dirty="0" smtClean="0">
              <a:solidFill>
                <a:schemeClr val="tx2"/>
              </a:solidFill>
            </a:endParaRPr>
          </a:p>
        </p:txBody>
      </p:sp>
      <p:sp>
        <p:nvSpPr>
          <p:cNvPr id="2052"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7075864-6E81-44BE-A16E-1ADBA64E1AE8}" type="slidenum">
              <a:rPr lang="en-US" sz="1400" smtClean="0">
                <a:solidFill>
                  <a:srgbClr val="800000"/>
                </a:solidFill>
              </a:rPr>
              <a:pPr/>
              <a:t>91</a:t>
            </a:fld>
            <a:endParaRPr lang="en-US" sz="1400" smtClean="0">
              <a:solidFill>
                <a:srgbClr val="800000"/>
              </a:solidFill>
            </a:endParaRPr>
          </a:p>
        </p:txBody>
      </p:sp>
    </p:spTree>
    <p:extLst>
      <p:ext uri="{BB962C8B-B14F-4D97-AF65-F5344CB8AC3E}">
        <p14:creationId xmlns:p14="http://schemas.microsoft.com/office/powerpoint/2010/main" xmlns="" val="412268938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676400" y="228600"/>
            <a:ext cx="6807200" cy="939800"/>
          </a:xfrm>
        </p:spPr>
        <p:txBody>
          <a:bodyPr/>
          <a:lstStyle/>
          <a:p>
            <a:pPr>
              <a:defRPr/>
            </a:pPr>
            <a:r>
              <a:rPr lang="en-US" sz="2800" b="1" dirty="0" smtClean="0"/>
              <a:t/>
            </a:r>
            <a:br>
              <a:rPr lang="en-US" sz="2800" b="1" dirty="0" smtClean="0"/>
            </a:br>
            <a:r>
              <a:rPr lang="en-US" sz="2800" b="1" dirty="0" smtClean="0"/>
              <a:t/>
            </a:r>
            <a:br>
              <a:rPr lang="en-US" sz="2800" b="1" dirty="0" smtClean="0"/>
            </a:br>
            <a:r>
              <a:rPr lang="en-US" sz="2800" b="1" dirty="0" smtClean="0"/>
              <a:t/>
            </a:r>
            <a:br>
              <a:rPr lang="en-US" sz="2800" b="1" dirty="0" smtClean="0"/>
            </a:br>
            <a:r>
              <a:rPr lang="en-US" sz="2800" b="1" dirty="0"/>
              <a:t/>
            </a:r>
            <a:br>
              <a:rPr lang="en-US" sz="2800" b="1" dirty="0"/>
            </a:br>
            <a:r>
              <a:rPr lang="en-US" sz="2800" b="1" dirty="0"/>
              <a:t>Bloomberg/Markowitz </a:t>
            </a:r>
            <a:r>
              <a:rPr lang="en-US" sz="2800" b="1" dirty="0" smtClean="0"/>
              <a:t>Excel </a:t>
            </a:r>
            <a:r>
              <a:rPr lang="en-US" sz="2800" b="1" dirty="0"/>
              <a:t>Program</a:t>
            </a:r>
            <a:r>
              <a:rPr lang="en-US" sz="2800" dirty="0"/>
              <a:t> </a:t>
            </a:r>
            <a:br>
              <a:rPr lang="en-US" sz="2800" dirty="0"/>
            </a:br>
            <a:r>
              <a:rPr lang="en-US" sz="3600" dirty="0"/>
              <a:t/>
            </a:r>
            <a:br>
              <a:rPr lang="en-US" sz="3600" dirty="0"/>
            </a:br>
            <a:r>
              <a:rPr lang="en-US" sz="3600" dirty="0"/>
              <a:t/>
            </a:r>
            <a:br>
              <a:rPr lang="en-US" sz="3600" dirty="0"/>
            </a:br>
            <a:endParaRPr lang="en-US" sz="3600" dirty="0" smtClean="0"/>
          </a:p>
        </p:txBody>
      </p:sp>
      <p:sp>
        <p:nvSpPr>
          <p:cNvPr id="32771" name="Rectangle 3"/>
          <p:cNvSpPr>
            <a:spLocks noGrp="1" noChangeArrowheads="1"/>
          </p:cNvSpPr>
          <p:nvPr>
            <p:ph idx="1"/>
          </p:nvPr>
        </p:nvSpPr>
        <p:spPr>
          <a:xfrm>
            <a:off x="457200" y="1295400"/>
            <a:ext cx="8382000" cy="4953000"/>
          </a:xfrm>
        </p:spPr>
        <p:txBody>
          <a:bodyPr/>
          <a:lstStyle/>
          <a:p>
            <a:r>
              <a:rPr lang="en-US" sz="1600" dirty="0"/>
              <a:t>A Markowitz Excel Program that determines portfolio allocations using the Elton, Gruber, and </a:t>
            </a:r>
            <a:r>
              <a:rPr lang="en-US" sz="1600" dirty="0" err="1"/>
              <a:t>Padberg</a:t>
            </a:r>
            <a:r>
              <a:rPr lang="en-US" sz="1600" dirty="0"/>
              <a:t> technique for a portfolio imported from the Bloomberg PRTU screen can be downloaded from the text’s Web site. </a:t>
            </a:r>
            <a:endParaRPr lang="en-US" sz="1600" dirty="0" smtClean="0"/>
          </a:p>
          <a:p>
            <a:endParaRPr lang="en-US" sz="1600" dirty="0"/>
          </a:p>
          <a:p>
            <a:r>
              <a:rPr lang="en-US" sz="1600" dirty="0" smtClean="0"/>
              <a:t>Using </a:t>
            </a:r>
            <a:r>
              <a:rPr lang="en-US" sz="1600" dirty="0"/>
              <a:t>the “Markowitz” Excel program, one can import the names of the stocks from a portfolio created in PRTU into the program (see Bloomberg Exhibit Box: “Markowitz Excel Program”). </a:t>
            </a:r>
            <a:endParaRPr lang="en-US" sz="1600" dirty="0" smtClean="0"/>
          </a:p>
          <a:p>
            <a:endParaRPr lang="en-US" sz="1600" dirty="0"/>
          </a:p>
          <a:p>
            <a:r>
              <a:rPr lang="en-US" sz="1600" dirty="0" smtClean="0"/>
              <a:t>The </a:t>
            </a:r>
            <a:r>
              <a:rPr lang="en-US" sz="1600" dirty="0"/>
              <a:t>user can then select a risk-free rate from a dropdown, an index (e.g., S&amp;P 500 or Dow Jones), a regression time period, and a length of period (daily or weekly). </a:t>
            </a:r>
            <a:endParaRPr lang="en-US" sz="1600" dirty="0" smtClean="0"/>
          </a:p>
          <a:p>
            <a:endParaRPr lang="en-US" sz="1600" dirty="0"/>
          </a:p>
          <a:p>
            <a:r>
              <a:rPr lang="en-US" sz="1600" dirty="0" smtClean="0"/>
              <a:t>The </a:t>
            </a:r>
            <a:r>
              <a:rPr lang="en-US" sz="1600" dirty="0"/>
              <a:t>program then calculates </a:t>
            </a:r>
            <a:r>
              <a:rPr lang="en-US" sz="1600" i="1" dirty="0">
                <a:sym typeface="Symbol"/>
              </a:rPr>
              <a:t></a:t>
            </a:r>
            <a:r>
              <a:rPr lang="en-US" sz="1600" i="1" baseline="-25000" dirty="0" err="1"/>
              <a:t>i</a:t>
            </a:r>
            <a:r>
              <a:rPr lang="en-US" sz="1600" i="1" baseline="-25000" dirty="0"/>
              <a:t>,</a:t>
            </a:r>
            <a:r>
              <a:rPr lang="en-US" sz="1600" i="1" dirty="0"/>
              <a:t> </a:t>
            </a:r>
            <a:r>
              <a:rPr lang="en-US" sz="1600" dirty="0">
                <a:sym typeface="Symbol"/>
              </a:rPr>
              <a:t></a:t>
            </a:r>
            <a:r>
              <a:rPr lang="en-US" sz="1600" i="1" baseline="-25000" dirty="0" err="1"/>
              <a:t>i</a:t>
            </a:r>
            <a:r>
              <a:rPr lang="en-US" sz="1600" dirty="0"/>
              <a:t>, and </a:t>
            </a:r>
            <a:r>
              <a:rPr lang="en-US" sz="1600" i="1" dirty="0"/>
              <a:t>V</a:t>
            </a:r>
            <a:r>
              <a:rPr lang="en-US" sz="1600" dirty="0"/>
              <a:t>(</a:t>
            </a:r>
            <a:r>
              <a:rPr lang="en-US" sz="1600" dirty="0">
                <a:sym typeface="Symbol"/>
              </a:rPr>
              <a:t></a:t>
            </a:r>
            <a:r>
              <a:rPr lang="en-US" sz="1600" i="1" baseline="-25000" dirty="0" err="1"/>
              <a:t>i</a:t>
            </a:r>
            <a:r>
              <a:rPr lang="en-US" sz="1600" dirty="0"/>
              <a:t>), and then each stock’s </a:t>
            </a:r>
            <a:r>
              <a:rPr lang="en-US" sz="1600" i="1" dirty="0"/>
              <a:t>E</a:t>
            </a:r>
            <a:r>
              <a:rPr lang="en-US" sz="1600" dirty="0"/>
              <a:t>(</a:t>
            </a:r>
            <a:r>
              <a:rPr lang="en-US" sz="1600" i="1" dirty="0" err="1"/>
              <a:t>r</a:t>
            </a:r>
            <a:r>
              <a:rPr lang="en-US" sz="1600" i="1" baseline="-25000" dirty="0" err="1"/>
              <a:t>i</a:t>
            </a:r>
            <a:r>
              <a:rPr lang="en-US" sz="1600" dirty="0"/>
              <a:t>) and </a:t>
            </a:r>
            <a:r>
              <a:rPr lang="en-US" sz="1600" i="1" dirty="0"/>
              <a:t>V</a:t>
            </a:r>
            <a:r>
              <a:rPr lang="en-US" sz="1600" dirty="0"/>
              <a:t>(</a:t>
            </a:r>
            <a:r>
              <a:rPr lang="en-US" sz="1600" i="1" dirty="0" err="1"/>
              <a:t>r</a:t>
            </a:r>
            <a:r>
              <a:rPr lang="en-US" sz="1600" i="1" baseline="-25000" dirty="0" err="1"/>
              <a:t>i</a:t>
            </a:r>
            <a:r>
              <a:rPr lang="en-US" sz="1600" dirty="0"/>
              <a:t>), and </a:t>
            </a:r>
            <a:r>
              <a:rPr lang="en-US" sz="1600" dirty="0">
                <a:sym typeface="Symbol"/>
              </a:rPr>
              <a:t></a:t>
            </a:r>
            <a:r>
              <a:rPr lang="en-US" sz="1600" baseline="-25000" dirty="0">
                <a:sym typeface="Symbol"/>
              </a:rPr>
              <a:t></a:t>
            </a:r>
            <a:r>
              <a:rPr lang="en-US" sz="1600" i="1" baseline="-25000" dirty="0"/>
              <a:t>j</a:t>
            </a:r>
            <a:r>
              <a:rPr lang="en-US" sz="1600" dirty="0"/>
              <a:t> based on the index’s average market return and variability: </a:t>
            </a:r>
            <a:r>
              <a:rPr lang="en-US" sz="1600" i="1" dirty="0"/>
              <a:t>E</a:t>
            </a:r>
            <a:r>
              <a:rPr lang="en-US" sz="1600" dirty="0"/>
              <a:t>(</a:t>
            </a:r>
            <a:r>
              <a:rPr lang="en-US" sz="1600" i="1" dirty="0"/>
              <a:t>R</a:t>
            </a:r>
            <a:r>
              <a:rPr lang="en-US" sz="1600" i="1" baseline="30000" dirty="0"/>
              <a:t>M</a:t>
            </a:r>
            <a:r>
              <a:rPr lang="en-US" sz="1600" dirty="0"/>
              <a:t>) = </a:t>
            </a:r>
            <a:r>
              <a:rPr lang="en-US" sz="1600" dirty="0" err="1"/>
              <a:t>Av</a:t>
            </a:r>
            <a:r>
              <a:rPr lang="en-US" sz="1600" i="1" dirty="0" err="1"/>
              <a:t>R</a:t>
            </a:r>
            <a:r>
              <a:rPr lang="en-US" sz="1600" i="1" baseline="30000" dirty="0" err="1"/>
              <a:t>M</a:t>
            </a:r>
            <a:r>
              <a:rPr lang="en-US" sz="1600" dirty="0"/>
              <a:t> and </a:t>
            </a:r>
            <a:r>
              <a:rPr lang="en-US" sz="1600" i="1" dirty="0"/>
              <a:t>V</a:t>
            </a:r>
            <a:r>
              <a:rPr lang="en-US" sz="1600" dirty="0"/>
              <a:t>(</a:t>
            </a:r>
            <a:r>
              <a:rPr lang="en-US" sz="1600" i="1" dirty="0"/>
              <a:t>R</a:t>
            </a:r>
            <a:r>
              <a:rPr lang="en-US" sz="1600" i="1" baseline="30000" dirty="0"/>
              <a:t>M</a:t>
            </a:r>
            <a:r>
              <a:rPr lang="en-US" sz="1600" dirty="0"/>
              <a:t>) = </a:t>
            </a:r>
            <a:r>
              <a:rPr lang="en-US" sz="1600" dirty="0" err="1"/>
              <a:t>Av</a:t>
            </a:r>
            <a:r>
              <a:rPr lang="en-US" sz="1600" i="1" dirty="0" err="1"/>
              <a:t>V</a:t>
            </a:r>
            <a:r>
              <a:rPr lang="en-US" sz="1600" dirty="0"/>
              <a:t>(</a:t>
            </a:r>
            <a:r>
              <a:rPr lang="en-US" sz="1600" i="1" dirty="0"/>
              <a:t>R</a:t>
            </a:r>
            <a:r>
              <a:rPr lang="en-US" sz="1600" i="1" baseline="30000" dirty="0"/>
              <a:t>M</a:t>
            </a:r>
            <a:r>
              <a:rPr lang="en-US" sz="1600" dirty="0" smtClean="0"/>
              <a:t>). </a:t>
            </a:r>
          </a:p>
          <a:p>
            <a:endParaRPr lang="en-US" sz="1600" dirty="0"/>
          </a:p>
          <a:p>
            <a:r>
              <a:rPr lang="en-US" sz="1600" dirty="0" smtClean="0"/>
              <a:t>The </a:t>
            </a:r>
            <a:r>
              <a:rPr lang="en-US" sz="1600" dirty="0"/>
              <a:t>user can also elect to use either Bloomberg’s adjusted beta or the regression beta (raw beta). Calculation Sheet 2 of the Excel program shows each stock’s parameter values in the order of their </a:t>
            </a:r>
            <a:r>
              <a:rPr lang="en-US" sz="1600" dirty="0">
                <a:sym typeface="Symbol"/>
              </a:rPr>
              <a:t></a:t>
            </a:r>
            <a:r>
              <a:rPr lang="en-US" sz="1600" baseline="-25000" dirty="0">
                <a:sym typeface="Symbol"/>
              </a:rPr>
              <a:t></a:t>
            </a:r>
            <a:r>
              <a:rPr lang="en-US" sz="1600" i="1" baseline="-25000" dirty="0"/>
              <a:t>j</a:t>
            </a:r>
            <a:r>
              <a:rPr lang="en-US" sz="1600" dirty="0"/>
              <a:t>’s and the Elton, Gruber, and </a:t>
            </a:r>
            <a:r>
              <a:rPr lang="en-US" sz="1600" dirty="0" err="1"/>
              <a:t>Padberg</a:t>
            </a:r>
            <a:r>
              <a:rPr lang="en-US" sz="1600" dirty="0"/>
              <a:t> parameter calculations of </a:t>
            </a:r>
            <a:r>
              <a:rPr lang="en-US" sz="1600" i="1" dirty="0" err="1"/>
              <a:t>C</a:t>
            </a:r>
            <a:r>
              <a:rPr lang="en-US" sz="1600" i="1" baseline="-25000" dirty="0" err="1"/>
              <a:t>i</a:t>
            </a:r>
            <a:r>
              <a:rPr lang="en-US" sz="1600" dirty="0"/>
              <a:t>, and optimum weights.</a:t>
            </a:r>
            <a:endParaRPr lang="en-US" sz="1600" dirty="0" smtClean="0"/>
          </a:p>
          <a:p>
            <a:endParaRPr lang="en-US" sz="1800" dirty="0"/>
          </a:p>
        </p:txBody>
      </p:sp>
      <p:sp>
        <p:nvSpPr>
          <p:cNvPr id="32772"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0236B4F-23C2-4177-970A-48A59C5927D6}" type="slidenum">
              <a:rPr lang="en-US" sz="1400" smtClean="0">
                <a:solidFill>
                  <a:srgbClr val="800000"/>
                </a:solidFill>
              </a:rPr>
              <a:pPr/>
              <a:t>92</a:t>
            </a:fld>
            <a:endParaRPr lang="en-US" sz="1400" smtClean="0">
              <a:solidFill>
                <a:srgbClr val="800000"/>
              </a:solidFill>
            </a:endParaRPr>
          </a:p>
        </p:txBody>
      </p:sp>
      <p:sp>
        <p:nvSpPr>
          <p:cNvPr id="32774"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32775"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3277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Tree>
    <p:extLst>
      <p:ext uri="{BB962C8B-B14F-4D97-AF65-F5344CB8AC3E}">
        <p14:creationId xmlns:p14="http://schemas.microsoft.com/office/powerpoint/2010/main" xmlns="" val="264034800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676400" y="76200"/>
            <a:ext cx="2667000" cy="939800"/>
          </a:xfrm>
        </p:spPr>
        <p:txBody>
          <a:bodyPr/>
          <a:lstStyle/>
          <a:p>
            <a:pPr>
              <a:defRPr/>
            </a:pPr>
            <a:r>
              <a:rPr lang="en-US" sz="2800" b="1" dirty="0" smtClean="0"/>
              <a:t/>
            </a:r>
            <a:br>
              <a:rPr lang="en-US" sz="2800" b="1" dirty="0" smtClean="0"/>
            </a:br>
            <a:r>
              <a:rPr lang="en-US" sz="2800" b="1" dirty="0" smtClean="0"/>
              <a:t/>
            </a:r>
            <a:br>
              <a:rPr lang="en-US" sz="2800" b="1" dirty="0" smtClean="0"/>
            </a:br>
            <a:r>
              <a:rPr lang="en-US" sz="2800" b="1" dirty="0" smtClean="0"/>
              <a:t/>
            </a:r>
            <a:br>
              <a:rPr lang="en-US" sz="2800" b="1" dirty="0" smtClean="0"/>
            </a:br>
            <a:r>
              <a:rPr lang="en-US" sz="2800" b="1" dirty="0"/>
              <a:t/>
            </a:r>
            <a:br>
              <a:rPr lang="en-US" sz="2800" b="1" dirty="0"/>
            </a:br>
            <a:r>
              <a:rPr lang="en-US" sz="2000" b="1" dirty="0"/>
              <a:t>Bloomberg/Markowitz </a:t>
            </a:r>
            <a:r>
              <a:rPr lang="en-US" sz="2000" b="1" dirty="0" smtClean="0"/>
              <a:t>Excel </a:t>
            </a:r>
            <a:r>
              <a:rPr lang="en-US" sz="2000" b="1" dirty="0"/>
              <a:t>Program</a:t>
            </a:r>
            <a:r>
              <a:rPr lang="en-US" sz="2800" dirty="0"/>
              <a:t> </a:t>
            </a:r>
            <a:br>
              <a:rPr lang="en-US" sz="2800" dirty="0"/>
            </a:br>
            <a:r>
              <a:rPr lang="en-US" sz="3600" dirty="0"/>
              <a:t/>
            </a:r>
            <a:br>
              <a:rPr lang="en-US" sz="3600" dirty="0"/>
            </a:br>
            <a:r>
              <a:rPr lang="en-US" sz="3600" dirty="0"/>
              <a:t/>
            </a:r>
            <a:br>
              <a:rPr lang="en-US" sz="3600" dirty="0"/>
            </a:br>
            <a:endParaRPr lang="en-US" sz="3600" dirty="0" smtClean="0"/>
          </a:p>
        </p:txBody>
      </p:sp>
      <p:sp>
        <p:nvSpPr>
          <p:cNvPr id="32771" name="Rectangle 3"/>
          <p:cNvSpPr>
            <a:spLocks noGrp="1" noChangeArrowheads="1"/>
          </p:cNvSpPr>
          <p:nvPr>
            <p:ph idx="1"/>
          </p:nvPr>
        </p:nvSpPr>
        <p:spPr>
          <a:xfrm>
            <a:off x="76200" y="1143000"/>
            <a:ext cx="4495800" cy="4038600"/>
          </a:xfrm>
        </p:spPr>
        <p:txBody>
          <a:bodyPr/>
          <a:lstStyle/>
          <a:p>
            <a:r>
              <a:rPr lang="en-US" sz="1800" dirty="0" smtClean="0"/>
              <a:t>The exhibit slide </a:t>
            </a:r>
            <a:r>
              <a:rPr lang="en-US" sz="1800" dirty="0"/>
              <a:t>shows (1) the Bloomberg PRTU slide of the illustrative 10-stock portfolio; (2) the input page of the Excel program where the S&amp;P 500, 10-year Treasury, and a weekly time period from 8/5/2006 to 8/8/2013 were selected for the </a:t>
            </a:r>
            <a:r>
              <a:rPr lang="en-US" sz="1800" dirty="0" smtClean="0"/>
              <a:t>regressions, and </a:t>
            </a:r>
            <a:r>
              <a:rPr lang="en-US" sz="1800" dirty="0"/>
              <a:t>(3) the Calculation Sheet 2, where the allocations for the portfolio are shown. </a:t>
            </a:r>
            <a:endParaRPr lang="en-US" sz="1800" dirty="0" smtClean="0"/>
          </a:p>
          <a:p>
            <a:r>
              <a:rPr lang="en-US" sz="1800" dirty="0" smtClean="0"/>
              <a:t>The </a:t>
            </a:r>
            <a:r>
              <a:rPr lang="en-US" sz="1800" dirty="0"/>
              <a:t>portfolio consists of the same stocks as the </a:t>
            </a:r>
            <a:r>
              <a:rPr lang="en-US" sz="1800" dirty="0" smtClean="0"/>
              <a:t>optimizer </a:t>
            </a:r>
            <a:r>
              <a:rPr lang="en-US" sz="1800" dirty="0"/>
              <a:t>program with high (but not identical) allocations to CVS, Disney, Kroger, and Johnson &amp; Johnson. </a:t>
            </a:r>
            <a:endParaRPr lang="en-US" sz="1800" dirty="0" smtClean="0"/>
          </a:p>
          <a:p>
            <a:pPr marL="0" indent="0">
              <a:buNone/>
            </a:pPr>
            <a:endParaRPr lang="en-US" sz="1800" dirty="0"/>
          </a:p>
        </p:txBody>
      </p:sp>
      <p:sp>
        <p:nvSpPr>
          <p:cNvPr id="32772" name="Slide Number Placeholder 5"/>
          <p:cNvSpPr>
            <a:spLocks noGrp="1"/>
          </p:cNvSpPr>
          <p:nvPr>
            <p:ph type="sldNum" sz="quarter" idx="12"/>
          </p:nvPr>
        </p:nvSpPr>
        <p:spPr>
          <a:xfrm>
            <a:off x="0" y="6390068"/>
            <a:ext cx="6858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0236B4F-23C2-4177-970A-48A59C5927D6}" type="slidenum">
              <a:rPr lang="en-US" sz="1400" smtClean="0">
                <a:solidFill>
                  <a:srgbClr val="800000"/>
                </a:solidFill>
              </a:rPr>
              <a:pPr/>
              <a:t>93</a:t>
            </a:fld>
            <a:endParaRPr lang="en-US" sz="1400" dirty="0" smtClean="0">
              <a:solidFill>
                <a:srgbClr val="800000"/>
              </a:solidFill>
            </a:endParaRPr>
          </a:p>
        </p:txBody>
      </p:sp>
      <p:sp>
        <p:nvSpPr>
          <p:cNvPr id="32774"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32775"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3277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pic>
        <p:nvPicPr>
          <p:cNvPr id="8" name="Picture 7" descr="Blue Rock PRTU Screen"/>
          <p:cNvPicPr/>
          <p:nvPr/>
        </p:nvPicPr>
        <p:blipFill>
          <a:blip r:embed="rId2">
            <a:extLst>
              <a:ext uri="{28A0092B-C50C-407E-A947-70E740481C1C}">
                <a14:useLocalDpi xmlns:a14="http://schemas.microsoft.com/office/drawing/2010/main" xmlns="" val="0"/>
              </a:ext>
            </a:extLst>
          </a:blip>
          <a:srcRect/>
          <a:stretch>
            <a:fillRect/>
          </a:stretch>
        </p:blipFill>
        <p:spPr bwMode="auto">
          <a:xfrm>
            <a:off x="4800599" y="152400"/>
            <a:ext cx="3962401" cy="2743200"/>
          </a:xfrm>
          <a:prstGeom prst="rect">
            <a:avLst/>
          </a:prstGeom>
          <a:noFill/>
          <a:ln>
            <a:noFill/>
          </a:ln>
        </p:spPr>
      </p:pic>
      <p:pic>
        <p:nvPicPr>
          <p:cNvPr id="9" name="Picture 8"/>
          <p:cNvPicPr/>
          <p:nvPr/>
        </p:nvPicPr>
        <p:blipFill>
          <a:blip r:embed="rId3">
            <a:extLst>
              <a:ext uri="{28A0092B-C50C-407E-A947-70E740481C1C}">
                <a14:useLocalDpi xmlns:a14="http://schemas.microsoft.com/office/drawing/2010/main" xmlns="" val="0"/>
              </a:ext>
            </a:extLst>
          </a:blip>
          <a:srcRect/>
          <a:stretch>
            <a:fillRect/>
          </a:stretch>
        </p:blipFill>
        <p:spPr bwMode="auto">
          <a:xfrm>
            <a:off x="4800600" y="3094990"/>
            <a:ext cx="3863835" cy="1705610"/>
          </a:xfrm>
          <a:prstGeom prst="rect">
            <a:avLst/>
          </a:prstGeom>
          <a:noFill/>
          <a:ln>
            <a:noFill/>
          </a:ln>
        </p:spPr>
      </p:pic>
      <p:pic>
        <p:nvPicPr>
          <p:cNvPr id="10" name="Picture 9"/>
          <p:cNvPicPr/>
          <p:nvPr/>
        </p:nvPicPr>
        <p:blipFill>
          <a:blip r:embed="rId4">
            <a:extLst>
              <a:ext uri="{28A0092B-C50C-407E-A947-70E740481C1C}">
                <a14:useLocalDpi xmlns:a14="http://schemas.microsoft.com/office/drawing/2010/main" xmlns="" val="0"/>
              </a:ext>
            </a:extLst>
          </a:blip>
          <a:srcRect/>
          <a:stretch>
            <a:fillRect/>
          </a:stretch>
        </p:blipFill>
        <p:spPr bwMode="auto">
          <a:xfrm>
            <a:off x="1295401" y="4876800"/>
            <a:ext cx="6781800" cy="1828800"/>
          </a:xfrm>
          <a:prstGeom prst="rect">
            <a:avLst/>
          </a:prstGeom>
          <a:noFill/>
          <a:ln>
            <a:noFill/>
          </a:ln>
        </p:spPr>
      </p:pic>
    </p:spTree>
    <p:extLst>
      <p:ext uri="{BB962C8B-B14F-4D97-AF65-F5344CB8AC3E}">
        <p14:creationId xmlns:p14="http://schemas.microsoft.com/office/powerpoint/2010/main" xmlns="" val="413664695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676400" y="152400"/>
            <a:ext cx="2438400" cy="939800"/>
          </a:xfrm>
        </p:spPr>
        <p:txBody>
          <a:bodyPr/>
          <a:lstStyle/>
          <a:p>
            <a:pPr>
              <a:defRPr/>
            </a:pPr>
            <a:r>
              <a:rPr lang="en-US" sz="2800" b="1" dirty="0" smtClean="0"/>
              <a:t/>
            </a:r>
            <a:br>
              <a:rPr lang="en-US" sz="2800" b="1" dirty="0" smtClean="0"/>
            </a:br>
            <a:r>
              <a:rPr lang="en-US" sz="2800" b="1" dirty="0" smtClean="0"/>
              <a:t/>
            </a:r>
            <a:br>
              <a:rPr lang="en-US" sz="2800" b="1" dirty="0" smtClean="0"/>
            </a:br>
            <a:r>
              <a:rPr lang="en-US" sz="2800" b="1" dirty="0" smtClean="0"/>
              <a:t/>
            </a:r>
            <a:br>
              <a:rPr lang="en-US" sz="2800" b="1" dirty="0" smtClean="0"/>
            </a:br>
            <a:r>
              <a:rPr lang="en-US" sz="2800" b="1" dirty="0"/>
              <a:t/>
            </a:r>
            <a:br>
              <a:rPr lang="en-US" sz="2800" b="1" dirty="0"/>
            </a:br>
            <a:r>
              <a:rPr lang="en-US" sz="1800" b="1" dirty="0"/>
              <a:t>Bloomberg/Markowitz </a:t>
            </a:r>
            <a:r>
              <a:rPr lang="en-US" sz="1800" b="1" dirty="0" smtClean="0"/>
              <a:t>Excel </a:t>
            </a:r>
            <a:r>
              <a:rPr lang="en-US" sz="1800" b="1" dirty="0"/>
              <a:t>Program</a:t>
            </a:r>
            <a:r>
              <a:rPr lang="en-US" sz="2000" dirty="0"/>
              <a:t> </a:t>
            </a:r>
            <a:r>
              <a:rPr lang="en-US" sz="2800" dirty="0"/>
              <a:t/>
            </a:r>
            <a:br>
              <a:rPr lang="en-US" sz="2800" dirty="0"/>
            </a:br>
            <a:r>
              <a:rPr lang="en-US" sz="3600" dirty="0"/>
              <a:t/>
            </a:r>
            <a:br>
              <a:rPr lang="en-US" sz="3600" dirty="0"/>
            </a:br>
            <a:r>
              <a:rPr lang="en-US" sz="3600" dirty="0"/>
              <a:t/>
            </a:r>
            <a:br>
              <a:rPr lang="en-US" sz="3600" dirty="0"/>
            </a:br>
            <a:endParaRPr lang="en-US" sz="3600" dirty="0" smtClean="0"/>
          </a:p>
        </p:txBody>
      </p:sp>
      <p:sp>
        <p:nvSpPr>
          <p:cNvPr id="32771" name="Rectangle 3"/>
          <p:cNvSpPr>
            <a:spLocks noGrp="1" noChangeArrowheads="1"/>
          </p:cNvSpPr>
          <p:nvPr>
            <p:ph idx="1"/>
          </p:nvPr>
        </p:nvSpPr>
        <p:spPr>
          <a:xfrm>
            <a:off x="457200" y="1295400"/>
            <a:ext cx="3505200" cy="4953000"/>
          </a:xfrm>
        </p:spPr>
        <p:txBody>
          <a:bodyPr/>
          <a:lstStyle/>
          <a:p>
            <a:r>
              <a:rPr lang="en-US" sz="2000" dirty="0" smtClean="0"/>
              <a:t>The exhibit shows </a:t>
            </a:r>
            <a:r>
              <a:rPr lang="en-US" sz="2000" dirty="0"/>
              <a:t>the ex-post performance of the portfolio (named Blue Mark Bloom) relative to the S&amp;P 500 for the 8/8/2006–8/19/2013 period. </a:t>
            </a:r>
            <a:endParaRPr lang="en-US" sz="2000" dirty="0" smtClean="0"/>
          </a:p>
          <a:p>
            <a:endParaRPr lang="en-US" sz="2000" dirty="0" smtClean="0"/>
          </a:p>
          <a:p>
            <a:r>
              <a:rPr lang="en-US" sz="2000" dirty="0" smtClean="0"/>
              <a:t>The </a:t>
            </a:r>
            <a:r>
              <a:rPr lang="en-US" sz="2000" dirty="0"/>
              <a:t>fund dramatically outperforms the market during this period with a total return for the period of </a:t>
            </a:r>
            <a:r>
              <a:rPr lang="en-US" sz="2000" dirty="0" smtClean="0"/>
              <a:t>127.82% </a:t>
            </a:r>
            <a:r>
              <a:rPr lang="en-US" sz="2000" dirty="0"/>
              <a:t>compared to a return of 78.01 for the S&amp;P 500, with the most significant gains occurring in 2013. </a:t>
            </a:r>
          </a:p>
          <a:p>
            <a:endParaRPr lang="en-US" sz="1800" dirty="0"/>
          </a:p>
        </p:txBody>
      </p:sp>
      <p:sp>
        <p:nvSpPr>
          <p:cNvPr id="32772" name="Slide Number Placeholder 5"/>
          <p:cNvSpPr>
            <a:spLocks noGrp="1"/>
          </p:cNvSpPr>
          <p:nvPr>
            <p:ph type="sldNum" sz="quarter" idx="12"/>
          </p:nvPr>
        </p:nvSpPr>
        <p:spPr>
          <a:xfrm>
            <a:off x="228600" y="6248400"/>
            <a:ext cx="6096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0236B4F-23C2-4177-970A-48A59C5927D6}" type="slidenum">
              <a:rPr lang="en-US" sz="1400" smtClean="0">
                <a:solidFill>
                  <a:srgbClr val="800000"/>
                </a:solidFill>
              </a:rPr>
              <a:pPr/>
              <a:t>94</a:t>
            </a:fld>
            <a:endParaRPr lang="en-US" sz="1400" smtClean="0">
              <a:solidFill>
                <a:srgbClr val="800000"/>
              </a:solidFill>
            </a:endParaRPr>
          </a:p>
        </p:txBody>
      </p:sp>
      <p:sp>
        <p:nvSpPr>
          <p:cNvPr id="32774"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32775"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3277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pic>
        <p:nvPicPr>
          <p:cNvPr id="8" name="Picture 7"/>
          <p:cNvPicPr/>
          <p:nvPr/>
        </p:nvPicPr>
        <p:blipFill>
          <a:blip r:embed="rId2">
            <a:extLst>
              <a:ext uri="{28A0092B-C50C-407E-A947-70E740481C1C}">
                <a14:useLocalDpi xmlns:a14="http://schemas.microsoft.com/office/drawing/2010/main" xmlns="" val="0"/>
              </a:ext>
            </a:extLst>
          </a:blip>
          <a:srcRect/>
          <a:stretch>
            <a:fillRect/>
          </a:stretch>
        </p:blipFill>
        <p:spPr bwMode="auto">
          <a:xfrm>
            <a:off x="4267200" y="76200"/>
            <a:ext cx="4876800" cy="3124200"/>
          </a:xfrm>
          <a:prstGeom prst="rect">
            <a:avLst/>
          </a:prstGeom>
          <a:noFill/>
          <a:ln>
            <a:noFill/>
          </a:ln>
        </p:spPr>
      </p:pic>
      <p:pic>
        <p:nvPicPr>
          <p:cNvPr id="9" name="Picture 8" descr="Blue Mark Holdings performance"/>
          <p:cNvPicPr/>
          <p:nvPr/>
        </p:nvPicPr>
        <p:blipFill>
          <a:blip r:embed="rId3">
            <a:extLst>
              <a:ext uri="{28A0092B-C50C-407E-A947-70E740481C1C}">
                <a14:useLocalDpi xmlns:a14="http://schemas.microsoft.com/office/drawing/2010/main" xmlns="" val="0"/>
              </a:ext>
            </a:extLst>
          </a:blip>
          <a:srcRect/>
          <a:stretch>
            <a:fillRect/>
          </a:stretch>
        </p:blipFill>
        <p:spPr bwMode="auto">
          <a:xfrm>
            <a:off x="4267200" y="3352799"/>
            <a:ext cx="4961890" cy="3295649"/>
          </a:xfrm>
          <a:prstGeom prst="rect">
            <a:avLst/>
          </a:prstGeom>
          <a:noFill/>
          <a:ln>
            <a:noFill/>
          </a:ln>
        </p:spPr>
      </p:pic>
    </p:spTree>
    <p:extLst>
      <p:ext uri="{BB962C8B-B14F-4D97-AF65-F5344CB8AC3E}">
        <p14:creationId xmlns:p14="http://schemas.microsoft.com/office/powerpoint/2010/main" xmlns="" val="297140064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828800"/>
            <a:ext cx="7721600" cy="2082800"/>
          </a:xfrm>
        </p:spPr>
        <p:txBody>
          <a:bodyPr/>
          <a:lstStyle/>
          <a:p>
            <a:r>
              <a:rPr lang="en-US" sz="4000" b="1" dirty="0" smtClean="0"/>
              <a:t/>
            </a:r>
            <a:br>
              <a:rPr lang="en-US" sz="4000" b="1" dirty="0" smtClean="0"/>
            </a:br>
            <a:r>
              <a:rPr lang="en-US" sz="4000" b="1" dirty="0" smtClean="0"/>
              <a:t/>
            </a:r>
            <a:br>
              <a:rPr lang="en-US" sz="4000" b="1" dirty="0" smtClean="0"/>
            </a:br>
            <a:r>
              <a:rPr lang="en-US" sz="4000" b="1" dirty="0" smtClean="0"/>
              <a:t>Multi-Index Model</a:t>
            </a:r>
            <a:r>
              <a:rPr lang="en-US" sz="4000" dirty="0"/>
              <a:t/>
            </a:r>
            <a:br>
              <a:rPr lang="en-US" sz="4000" dirty="0"/>
            </a:br>
            <a:r>
              <a:rPr lang="en-US" sz="4000" b="1" dirty="0"/>
              <a:t/>
            </a:r>
            <a:br>
              <a:rPr lang="en-US" sz="4000" b="1" dirty="0"/>
            </a:br>
            <a:endParaRPr lang="en-US" sz="4000" b="1" dirty="0" smtClean="0">
              <a:solidFill>
                <a:schemeClr val="tx2"/>
              </a:solidFill>
            </a:endParaRPr>
          </a:p>
        </p:txBody>
      </p:sp>
      <p:sp>
        <p:nvSpPr>
          <p:cNvPr id="2052"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7075864-6E81-44BE-A16E-1ADBA64E1AE8}" type="slidenum">
              <a:rPr lang="en-US" sz="1400" smtClean="0">
                <a:solidFill>
                  <a:srgbClr val="800000"/>
                </a:solidFill>
              </a:rPr>
              <a:pPr/>
              <a:t>95</a:t>
            </a:fld>
            <a:endParaRPr lang="en-US" sz="1400" smtClean="0">
              <a:solidFill>
                <a:srgbClr val="800000"/>
              </a:solidFill>
            </a:endParaRPr>
          </a:p>
        </p:txBody>
      </p:sp>
    </p:spTree>
    <p:extLst>
      <p:ext uri="{BB962C8B-B14F-4D97-AF65-F5344CB8AC3E}">
        <p14:creationId xmlns:p14="http://schemas.microsoft.com/office/powerpoint/2010/main" xmlns="" val="3644662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838200" y="127000"/>
            <a:ext cx="7721600" cy="939800"/>
          </a:xfrm>
        </p:spPr>
        <p:txBody>
          <a:bodyPr/>
          <a:lstStyle/>
          <a:p>
            <a:r>
              <a:rPr lang="en-US" sz="3600" b="1" dirty="0" smtClean="0"/>
              <a:t/>
            </a:r>
            <a:br>
              <a:rPr lang="en-US" sz="3600" b="1" dirty="0" smtClean="0"/>
            </a:br>
            <a:r>
              <a:rPr lang="en-US" sz="3600" b="1" dirty="0" smtClean="0"/>
              <a:t>Multi-Index Models </a:t>
            </a:r>
            <a:br>
              <a:rPr lang="en-US" sz="3600" b="1" dirty="0" smtClean="0"/>
            </a:br>
            <a:endParaRPr lang="en-US" sz="3600" b="1" dirty="0" smtClean="0"/>
          </a:p>
        </p:txBody>
      </p:sp>
      <p:sp>
        <p:nvSpPr>
          <p:cNvPr id="15364" name="Rectangle 3"/>
          <p:cNvSpPr>
            <a:spLocks noGrp="1" noChangeArrowheads="1"/>
          </p:cNvSpPr>
          <p:nvPr>
            <p:ph idx="1"/>
          </p:nvPr>
        </p:nvSpPr>
        <p:spPr>
          <a:xfrm>
            <a:off x="838200" y="1219200"/>
            <a:ext cx="7696200" cy="5181600"/>
          </a:xfrm>
        </p:spPr>
        <p:txBody>
          <a:bodyPr/>
          <a:lstStyle/>
          <a:p>
            <a:r>
              <a:rPr lang="en-US" sz="2000" dirty="0" smtClean="0"/>
              <a:t>The single-index model assumes that all stocks in the portfolio are related to only one factor, with that factor typically being the market return.  </a:t>
            </a:r>
          </a:p>
          <a:p>
            <a:endParaRPr lang="en-US" sz="2000" dirty="0" smtClean="0"/>
          </a:p>
          <a:p>
            <a:r>
              <a:rPr lang="en-US" sz="2000" dirty="0" smtClean="0"/>
              <a:t>In a multi-index model, the number of factors affecting each security in the portfolio is extended to include more than one explanatory variable.  Specifically, the model assumes that the return of each stock </a:t>
            </a:r>
            <a:r>
              <a:rPr lang="en-US" sz="2000" dirty="0" err="1" smtClean="0"/>
              <a:t>i</a:t>
            </a:r>
            <a:r>
              <a:rPr lang="en-US" sz="2000" dirty="0" smtClean="0"/>
              <a:t> in the portfolio being evaluated is related to the same set of factors, </a:t>
            </a:r>
            <a:r>
              <a:rPr lang="en-US" sz="2000" dirty="0" err="1" smtClean="0"/>
              <a:t>I</a:t>
            </a:r>
            <a:r>
              <a:rPr lang="en-US" sz="2000" baseline="-25000" dirty="0" err="1" smtClean="0"/>
              <a:t>ij</a:t>
            </a:r>
            <a:r>
              <a:rPr lang="en-US" sz="2000" dirty="0" smtClean="0"/>
              <a:t>:  </a:t>
            </a:r>
          </a:p>
          <a:p>
            <a:endParaRPr lang="en-US" sz="2000" dirty="0" smtClean="0"/>
          </a:p>
          <a:p>
            <a:endParaRPr lang="en-US" sz="2000" dirty="0" smtClean="0"/>
          </a:p>
          <a:p>
            <a:r>
              <a:rPr lang="en-US" sz="2000" dirty="0" smtClean="0"/>
              <a:t>This model also assumes that the standard regression assumptions hold for each security (</a:t>
            </a:r>
            <a:r>
              <a:rPr lang="en-US" sz="2000" dirty="0" smtClean="0">
                <a:sym typeface="Symbol" pitchFamily="18" charset="2"/>
              </a:rPr>
              <a:t></a:t>
            </a:r>
            <a:r>
              <a:rPr lang="en-US" sz="2000" dirty="0" smtClean="0"/>
              <a:t> is normally distributed with E(</a:t>
            </a:r>
            <a:r>
              <a:rPr lang="en-US" sz="2000" dirty="0" smtClean="0">
                <a:sym typeface="Symbol" pitchFamily="18" charset="2"/>
              </a:rPr>
              <a:t></a:t>
            </a:r>
            <a:r>
              <a:rPr lang="en-US" sz="2000" dirty="0" smtClean="0"/>
              <a:t>) = 0, </a:t>
            </a:r>
            <a:r>
              <a:rPr lang="en-US" sz="2000" dirty="0" err="1" smtClean="0"/>
              <a:t>cov</a:t>
            </a:r>
            <a:r>
              <a:rPr lang="en-US" sz="2000" dirty="0" smtClean="0"/>
              <a:t>(</a:t>
            </a:r>
            <a:r>
              <a:rPr lang="en-US" sz="2000" dirty="0" smtClean="0">
                <a:sym typeface="Symbol" pitchFamily="18" charset="2"/>
              </a:rPr>
              <a:t></a:t>
            </a:r>
            <a:r>
              <a:rPr lang="en-US" sz="2000" baseline="-25000" dirty="0" err="1" smtClean="0"/>
              <a:t>i</a:t>
            </a:r>
            <a:r>
              <a:rPr lang="en-US" sz="2000" dirty="0" smtClean="0"/>
              <a:t> </a:t>
            </a:r>
            <a:r>
              <a:rPr lang="en-US" sz="2000" dirty="0" err="1" smtClean="0"/>
              <a:t>I</a:t>
            </a:r>
            <a:r>
              <a:rPr lang="en-US" sz="2000" baseline="-25000" dirty="0" err="1" smtClean="0"/>
              <a:t>j</a:t>
            </a:r>
            <a:r>
              <a:rPr lang="en-US" sz="2000" dirty="0" smtClean="0"/>
              <a:t>) = 0, and V(</a:t>
            </a:r>
            <a:r>
              <a:rPr lang="en-US" sz="2000" dirty="0" smtClean="0">
                <a:sym typeface="Symbol" pitchFamily="18" charset="2"/>
              </a:rPr>
              <a:t></a:t>
            </a:r>
            <a:r>
              <a:rPr lang="en-US" sz="2000" dirty="0" smtClean="0"/>
              <a:t>)  is constant over observations), and that there is no correlation in the error terms for securities (</a:t>
            </a:r>
            <a:r>
              <a:rPr lang="en-US" sz="2000" dirty="0" err="1" smtClean="0"/>
              <a:t>cov</a:t>
            </a:r>
            <a:r>
              <a:rPr lang="en-US" sz="2000" dirty="0" smtClean="0"/>
              <a:t>(</a:t>
            </a:r>
            <a:r>
              <a:rPr lang="en-US" sz="2000" dirty="0" smtClean="0">
                <a:sym typeface="Symbol" pitchFamily="18" charset="2"/>
              </a:rPr>
              <a:t></a:t>
            </a:r>
            <a:r>
              <a:rPr lang="en-US" sz="2000" baseline="-25000" dirty="0" smtClean="0"/>
              <a:t>j </a:t>
            </a:r>
            <a:r>
              <a:rPr lang="en-US" sz="2000" dirty="0" smtClean="0">
                <a:sym typeface="Symbol" pitchFamily="18" charset="2"/>
              </a:rPr>
              <a:t></a:t>
            </a:r>
            <a:r>
              <a:rPr lang="en-US" sz="2000" baseline="-25000" dirty="0" smtClean="0"/>
              <a:t>k</a:t>
            </a:r>
            <a:r>
              <a:rPr lang="en-US" sz="2000" dirty="0" smtClean="0"/>
              <a:t>) = 0).  </a:t>
            </a:r>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400" dirty="0" smtClean="0"/>
          </a:p>
          <a:p>
            <a:endParaRPr lang="en-US" sz="2000" dirty="0" smtClean="0"/>
          </a:p>
          <a:p>
            <a:pPr>
              <a:buFontTx/>
              <a:buNone/>
            </a:pPr>
            <a:r>
              <a:rPr lang="en-US" sz="2000" dirty="0" smtClean="0"/>
              <a:t> </a:t>
            </a:r>
          </a:p>
          <a:p>
            <a:endParaRPr lang="en-US" sz="2400" dirty="0" smtClean="0"/>
          </a:p>
          <a:p>
            <a:endParaRPr lang="en-US" dirty="0" smtClean="0"/>
          </a:p>
        </p:txBody>
      </p:sp>
      <p:sp>
        <p:nvSpPr>
          <p:cNvPr id="15365"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9D2443F-7FC2-468F-9F69-BBC636E11966}" type="slidenum">
              <a:rPr lang="en-US" sz="1400" smtClean="0">
                <a:solidFill>
                  <a:srgbClr val="800000"/>
                </a:solidFill>
              </a:rPr>
              <a:pPr/>
              <a:t>96</a:t>
            </a:fld>
            <a:endParaRPr lang="en-US" sz="1400" smtClean="0">
              <a:solidFill>
                <a:srgbClr val="800000"/>
              </a:solidFill>
            </a:endParaRPr>
          </a:p>
        </p:txBody>
      </p:sp>
      <p:sp>
        <p:nvSpPr>
          <p:cNvPr id="1536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15367"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1536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15369"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15370"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15371"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15372"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15373"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graphicFrame>
        <p:nvGraphicFramePr>
          <p:cNvPr id="15362" name="Object 1"/>
          <p:cNvGraphicFramePr>
            <a:graphicFrameLocks noChangeAspect="1"/>
          </p:cNvGraphicFramePr>
          <p:nvPr>
            <p:extLst>
              <p:ext uri="{D42A27DB-BD31-4B8C-83A1-F6EECF244321}">
                <p14:modId xmlns:p14="http://schemas.microsoft.com/office/powerpoint/2010/main" xmlns="" val="385691287"/>
              </p:ext>
            </p:extLst>
          </p:nvPr>
        </p:nvGraphicFramePr>
        <p:xfrm>
          <a:off x="2460625" y="4179888"/>
          <a:ext cx="5056188" cy="403225"/>
        </p:xfrm>
        <a:graphic>
          <a:graphicData uri="http://schemas.openxmlformats.org/presentationml/2006/ole">
            <p:oleObj spid="_x0000_s78877" name="Equation" r:id="rId3" imgW="2908080" imgH="228600" progId="Equation.3">
              <p:embed/>
            </p:oleObj>
          </a:graphicData>
        </a:graphic>
      </p:graphicFrame>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838200" y="127000"/>
            <a:ext cx="7721600" cy="939800"/>
          </a:xfrm>
        </p:spPr>
        <p:txBody>
          <a:bodyPr/>
          <a:lstStyle/>
          <a:p>
            <a:r>
              <a:rPr lang="en-US" sz="3600" b="1" dirty="0" smtClean="0"/>
              <a:t/>
            </a:r>
            <a:br>
              <a:rPr lang="en-US" sz="3600" b="1" dirty="0" smtClean="0"/>
            </a:br>
            <a:r>
              <a:rPr lang="en-US" sz="3600" b="1" dirty="0" smtClean="0"/>
              <a:t>Multi-Index Models </a:t>
            </a:r>
            <a:r>
              <a:rPr lang="en-US" sz="3600" dirty="0" smtClean="0"/>
              <a:t/>
            </a:r>
            <a:br>
              <a:rPr lang="en-US" sz="3600" dirty="0" smtClean="0"/>
            </a:br>
            <a:endParaRPr lang="en-US" sz="3600" dirty="0" smtClean="0"/>
          </a:p>
        </p:txBody>
      </p:sp>
      <p:sp>
        <p:nvSpPr>
          <p:cNvPr id="49157" name="Rectangle 3"/>
          <p:cNvSpPr>
            <a:spLocks noGrp="1" noChangeArrowheads="1"/>
          </p:cNvSpPr>
          <p:nvPr>
            <p:ph idx="1"/>
          </p:nvPr>
        </p:nvSpPr>
        <p:spPr>
          <a:xfrm>
            <a:off x="609600" y="1219200"/>
            <a:ext cx="8229600" cy="5410200"/>
          </a:xfrm>
          <a:ln w="50800" cap="flat"/>
        </p:spPr>
        <p:txBody>
          <a:bodyPr/>
          <a:lstStyle/>
          <a:p>
            <a:pPr>
              <a:defRPr/>
            </a:pPr>
            <a:r>
              <a:rPr lang="en-US" sz="2000" dirty="0" smtClean="0"/>
              <a:t>Multi-index models vary in terms of the factors used to explain returns. For example, there are </a:t>
            </a:r>
          </a:p>
          <a:p>
            <a:pPr marL="914400" lvl="1" indent="-457200">
              <a:buFont typeface="+mj-lt"/>
              <a:buAutoNum type="arabicPeriod"/>
              <a:defRPr/>
            </a:pPr>
            <a:r>
              <a:rPr lang="en-US" sz="2000" b="1" i="1" dirty="0" smtClean="0">
                <a:ea typeface="+mn-ea"/>
                <a:cs typeface="+mn-cs"/>
              </a:rPr>
              <a:t>Industry models</a:t>
            </a:r>
            <a:r>
              <a:rPr lang="en-US" sz="2000" dirty="0" smtClean="0">
                <a:ea typeface="+mn-ea"/>
                <a:cs typeface="+mn-cs"/>
              </a:rPr>
              <a:t> that explain stock returns in terms of the market and the average returns of the stock's industry</a:t>
            </a:r>
          </a:p>
          <a:p>
            <a:pPr marL="914400" lvl="1" indent="-457200">
              <a:buFont typeface="+mj-lt"/>
              <a:buAutoNum type="arabicPeriod"/>
              <a:defRPr/>
            </a:pPr>
            <a:r>
              <a:rPr lang="en-US" sz="2000" b="1" i="1" dirty="0" smtClean="0">
                <a:ea typeface="+mn-ea"/>
                <a:cs typeface="+mn-cs"/>
              </a:rPr>
              <a:t>Pseudo industry models</a:t>
            </a:r>
            <a:r>
              <a:rPr lang="en-US" sz="2000" dirty="0" smtClean="0">
                <a:ea typeface="+mn-ea"/>
                <a:cs typeface="+mn-cs"/>
              </a:rPr>
              <a:t> in which the indices are formed from stocks grouped into categories such as growth, cyclical, and stable</a:t>
            </a:r>
          </a:p>
          <a:p>
            <a:pPr marL="914400" lvl="1" indent="-457200">
              <a:buFont typeface="+mj-lt"/>
              <a:buAutoNum type="arabicPeriod"/>
              <a:defRPr/>
            </a:pPr>
            <a:r>
              <a:rPr lang="en-US" sz="2000" b="1" i="1" dirty="0" smtClean="0">
                <a:ea typeface="+mn-ea"/>
                <a:cs typeface="+mn-cs"/>
              </a:rPr>
              <a:t>Macroeconomic models</a:t>
            </a:r>
            <a:r>
              <a:rPr lang="en-US" sz="2000" dirty="0" smtClean="0">
                <a:ea typeface="+mn-ea"/>
                <a:cs typeface="+mn-cs"/>
              </a:rPr>
              <a:t> in which factors such as the market return, inflation, and bond returns explaining each stock's return </a:t>
            </a:r>
          </a:p>
          <a:p>
            <a:pPr lvl="1">
              <a:defRPr/>
            </a:pPr>
            <a:endParaRPr lang="en-US" sz="1800" dirty="0" smtClean="0">
              <a:ea typeface="+mn-ea"/>
              <a:cs typeface="+mn-cs"/>
            </a:endParaRPr>
          </a:p>
          <a:p>
            <a:pPr>
              <a:defRPr/>
            </a:pPr>
            <a:r>
              <a:rPr lang="en-US" sz="2200" dirty="0" smtClean="0"/>
              <a:t>Empirical research has provided evidence that provides some support for the construction of multi-index models based on macroeconomic factors that affect the value of stock as measured by the present value of the stock's future cash flows.  </a:t>
            </a:r>
            <a:endParaRPr lang="en-US" sz="2000" dirty="0" smtClean="0"/>
          </a:p>
          <a:p>
            <a:pPr>
              <a:defRPr/>
            </a:pPr>
            <a:endParaRPr lang="en-US" sz="2000" dirty="0" smtClean="0"/>
          </a:p>
          <a:p>
            <a:pPr>
              <a:defRPr/>
            </a:pPr>
            <a:endParaRPr lang="en-US" sz="2000" dirty="0" smtClean="0"/>
          </a:p>
          <a:p>
            <a:pPr>
              <a:defRPr/>
            </a:pPr>
            <a:endParaRPr lang="en-US" sz="2000" dirty="0" smtClean="0"/>
          </a:p>
          <a:p>
            <a:pPr>
              <a:defRPr/>
            </a:pPr>
            <a:endParaRPr lang="en-US" sz="2400" dirty="0" smtClean="0"/>
          </a:p>
          <a:p>
            <a:pPr>
              <a:defRPr/>
            </a:pPr>
            <a:endParaRPr lang="en-US" sz="2000" dirty="0" smtClean="0"/>
          </a:p>
          <a:p>
            <a:pPr>
              <a:buFontTx/>
              <a:buNone/>
              <a:defRPr/>
            </a:pPr>
            <a:r>
              <a:rPr lang="en-US" sz="2000" dirty="0" smtClean="0"/>
              <a:t> </a:t>
            </a:r>
          </a:p>
          <a:p>
            <a:pPr>
              <a:defRPr/>
            </a:pPr>
            <a:endParaRPr lang="en-US" sz="2400" dirty="0" smtClean="0"/>
          </a:p>
          <a:p>
            <a:pPr>
              <a:defRPr/>
            </a:pPr>
            <a:endParaRPr lang="en-US" dirty="0" smtClean="0"/>
          </a:p>
        </p:txBody>
      </p:sp>
      <p:sp>
        <p:nvSpPr>
          <p:cNvPr id="37892"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C34CDBD-7BEF-4363-B567-BFAEEF3F858D}" type="slidenum">
              <a:rPr lang="en-US" sz="1400" smtClean="0">
                <a:solidFill>
                  <a:srgbClr val="800000"/>
                </a:solidFill>
              </a:rPr>
              <a:pPr/>
              <a:t>97</a:t>
            </a:fld>
            <a:endParaRPr lang="en-US" sz="1400" smtClean="0">
              <a:solidFill>
                <a:srgbClr val="800000"/>
              </a:solidFill>
            </a:endParaRPr>
          </a:p>
        </p:txBody>
      </p:sp>
      <p:sp>
        <p:nvSpPr>
          <p:cNvPr id="37893"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37894"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37895"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3789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37897"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37898"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37899"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3790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838200" y="127000"/>
            <a:ext cx="7721600" cy="939800"/>
          </a:xfrm>
        </p:spPr>
        <p:txBody>
          <a:bodyPr/>
          <a:lstStyle/>
          <a:p>
            <a:r>
              <a:rPr lang="en-US" sz="3600" b="1" dirty="0" smtClean="0"/>
              <a:t/>
            </a:r>
            <a:br>
              <a:rPr lang="en-US" sz="3600" b="1" dirty="0" smtClean="0"/>
            </a:br>
            <a:r>
              <a:rPr lang="en-US" sz="3600" b="1" dirty="0" smtClean="0"/>
              <a:t>Multi-Index Models </a:t>
            </a:r>
            <a:r>
              <a:rPr lang="en-US" sz="3600" dirty="0" smtClean="0"/>
              <a:t/>
            </a:r>
            <a:br>
              <a:rPr lang="en-US" sz="3600" dirty="0" smtClean="0"/>
            </a:br>
            <a:endParaRPr lang="en-US" sz="3600" dirty="0" smtClean="0"/>
          </a:p>
        </p:txBody>
      </p:sp>
      <p:sp>
        <p:nvSpPr>
          <p:cNvPr id="16389" name="Rectangle 3"/>
          <p:cNvSpPr>
            <a:spLocks noGrp="1" noChangeArrowheads="1"/>
          </p:cNvSpPr>
          <p:nvPr>
            <p:ph idx="1"/>
          </p:nvPr>
        </p:nvSpPr>
        <p:spPr>
          <a:xfrm>
            <a:off x="609600" y="1219200"/>
            <a:ext cx="8229600" cy="4953000"/>
          </a:xfrm>
        </p:spPr>
        <p:txBody>
          <a:bodyPr/>
          <a:lstStyle/>
          <a:p>
            <a:r>
              <a:rPr lang="en-US" sz="2000" dirty="0" smtClean="0"/>
              <a:t>In a multi-index model, the number of computations needed to determine an optimal portfolio is greater than the computations needed for the single-index model but less than the requirements needed using historical averages.   </a:t>
            </a:r>
          </a:p>
          <a:p>
            <a:endParaRPr lang="en-US" sz="2000" dirty="0" smtClean="0"/>
          </a:p>
          <a:p>
            <a:r>
              <a:rPr lang="en-US" sz="2000" dirty="0" smtClean="0"/>
              <a:t>To see this, consider the inputs needed to determine a n-stock portfolio return and risk in which the securities are explained by the following two-index model  </a:t>
            </a:r>
          </a:p>
          <a:p>
            <a:endParaRPr lang="en-US" sz="2000" dirty="0" smtClean="0"/>
          </a:p>
          <a:p>
            <a:endParaRPr lang="en-US" sz="2000" dirty="0" smtClean="0"/>
          </a:p>
          <a:p>
            <a:pPr lvl="2"/>
            <a:r>
              <a:rPr lang="en-US" sz="1800" dirty="0" smtClean="0"/>
              <a:t>Where:</a:t>
            </a:r>
          </a:p>
          <a:p>
            <a:pPr marL="914400" lvl="2" indent="0">
              <a:buNone/>
            </a:pPr>
            <a:endParaRPr lang="en-US" sz="1800" dirty="0" smtClean="0"/>
          </a:p>
          <a:p>
            <a:endParaRPr lang="en-US" sz="2000" dirty="0" smtClean="0"/>
          </a:p>
          <a:p>
            <a:endParaRPr lang="en-US" sz="2000" dirty="0" smtClean="0"/>
          </a:p>
          <a:p>
            <a:endParaRPr lang="en-US" sz="2000" dirty="0" smtClean="0"/>
          </a:p>
          <a:p>
            <a:pPr>
              <a:buFontTx/>
              <a:buNone/>
            </a:pPr>
            <a:endParaRPr lang="en-US" sz="2400" dirty="0" smtClean="0"/>
          </a:p>
          <a:p>
            <a:endParaRPr lang="en-US" sz="2000" dirty="0" smtClean="0"/>
          </a:p>
          <a:p>
            <a:pPr>
              <a:buFontTx/>
              <a:buNone/>
            </a:pPr>
            <a:r>
              <a:rPr lang="en-US" sz="2000" dirty="0" smtClean="0"/>
              <a:t> </a:t>
            </a:r>
          </a:p>
          <a:p>
            <a:endParaRPr lang="en-US" sz="2400" dirty="0" smtClean="0"/>
          </a:p>
          <a:p>
            <a:endParaRPr lang="en-US" dirty="0" smtClean="0"/>
          </a:p>
        </p:txBody>
      </p:sp>
      <p:sp>
        <p:nvSpPr>
          <p:cNvPr id="16390"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0200683-9DD7-4447-9DCA-64498ABDCF91}" type="slidenum">
              <a:rPr lang="en-US" sz="1400" smtClean="0">
                <a:solidFill>
                  <a:srgbClr val="800000"/>
                </a:solidFill>
              </a:rPr>
              <a:pPr/>
              <a:t>98</a:t>
            </a:fld>
            <a:endParaRPr lang="en-US" sz="1400" smtClean="0">
              <a:solidFill>
                <a:srgbClr val="800000"/>
              </a:solidFill>
            </a:endParaRPr>
          </a:p>
        </p:txBody>
      </p:sp>
      <p:sp>
        <p:nvSpPr>
          <p:cNvPr id="16391"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16392"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16393"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1639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16395"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16396"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16397"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1639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16399"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graphicFrame>
        <p:nvGraphicFramePr>
          <p:cNvPr id="16386" name="Object 1"/>
          <p:cNvGraphicFramePr>
            <a:graphicFrameLocks noChangeAspect="1"/>
          </p:cNvGraphicFramePr>
          <p:nvPr>
            <p:extLst>
              <p:ext uri="{D42A27DB-BD31-4B8C-83A1-F6EECF244321}">
                <p14:modId xmlns:p14="http://schemas.microsoft.com/office/powerpoint/2010/main" xmlns="" val="2292215793"/>
              </p:ext>
            </p:extLst>
          </p:nvPr>
        </p:nvGraphicFramePr>
        <p:xfrm>
          <a:off x="2498725" y="3870325"/>
          <a:ext cx="4732338" cy="565150"/>
        </p:xfrm>
        <a:graphic>
          <a:graphicData uri="http://schemas.openxmlformats.org/presentationml/2006/ole">
            <p:oleObj spid="_x0000_s79930" name="Equation" r:id="rId3" imgW="1942920" imgH="228600" progId="Equation.3">
              <p:embed/>
            </p:oleObj>
          </a:graphicData>
        </a:graphic>
      </p:graphicFrame>
      <p:sp>
        <p:nvSpPr>
          <p:cNvPr id="16400"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graphicFrame>
        <p:nvGraphicFramePr>
          <p:cNvPr id="16387" name="Object 3"/>
          <p:cNvGraphicFramePr>
            <a:graphicFrameLocks noChangeAspect="1"/>
          </p:cNvGraphicFramePr>
          <p:nvPr>
            <p:extLst>
              <p:ext uri="{D42A27DB-BD31-4B8C-83A1-F6EECF244321}">
                <p14:modId xmlns:p14="http://schemas.microsoft.com/office/powerpoint/2010/main" xmlns="" val="2407510580"/>
              </p:ext>
            </p:extLst>
          </p:nvPr>
        </p:nvGraphicFramePr>
        <p:xfrm>
          <a:off x="3265488" y="4756150"/>
          <a:ext cx="1784350" cy="1309688"/>
        </p:xfrm>
        <a:graphic>
          <a:graphicData uri="http://schemas.openxmlformats.org/presentationml/2006/ole">
            <p:oleObj spid="_x0000_s79931" name="Equation" r:id="rId4" imgW="1002960" imgH="736560" progId="Equation.3">
              <p:embed/>
            </p:oleObj>
          </a:graphicData>
        </a:graphic>
      </p:graphicFrame>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838200" y="127000"/>
            <a:ext cx="7721600" cy="939800"/>
          </a:xfrm>
        </p:spPr>
        <p:txBody>
          <a:bodyPr/>
          <a:lstStyle/>
          <a:p>
            <a:r>
              <a:rPr lang="en-US" sz="3600" b="1" dirty="0" smtClean="0"/>
              <a:t/>
            </a:r>
            <a:br>
              <a:rPr lang="en-US" sz="3600" b="1" dirty="0" smtClean="0"/>
            </a:br>
            <a:r>
              <a:rPr lang="en-US" sz="3600" b="1" dirty="0" smtClean="0"/>
              <a:t>Multi-Index Models </a:t>
            </a:r>
            <a:r>
              <a:rPr lang="en-US" sz="3600" dirty="0" smtClean="0"/>
              <a:t/>
            </a:r>
            <a:br>
              <a:rPr lang="en-US" sz="3600" dirty="0" smtClean="0"/>
            </a:br>
            <a:endParaRPr lang="en-US" sz="3600" dirty="0" smtClean="0"/>
          </a:p>
        </p:txBody>
      </p:sp>
      <p:sp>
        <p:nvSpPr>
          <p:cNvPr id="17412" name="Rectangle 3"/>
          <p:cNvSpPr>
            <a:spLocks noGrp="1" noChangeArrowheads="1"/>
          </p:cNvSpPr>
          <p:nvPr>
            <p:ph idx="1"/>
          </p:nvPr>
        </p:nvSpPr>
        <p:spPr>
          <a:xfrm>
            <a:off x="609600" y="1219200"/>
            <a:ext cx="8229600" cy="4953000"/>
          </a:xfrm>
        </p:spPr>
        <p:txBody>
          <a:bodyPr/>
          <a:lstStyle/>
          <a:p>
            <a:r>
              <a:rPr lang="en-US" sz="2000" dirty="0" smtClean="0"/>
              <a:t>The stock expected returns, variances, and </a:t>
            </a:r>
            <a:r>
              <a:rPr lang="en-US" sz="2000" dirty="0" err="1" smtClean="0"/>
              <a:t>covariances</a:t>
            </a:r>
            <a:r>
              <a:rPr lang="en-US" sz="2000" dirty="0" smtClean="0"/>
              <a:t> for this model are </a:t>
            </a:r>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r>
              <a:rPr lang="en-US" sz="2000" dirty="0" smtClean="0"/>
              <a:t>For an n-stock portfolio, one would need to estimate n </a:t>
            </a:r>
            <a:r>
              <a:rPr lang="en-US" sz="2000" dirty="0" smtClean="0">
                <a:sym typeface="Symbol" pitchFamily="18" charset="2"/>
              </a:rPr>
              <a:t></a:t>
            </a:r>
            <a:r>
              <a:rPr lang="en-US" sz="2000" dirty="0" smtClean="0"/>
              <a:t>'s, n </a:t>
            </a:r>
            <a:r>
              <a:rPr lang="en-US" sz="2000" dirty="0" smtClean="0">
                <a:sym typeface="Symbol" pitchFamily="18" charset="2"/>
              </a:rPr>
              <a:t></a:t>
            </a:r>
            <a:r>
              <a:rPr lang="en-US" sz="2000" baseline="-25000" dirty="0" smtClean="0"/>
              <a:t>i1</a:t>
            </a:r>
            <a:r>
              <a:rPr lang="en-US" sz="2000" dirty="0" smtClean="0"/>
              <a:t>'s, n </a:t>
            </a:r>
            <a:r>
              <a:rPr lang="en-US" sz="2000" dirty="0" smtClean="0">
                <a:sym typeface="Symbol" pitchFamily="18" charset="2"/>
              </a:rPr>
              <a:t></a:t>
            </a:r>
            <a:r>
              <a:rPr lang="en-US" sz="2000" baseline="-25000" dirty="0" smtClean="0"/>
              <a:t>i2</a:t>
            </a:r>
            <a:r>
              <a:rPr lang="en-US" sz="2000" dirty="0" smtClean="0"/>
              <a:t>'s, and n V(</a:t>
            </a:r>
            <a:r>
              <a:rPr lang="en-US" sz="2000" dirty="0" smtClean="0">
                <a:sym typeface="Symbol" pitchFamily="18" charset="2"/>
              </a:rPr>
              <a:t></a:t>
            </a:r>
            <a:r>
              <a:rPr lang="en-US" sz="2000" baseline="-25000" dirty="0" err="1" smtClean="0"/>
              <a:t>i</a:t>
            </a:r>
            <a:r>
              <a:rPr lang="en-US" sz="2000" dirty="0" smtClean="0"/>
              <a:t>)'s, along with estimating E(I­</a:t>
            </a:r>
            <a:r>
              <a:rPr lang="en-US" sz="2000" baseline="-25000" dirty="0" smtClean="0"/>
              <a:t>1</a:t>
            </a:r>
            <a:r>
              <a:rPr lang="en-US" sz="2000" dirty="0" smtClean="0"/>
              <a:t>), E(I</a:t>
            </a:r>
            <a:r>
              <a:rPr lang="en-US" sz="2000" baseline="-25000" dirty="0" smtClean="0"/>
              <a:t>2</a:t>
            </a:r>
            <a:r>
              <a:rPr lang="en-US" sz="2000" dirty="0" smtClean="0"/>
              <a:t>), V(I</a:t>
            </a:r>
            <a:r>
              <a:rPr lang="en-US" sz="2000" baseline="-25000" dirty="0" smtClean="0"/>
              <a:t>1</a:t>
            </a:r>
            <a:r>
              <a:rPr lang="en-US" sz="2000" dirty="0" smtClean="0"/>
              <a:t>), V(I</a:t>
            </a:r>
            <a:r>
              <a:rPr lang="en-US" sz="2000" baseline="-25000" dirty="0" smtClean="0"/>
              <a:t>2</a:t>
            </a:r>
            <a:r>
              <a:rPr lang="en-US" sz="2000" dirty="0" smtClean="0"/>
              <a:t>), and </a:t>
            </a:r>
            <a:r>
              <a:rPr lang="en-US" sz="2000" dirty="0" err="1" smtClean="0"/>
              <a:t>cov</a:t>
            </a:r>
            <a:r>
              <a:rPr lang="en-US" sz="2000" dirty="0" smtClean="0"/>
              <a:t>(I</a:t>
            </a:r>
            <a:r>
              <a:rPr lang="en-US" sz="2000" baseline="-25000" dirty="0" smtClean="0"/>
              <a:t>1</a:t>
            </a:r>
            <a:r>
              <a:rPr lang="en-US" sz="2000" dirty="0" smtClean="0"/>
              <a:t> I</a:t>
            </a:r>
            <a:r>
              <a:rPr lang="en-US" sz="2000" baseline="-25000" dirty="0" smtClean="0"/>
              <a:t>2</a:t>
            </a:r>
            <a:r>
              <a:rPr lang="en-US" sz="2000" dirty="0" smtClean="0"/>
              <a:t>).  </a:t>
            </a:r>
          </a:p>
          <a:p>
            <a:endParaRPr lang="en-US" sz="2000" dirty="0"/>
          </a:p>
          <a:p>
            <a:r>
              <a:rPr lang="en-US" sz="2000" dirty="0" smtClean="0"/>
              <a:t>As the number of indexes increases, the more coefficients and variables must be estimated. </a:t>
            </a:r>
          </a:p>
          <a:p>
            <a:pPr>
              <a:buFontTx/>
              <a:buNone/>
            </a:pPr>
            <a:endParaRPr lang="en-US" sz="2400" dirty="0" smtClean="0"/>
          </a:p>
          <a:p>
            <a:endParaRPr lang="en-US" sz="1800" dirty="0" smtClean="0"/>
          </a:p>
          <a:p>
            <a:endParaRPr lang="en-US" sz="2000" dirty="0" smtClean="0"/>
          </a:p>
          <a:p>
            <a:endParaRPr lang="en-US" sz="2000" dirty="0" smtClean="0"/>
          </a:p>
          <a:p>
            <a:endParaRPr lang="en-US" sz="2000" dirty="0" smtClean="0"/>
          </a:p>
          <a:p>
            <a:pPr>
              <a:buFontTx/>
              <a:buNone/>
            </a:pPr>
            <a:endParaRPr lang="en-US" sz="2400" dirty="0" smtClean="0"/>
          </a:p>
          <a:p>
            <a:endParaRPr lang="en-US" sz="2000" dirty="0" smtClean="0"/>
          </a:p>
          <a:p>
            <a:pPr>
              <a:buFontTx/>
              <a:buNone/>
            </a:pPr>
            <a:r>
              <a:rPr lang="en-US" sz="2000" dirty="0" smtClean="0"/>
              <a:t> </a:t>
            </a:r>
          </a:p>
          <a:p>
            <a:endParaRPr lang="en-US" sz="2400" dirty="0" smtClean="0"/>
          </a:p>
          <a:p>
            <a:endParaRPr lang="en-US" dirty="0" smtClean="0"/>
          </a:p>
        </p:txBody>
      </p:sp>
      <p:sp>
        <p:nvSpPr>
          <p:cNvPr id="17413"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49076B-800D-4E9E-B188-CFEFB64E497D}" type="slidenum">
              <a:rPr lang="en-US" sz="1400" smtClean="0">
                <a:solidFill>
                  <a:srgbClr val="800000"/>
                </a:solidFill>
              </a:rPr>
              <a:pPr/>
              <a:t>99</a:t>
            </a:fld>
            <a:endParaRPr lang="en-US" sz="1400" dirty="0" smtClean="0">
              <a:solidFill>
                <a:srgbClr val="800000"/>
              </a:solidFill>
            </a:endParaRPr>
          </a:p>
        </p:txBody>
      </p:sp>
      <p:sp>
        <p:nvSpPr>
          <p:cNvPr id="1741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17415"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17416"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17417"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1741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17419"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17420"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17421"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1742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17423"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sp>
        <p:nvSpPr>
          <p:cNvPr id="17424"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spAutoFit/>
          </a:bodyPr>
          <a:lstStyle/>
          <a:p>
            <a:endParaRPr lang="en-US"/>
          </a:p>
        </p:txBody>
      </p:sp>
      <p:graphicFrame>
        <p:nvGraphicFramePr>
          <p:cNvPr id="17410" name="Object 4"/>
          <p:cNvGraphicFramePr>
            <a:graphicFrameLocks noChangeAspect="1"/>
          </p:cNvGraphicFramePr>
          <p:nvPr>
            <p:extLst>
              <p:ext uri="{D42A27DB-BD31-4B8C-83A1-F6EECF244321}">
                <p14:modId xmlns:p14="http://schemas.microsoft.com/office/powerpoint/2010/main" xmlns="" val="4288626543"/>
              </p:ext>
            </p:extLst>
          </p:nvPr>
        </p:nvGraphicFramePr>
        <p:xfrm>
          <a:off x="2295525" y="1797050"/>
          <a:ext cx="5086350" cy="2638425"/>
        </p:xfrm>
        <a:graphic>
          <a:graphicData uri="http://schemas.openxmlformats.org/presentationml/2006/ole">
            <p:oleObj spid="_x0000_s80927" name="Equation" r:id="rId3" imgW="3035160" imgH="1574640" progId="Equation.3">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nk Presentation.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C:\MSOffice\Templates\Blank Presentation.pot</Template>
  <TotalTime>4443</TotalTime>
  <Words>8146</Words>
  <Application>Microsoft Office PowerPoint</Application>
  <PresentationFormat>On-screen Show (4:3)</PresentationFormat>
  <Paragraphs>949</Paragraphs>
  <Slides>110</Slides>
  <Notes>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110</vt:i4>
      </vt:variant>
    </vt:vector>
  </HeadingPairs>
  <TitlesOfParts>
    <vt:vector size="113" baseType="lpstr">
      <vt:lpstr>Blank Presentation</vt:lpstr>
      <vt:lpstr>Equation</vt:lpstr>
      <vt:lpstr>Slide</vt:lpstr>
      <vt:lpstr> Chapter 8  Portfolio Selection—Markowitz Model   </vt:lpstr>
      <vt:lpstr>Markowitz Portfolio Selection</vt:lpstr>
      <vt:lpstr>Markowitz Portfolio Selection</vt:lpstr>
      <vt:lpstr>  Two-Security Portfolio  Return-Risk Relation    </vt:lpstr>
      <vt:lpstr>Two-Security Portfolio Return and Risk</vt:lpstr>
      <vt:lpstr>Two-Security Portfolio Return and Risk</vt:lpstr>
      <vt:lpstr>Two-Security Portfolio Return and Risk</vt:lpstr>
      <vt:lpstr>Two-Security Portfolio Return and Risk</vt:lpstr>
      <vt:lpstr>Two-Security Portfolio Return and Risk</vt:lpstr>
      <vt:lpstr>Two-Security Portfolio Return and Risk</vt:lpstr>
      <vt:lpstr>Two-Security Portfolio Return and Risk</vt:lpstr>
      <vt:lpstr>Two-Security Portfolio Return and Risk</vt:lpstr>
      <vt:lpstr>Two-Security Portfolio Return and Risk</vt:lpstr>
      <vt:lpstr>Two-Security Portfolio Return and Risk</vt:lpstr>
      <vt:lpstr>Convexity</vt:lpstr>
      <vt:lpstr>Correlation and Return-Risk Relation</vt:lpstr>
      <vt:lpstr>Correlation and Return-Risk Relation</vt:lpstr>
      <vt:lpstr>Unique Return-Risk Combinations for Two-Security Portfolios</vt:lpstr>
      <vt:lpstr>  Markowitz Portfolio Selection Math Approach   </vt:lpstr>
      <vt:lpstr>Portfolio Selection: Math Approach</vt:lpstr>
      <vt:lpstr>Portfolio Selection: Math Approach</vt:lpstr>
      <vt:lpstr>Portfolio Selection: Math Approach</vt:lpstr>
      <vt:lpstr>Portfolio Selection: Math Approach</vt:lpstr>
      <vt:lpstr>    Using the Bloomberg CORR Screen and Excel to Solve for Markowitz Efficient Portfolios Using the Math Approach    </vt:lpstr>
      <vt:lpstr>Portfolio Selection:  Using Bloomberg and Excel to Generate Efficient Portfolios—Math Approach</vt:lpstr>
      <vt:lpstr>Portfolio Selection:  Using Bloomberg and Excel to Generate Efficient Portfolios—Math Approach</vt:lpstr>
      <vt:lpstr>Portfolio Selection:  Using Bloomberg and Excel to Generate Efficient Portfolios—Math Approach</vt:lpstr>
      <vt:lpstr>Portfolio Selection:  Using Bloomberg and Excel to Generate Efficient Portfolios—Math Approach</vt:lpstr>
      <vt:lpstr>Slide 29</vt:lpstr>
      <vt:lpstr>Efficiency Portfolios: Different Ep</vt:lpstr>
      <vt:lpstr>  Markowitz Portfolio Selection  Quadratic Programming Excel Solver  </vt:lpstr>
      <vt:lpstr>Portfolio Selection: Quadratic Programming</vt:lpstr>
      <vt:lpstr>Portfolio Selection: Quadratic Programming</vt:lpstr>
      <vt:lpstr> Excel Solver Approach: Bloomberg’s Asset Allocation Optimizer Template </vt:lpstr>
      <vt:lpstr> Excel Solver Approach: Bloomberg’s Asset Allocation Optimizer Template </vt:lpstr>
      <vt:lpstr> Asset Allocation Optimizer Template </vt:lpstr>
      <vt:lpstr>Slide 37</vt:lpstr>
      <vt:lpstr> Asset Allocation Optimizer Template </vt:lpstr>
      <vt:lpstr> Asset Allocation Optimizer Template </vt:lpstr>
      <vt:lpstr>  Efficiency Frontier  </vt:lpstr>
      <vt:lpstr>Efficiency Frontier</vt:lpstr>
      <vt:lpstr>Efficiency Frontier</vt:lpstr>
      <vt:lpstr>Efficiency Frontier</vt:lpstr>
      <vt:lpstr>Efficiency Frontier</vt:lpstr>
      <vt:lpstr>Efficiency Frontier Features</vt:lpstr>
      <vt:lpstr>Efficiency  Frontier</vt:lpstr>
      <vt:lpstr>Best Efficient Portfolio</vt:lpstr>
      <vt:lpstr>Best Efficiency Frontier</vt:lpstr>
      <vt:lpstr> Efficiency Frontiers for Stocks with Perfect Positive Correlation </vt:lpstr>
      <vt:lpstr> Efficiency Frontiers for Stocks with Perfect Positive Correlation </vt:lpstr>
      <vt:lpstr> Efficiency Frontiers for Stocks with Perfect Negative Correlation </vt:lpstr>
      <vt:lpstr> Efficiency Frontiers for Stocks with Perfect Negative Correlation </vt:lpstr>
      <vt:lpstr>  Bloomberg Screens  Asset Allocation Optimizer  </vt:lpstr>
      <vt:lpstr>  Bloomberg’s Asset Allocation Optimizer    </vt:lpstr>
      <vt:lpstr>  Bloomberg’s Asset Allocation Optimizer    </vt:lpstr>
      <vt:lpstr>  Bloomberg’s Asset Allocation Optimizer    </vt:lpstr>
      <vt:lpstr>  Bloomberg’s Asset Allocation Optimizer    </vt:lpstr>
      <vt:lpstr>  Single-Index Model  </vt:lpstr>
      <vt:lpstr>Single-Index Model</vt:lpstr>
      <vt:lpstr>Single-Index Model</vt:lpstr>
      <vt:lpstr>Single-Index Model</vt:lpstr>
      <vt:lpstr>Single-Index Model</vt:lpstr>
      <vt:lpstr>Single-Index Model</vt:lpstr>
      <vt:lpstr>Single-Index Model</vt:lpstr>
      <vt:lpstr> Portfolio Return and Risk in Terms of the Single-Index Model  </vt:lpstr>
      <vt:lpstr> Portfolio Return and Risk in Terms of the Single-Index Model  </vt:lpstr>
      <vt:lpstr> Portfolio Return and Risk in Terms of the Single-Index Model  </vt:lpstr>
      <vt:lpstr> Portfolio Return and Risk in Terms of the Single-Index Model  </vt:lpstr>
      <vt:lpstr> Portfolio Return and Risk in Terms of the Single-Index Model  </vt:lpstr>
      <vt:lpstr>Portfolio Return and Risk in Terms of the Single-Index Model</vt:lpstr>
      <vt:lpstr>Single-Index Model</vt:lpstr>
      <vt:lpstr>Single-Index  Model</vt:lpstr>
      <vt:lpstr>Slide 73</vt:lpstr>
      <vt:lpstr>Slide 74</vt:lpstr>
      <vt:lpstr> Bloomberg Regression, CIXB,  and Correlation Screens </vt:lpstr>
      <vt:lpstr> Bloomberg Regression Screens </vt:lpstr>
      <vt:lpstr>  Bloomberg CIXB Screen   </vt:lpstr>
      <vt:lpstr>  Bloomberg CIXB Screen   </vt:lpstr>
      <vt:lpstr>  CIXB  </vt:lpstr>
      <vt:lpstr>  Basket  Index Menu: .Name &lt;Index&gt;  </vt:lpstr>
      <vt:lpstr>    Bloomberg’s CORR Screen to Compute R2,  Alphas, and Betas for Stocks in a Portfolio   </vt:lpstr>
      <vt:lpstr>  Bloomberg CORR Screen  </vt:lpstr>
      <vt:lpstr>  Elton, Gruber, and Padberg Technique for Determining the Best Efficient Portfolio   </vt:lpstr>
      <vt:lpstr>    EGP Technique for  Determining the Optimum Portfolio   </vt:lpstr>
      <vt:lpstr>    EGP Technique for  Determining the Optimum Portfolio   </vt:lpstr>
      <vt:lpstr>    EGP Technique for  Determining the Optimum Portfolio   </vt:lpstr>
      <vt:lpstr>    EGP Technique for  Determining the Optimum Portfolio   </vt:lpstr>
      <vt:lpstr>   EGP Technique for Determining the Optimum Portfolio   </vt:lpstr>
      <vt:lpstr>   EGP Technique for Determining the Optimum Portfolio   </vt:lpstr>
      <vt:lpstr>   EGP Technique for Determining  the Optimum Portfolio   </vt:lpstr>
      <vt:lpstr>  Bloomberg/Markowitz  Excel Program     </vt:lpstr>
      <vt:lpstr>    Bloomberg/Markowitz Excel Program    </vt:lpstr>
      <vt:lpstr>    Bloomberg/Markowitz Excel Program    </vt:lpstr>
      <vt:lpstr>    Bloomberg/Markowitz Excel Program    </vt:lpstr>
      <vt:lpstr>  Multi-Index Model  </vt:lpstr>
      <vt:lpstr> Multi-Index Models  </vt:lpstr>
      <vt:lpstr> Multi-Index Models  </vt:lpstr>
      <vt:lpstr> Multi-Index Models  </vt:lpstr>
      <vt:lpstr> Multi-Index Models  </vt:lpstr>
      <vt:lpstr> Multi-Index Models  </vt:lpstr>
      <vt:lpstr> Multi-Index Models  </vt:lpstr>
      <vt:lpstr>Slide 102</vt:lpstr>
      <vt:lpstr>  Case: Bloomberg/Markowitz Excel Program  </vt:lpstr>
      <vt:lpstr>  Case: Bloomberg/Markowitz Excel Program  </vt:lpstr>
      <vt:lpstr>Case: Bloomberg/Markowitz Excel Program</vt:lpstr>
      <vt:lpstr>Case: Bloomberg/Markowitz Excel Program</vt:lpstr>
      <vt:lpstr>Case: Bloomberg/Markowitz Excel Program</vt:lpstr>
      <vt:lpstr>Slide 108</vt:lpstr>
      <vt:lpstr> Other Bloomberg Portfolio Screens </vt:lpstr>
      <vt:lpstr> Other Bloomberg Portfolio Screens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Term Structure  of Interest Rates</dc:title>
  <dc:creator>HP Authorized Customer</dc:creator>
  <cp:lastModifiedBy>Windows User</cp:lastModifiedBy>
  <cp:revision>316</cp:revision>
  <dcterms:created xsi:type="dcterms:W3CDTF">1995-06-17T23:31:02Z</dcterms:created>
  <dcterms:modified xsi:type="dcterms:W3CDTF">2022-03-19T06:59:29Z</dcterms:modified>
</cp:coreProperties>
</file>