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33" autoAdjust="0"/>
    <p:restoredTop sz="94660"/>
  </p:normalViewPr>
  <p:slideViewPr>
    <p:cSldViewPr snapToGrid="0">
      <p:cViewPr>
        <p:scale>
          <a:sx n="79" d="100"/>
          <a:sy n="79" d="100"/>
        </p:scale>
        <p:origin x="-96" y="-73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8ED989-DFF8-4A9C-8253-07579FB123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49AEDE8-B4BB-4731-B1AD-71435973BF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114C41E-8A0E-4892-81B0-E2641AB475DD}"/>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5" name="Footer Placeholder 4">
            <a:extLst>
              <a:ext uri="{FF2B5EF4-FFF2-40B4-BE49-F238E27FC236}">
                <a16:creationId xmlns:a16="http://schemas.microsoft.com/office/drawing/2014/main" xmlns="" id="{885F595E-5893-4A42-80BB-84F6AA3241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F289E9C-C0BF-471E-A6DD-C026A41F8B15}"/>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233091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0A3ED8-FF57-4FF4-B893-AB8B1AE677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E435BEF-640D-4711-A5FA-FD3F0C3C73F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72D1F7-51CC-4429-BC66-6B8113664540}"/>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5" name="Footer Placeholder 4">
            <a:extLst>
              <a:ext uri="{FF2B5EF4-FFF2-40B4-BE49-F238E27FC236}">
                <a16:creationId xmlns:a16="http://schemas.microsoft.com/office/drawing/2014/main" xmlns="" id="{91EF2C64-1A15-439D-B8D1-55C409E76F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ECCBDDC-CF03-4DC4-8CE3-D31E6587723C}"/>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46187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8566A16-E87C-43DA-AFEA-9E5D2DBDBC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B653DD2-CFCE-4B28-89D9-0205011E4CB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33D50B1-EF06-46FB-B236-D2E57F05251D}"/>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5" name="Footer Placeholder 4">
            <a:extLst>
              <a:ext uri="{FF2B5EF4-FFF2-40B4-BE49-F238E27FC236}">
                <a16:creationId xmlns:a16="http://schemas.microsoft.com/office/drawing/2014/main" xmlns="" id="{9DF46A22-261A-467B-BF37-35F9D9C1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A3677A-B842-4319-B8B3-CDB9ECD049BA}"/>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219228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B593D4-5957-4EF3-9C2D-26D6BBE88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73C66D4-B619-495F-863C-455E72305E3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C1158D4-4518-46DD-87FF-5E27BA4EBB21}"/>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5" name="Footer Placeholder 4">
            <a:extLst>
              <a:ext uri="{FF2B5EF4-FFF2-40B4-BE49-F238E27FC236}">
                <a16:creationId xmlns:a16="http://schemas.microsoft.com/office/drawing/2014/main" xmlns="" id="{16AA6E69-2733-400D-8216-F4192881C9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76F6EF4-E939-4EDD-9540-750D2D8E599B}"/>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42232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0667C7-E4E0-4713-AE26-F1A4BB5B2E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0370792-A12E-4630-B1F6-2988F1F2E6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152D94F6-1C38-4E0B-8F0F-87482C93EBB0}"/>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5" name="Footer Placeholder 4">
            <a:extLst>
              <a:ext uri="{FF2B5EF4-FFF2-40B4-BE49-F238E27FC236}">
                <a16:creationId xmlns:a16="http://schemas.microsoft.com/office/drawing/2014/main" xmlns="" id="{586A9702-261F-477A-B9DF-91BCD6A6AD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E8A61E9-5C73-43BB-891D-E13056E8FFFB}"/>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4148799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740D60-42D4-49B9-9EF5-36FE1F4337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ECA2641-2884-4A3C-8C32-B000F320C4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36DAED3-B924-4587-BAB8-CED862C51A4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5ECA685-D96C-4C67-9E94-C3398C3675DE}"/>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6" name="Footer Placeholder 5">
            <a:extLst>
              <a:ext uri="{FF2B5EF4-FFF2-40B4-BE49-F238E27FC236}">
                <a16:creationId xmlns:a16="http://schemas.microsoft.com/office/drawing/2014/main" xmlns="" id="{6540AF41-55E2-4AB4-A29E-E20DB0DD64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27560B-C2F4-490A-9189-8F872ABE7170}"/>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3528475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D1042-5387-4420-8A4B-2D3A13DB35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3368AAA-B933-4670-9131-7316418C36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4EBB748-9FAA-4BD6-86C9-88EA83599FF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9C8535F-401F-408A-8D8F-1B77895B0D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E0CE97A-98F5-43AC-BB58-44E9FF43243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9D21E51-1C8D-4213-83CF-041C616FA436}"/>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8" name="Footer Placeholder 7">
            <a:extLst>
              <a:ext uri="{FF2B5EF4-FFF2-40B4-BE49-F238E27FC236}">
                <a16:creationId xmlns:a16="http://schemas.microsoft.com/office/drawing/2014/main" xmlns="" id="{57F0340D-5DCD-400D-9C83-1179C6E77A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30F5DE7-530F-4992-ACE3-15540D2540BE}"/>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331576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3633A8-0055-4DAD-8D3F-8764A0C565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DD94183-6844-4DA0-88B1-FEC9791595A7}"/>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4" name="Footer Placeholder 3">
            <a:extLst>
              <a:ext uri="{FF2B5EF4-FFF2-40B4-BE49-F238E27FC236}">
                <a16:creationId xmlns:a16="http://schemas.microsoft.com/office/drawing/2014/main" xmlns="" id="{0347E4BD-6718-4211-B50F-182E830494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5CD8599-763C-46A1-90E3-558A92DA0421}"/>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1231070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DF55233-D860-402A-A3B7-812F084BB2F2}"/>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3" name="Footer Placeholder 2">
            <a:extLst>
              <a:ext uri="{FF2B5EF4-FFF2-40B4-BE49-F238E27FC236}">
                <a16:creationId xmlns:a16="http://schemas.microsoft.com/office/drawing/2014/main" xmlns="" id="{95CFB6AB-8FD1-463C-BA48-7AC0678331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7822BF4-A6CB-406C-990D-513BD954EDC3}"/>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12450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BC532B-40C5-4F3B-9FEA-6703D4EA20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0948597-D3C6-43E9-A033-1B587F0B4C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E731E53-8434-4BC5-9567-3F88543CDA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7B86EB9-C0C6-409F-85A6-C73A4AB3EB3F}"/>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6" name="Footer Placeholder 5">
            <a:extLst>
              <a:ext uri="{FF2B5EF4-FFF2-40B4-BE49-F238E27FC236}">
                <a16:creationId xmlns:a16="http://schemas.microsoft.com/office/drawing/2014/main" xmlns="" id="{37BFACFA-E5CD-472D-B309-DCCC7568E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5B48B73-9205-4F4A-9DCE-69052140D6E4}"/>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97830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05391F-40B9-4D2E-8FB2-F18AA7EBD2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B342449-6892-4861-AA61-5C1B967D02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5CD53E1-A4BB-4089-B692-2C0951BED4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4E50198-FAC1-4EEE-8A44-226FE417C386}"/>
              </a:ext>
            </a:extLst>
          </p:cNvPr>
          <p:cNvSpPr>
            <a:spLocks noGrp="1"/>
          </p:cNvSpPr>
          <p:nvPr>
            <p:ph type="dt" sz="half" idx="10"/>
          </p:nvPr>
        </p:nvSpPr>
        <p:spPr/>
        <p:txBody>
          <a:bodyPr/>
          <a:lstStyle/>
          <a:p>
            <a:fld id="{EE704451-B514-46AB-8592-6E6D2067BB47}" type="datetimeFigureOut">
              <a:rPr lang="en-US" smtClean="0"/>
              <a:pPr/>
              <a:t>12/22/2021</a:t>
            </a:fld>
            <a:endParaRPr lang="en-US"/>
          </a:p>
        </p:txBody>
      </p:sp>
      <p:sp>
        <p:nvSpPr>
          <p:cNvPr id="6" name="Footer Placeholder 5">
            <a:extLst>
              <a:ext uri="{FF2B5EF4-FFF2-40B4-BE49-F238E27FC236}">
                <a16:creationId xmlns:a16="http://schemas.microsoft.com/office/drawing/2014/main" xmlns="" id="{D478F13B-B6AF-446C-A1F6-3A2DA7DF5B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E22CE4D-E477-4AFE-9211-F6DEE424DBC6}"/>
              </a:ext>
            </a:extLst>
          </p:cNvPr>
          <p:cNvSpPr>
            <a:spLocks noGrp="1"/>
          </p:cNvSpPr>
          <p:nvPr>
            <p:ph type="sldNum" sz="quarter" idx="12"/>
          </p:nvPr>
        </p:nvSpPr>
        <p:spPr/>
        <p:txBody>
          <a:body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3190134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4D708D3-74DC-4EEA-8215-C155CFCDC6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E09B18B-0967-4E2D-8710-BC6473EE87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5DCC6D9-BAFE-405F-8BD2-56AF527370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04451-B514-46AB-8592-6E6D2067BB47}" type="datetimeFigureOut">
              <a:rPr lang="en-US" smtClean="0"/>
              <a:pPr/>
              <a:t>12/22/2021</a:t>
            </a:fld>
            <a:endParaRPr lang="en-US"/>
          </a:p>
        </p:txBody>
      </p:sp>
      <p:sp>
        <p:nvSpPr>
          <p:cNvPr id="5" name="Footer Placeholder 4">
            <a:extLst>
              <a:ext uri="{FF2B5EF4-FFF2-40B4-BE49-F238E27FC236}">
                <a16:creationId xmlns:a16="http://schemas.microsoft.com/office/drawing/2014/main" xmlns="" id="{65E4D4FB-1327-4291-866D-03CB1F4031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44795BE-E4B3-4526-BF41-717664B06F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85EF2-C6E8-44A2-A2D7-150F9883B149}" type="slidenum">
              <a:rPr lang="en-US" smtClean="0"/>
              <a:pPr/>
              <a:t>‹#›</a:t>
            </a:fld>
            <a:endParaRPr lang="en-US"/>
          </a:p>
        </p:txBody>
      </p:sp>
    </p:spTree>
    <p:extLst>
      <p:ext uri="{BB962C8B-B14F-4D97-AF65-F5344CB8AC3E}">
        <p14:creationId xmlns:p14="http://schemas.microsoft.com/office/powerpoint/2010/main" xmlns="" val="3550189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ultimedia.3m.com/mws/mediawebserver?6666660Zjcf6lVs6EVs666IMhCOrrrrQ-" TargetMode="External"/><Relationship Id="rId2" Type="http://schemas.openxmlformats.org/officeDocument/2006/relationships/hyperlink" Target="http://clinton4.nara.gov/textonly/Initiatives/Millennium/capsule/3m.html" TargetMode="External"/><Relationship Id="rId1" Type="http://schemas.openxmlformats.org/officeDocument/2006/relationships/slideLayout" Target="../slideLayouts/slideLayout1.xml"/><Relationship Id="rId4" Type="http://schemas.openxmlformats.org/officeDocument/2006/relationships/hyperlink" Target="http://solutions.3m.com/3MContentRetrievalAPI/BlobServlet?lmd=1349327166000&amp;locale=en_WW&amp;assetType=MMM_Image&amp;assetId=1319209959040&amp;blobAttribute=ImageFi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14A26B-2ADE-4B54-A7BE-FF7136244176}"/>
              </a:ext>
            </a:extLst>
          </p:cNvPr>
          <p:cNvSpPr>
            <a:spLocks noGrp="1"/>
          </p:cNvSpPr>
          <p:nvPr>
            <p:ph type="ctrTitle"/>
          </p:nvPr>
        </p:nvSpPr>
        <p:spPr>
          <a:xfrm>
            <a:off x="1524000" y="0"/>
            <a:ext cx="9144000" cy="4992785"/>
          </a:xfrm>
        </p:spPr>
        <p:txBody>
          <a:bodyPr>
            <a:normAutofit fontScale="90000"/>
          </a:bodyPr>
          <a:lstStyle/>
          <a:p>
            <a:r>
              <a:rPr lang="en-US" sz="1200" dirty="0"/>
              <a:t/>
            </a:r>
            <a:br>
              <a:rPr lang="en-US" sz="1200" dirty="0"/>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0" dirty="0">
                <a:effectLst/>
              </a:rPr>
              <a:t/>
            </a:r>
            <a:br>
              <a:rPr lang="en-US" sz="1200" b="0" dirty="0">
                <a:effectLst/>
              </a:rPr>
            </a:br>
            <a:r>
              <a:rPr lang="en-US" sz="1200" b="1" dirty="0"/>
              <a:t>Question: </a:t>
            </a:r>
            <a:r>
              <a:rPr lang="en-US" sz="1300" b="1" dirty="0"/>
              <a:t>What is 3M’s strategy to spend on human capital and what can it do to compare its metrics with competitors?</a:t>
            </a:r>
            <a:r>
              <a:rPr lang="en-US" sz="1200" b="0" dirty="0">
                <a:effectLst/>
              </a:rPr>
              <a:t/>
            </a:r>
            <a:br>
              <a:rPr lang="en-US" sz="1200" b="0" dirty="0">
                <a:effectLst/>
              </a:rPr>
            </a:br>
            <a:r>
              <a:rPr lang="en-US" sz="1200" dirty="0"/>
              <a:t>HR Vision- HR partners with the business to drive growth through people.</a:t>
            </a:r>
            <a:r>
              <a:rPr lang="en-US" sz="1200" b="0" dirty="0">
                <a:effectLst/>
              </a:rPr>
              <a:t/>
            </a:r>
            <a:br>
              <a:rPr lang="en-US" sz="1200" b="0" dirty="0">
                <a:effectLst/>
              </a:rPr>
            </a:br>
            <a:r>
              <a:rPr lang="en-US" sz="1200" dirty="0"/>
              <a:t>HR Mission- Provide workforce and organizational solutions to accelerate strategy execution and drive operational excellence.</a:t>
            </a:r>
            <a:r>
              <a:rPr lang="en-US" sz="1200" b="0" dirty="0">
                <a:effectLst/>
              </a:rPr>
              <a:t/>
            </a:r>
            <a:br>
              <a:rPr lang="en-US" sz="1200" b="0" dirty="0">
                <a:effectLst/>
              </a:rPr>
            </a:br>
            <a:r>
              <a:rPr lang="en-US" sz="1200" dirty="0"/>
              <a:t>HR Strategies- 1. Engage employees and strengthen employment brand 2. Enhance ability to acquire and retain the right workforce 3. Enable effective human capital planning and increased workforce productivity 4. Optimize HR administration including global web and call centers 5. Accelerate the development of talent 6. Design compensation and benefits plans to meet evolving business needs</a:t>
            </a:r>
            <a:r>
              <a:rPr lang="en-US" sz="1200" b="0" dirty="0">
                <a:effectLst/>
              </a:rPr>
              <a:t/>
            </a:r>
            <a:br>
              <a:rPr lang="en-US" sz="1200" b="0" dirty="0">
                <a:effectLst/>
              </a:rPr>
            </a:br>
            <a:r>
              <a:rPr lang="en-US" sz="1200" dirty="0" err="1"/>
              <a:t>Valtera</a:t>
            </a:r>
            <a:r>
              <a:rPr lang="en-US" sz="1200" dirty="0"/>
              <a:t> provides premier human capital consulting and technology solutions to organizations worldwide in the following areas: Surveys and Analytics, Employee Engagement, Leadership Assessment, Testing and Selection, and HR Audits and Legal Support. </a:t>
            </a:r>
            <a:br>
              <a:rPr lang="en-US" sz="1200" dirty="0"/>
            </a:br>
            <a:r>
              <a:rPr lang="en-US" sz="1200" dirty="0"/>
              <a:t>Employee engagement- Community partner, Family appreciation events, External recognition and awards, Performance oriented company, Challenge and growth, Career advancement and  broadening, Personal career development, Effective supervisor and peer relationships</a:t>
            </a:r>
            <a:br>
              <a:rPr lang="en-US" sz="1200" dirty="0"/>
            </a:br>
            <a:r>
              <a:rPr lang="en-US" sz="1200" dirty="0"/>
              <a:t>Innovation- 3M was awarded the US government’s highest award for innovation, the </a:t>
            </a:r>
            <a:r>
              <a:rPr lang="en-US" sz="1200" u="sng" dirty="0">
                <a:hlinkClick r:id="rId2"/>
              </a:rPr>
              <a:t>National Medal of Technology</a:t>
            </a:r>
            <a:r>
              <a:rPr lang="en-US" sz="1200" dirty="0"/>
              <a:t>.</a:t>
            </a:r>
            <a:br>
              <a:rPr lang="en-US" sz="1200" dirty="0"/>
            </a:br>
            <a:r>
              <a:rPr lang="en-US" sz="1200" dirty="0"/>
              <a:t>One of 3M’s </a:t>
            </a:r>
            <a:r>
              <a:rPr lang="en-US" sz="1200" u="sng" dirty="0">
                <a:hlinkClick r:id="rId3"/>
              </a:rPr>
              <a:t>strengths</a:t>
            </a:r>
            <a:r>
              <a:rPr lang="en-US" sz="1200" dirty="0"/>
              <a:t> (PDF) is how it treats promising employees: give them opportunities, support them, and watch them learn and thrive. 3M provides a rich variety of </a:t>
            </a:r>
            <a:r>
              <a:rPr lang="en-US" sz="1200" u="sng" dirty="0">
                <a:hlinkClick r:id="rId4"/>
              </a:rPr>
              <a:t>centers and forums</a:t>
            </a:r>
            <a:r>
              <a:rPr lang="en-US" sz="1200" dirty="0"/>
              <a:t> to create a pool of practical ideas that are then nurtured into opportunities and provided the necessary resources for success. </a:t>
            </a:r>
            <a:br>
              <a:rPr lang="en-US" sz="1200" dirty="0"/>
            </a:br>
            <a:r>
              <a:rPr lang="en-US" sz="1200" dirty="0"/>
              <a:t>Competitors on five operating segments: Industrial; Safety and Graphics; Electronics and Energy; Health Care; and Consumer. </a:t>
            </a:r>
            <a:br>
              <a:rPr lang="en-US" sz="1200" dirty="0"/>
            </a:br>
            <a:r>
              <a:rPr lang="en-US" sz="1200" dirty="0"/>
              <a:t>Competitor companies: </a:t>
            </a:r>
            <a:r>
              <a:rPr lang="en-US" sz="1200" dirty="0" err="1"/>
              <a:t>Johnson&amp;Johnson</a:t>
            </a:r>
            <a:r>
              <a:rPr lang="en-US" sz="1200" dirty="0"/>
              <a:t>, GE, Siemens, Nitto/Sony, Bostik SA and Sika AG.</a:t>
            </a:r>
            <a:br>
              <a:rPr lang="en-US" sz="1200" dirty="0"/>
            </a:br>
            <a:r>
              <a:rPr lang="en-US" sz="1200" dirty="0"/>
              <a:t/>
            </a:r>
            <a:br>
              <a:rPr lang="en-US" sz="1200" dirty="0"/>
            </a:br>
            <a:r>
              <a:rPr lang="en-US" b="0" dirty="0">
                <a:effectLst/>
              </a:rPr>
              <a:t/>
            </a:r>
            <a:br>
              <a:rPr lang="en-US" b="0" dirty="0">
                <a:effectLst/>
              </a:rPr>
            </a:br>
            <a:endParaRPr lang="en-US" dirty="0"/>
          </a:p>
        </p:txBody>
      </p:sp>
      <p:sp>
        <p:nvSpPr>
          <p:cNvPr id="3" name="Subtitle 2">
            <a:extLst>
              <a:ext uri="{FF2B5EF4-FFF2-40B4-BE49-F238E27FC236}">
                <a16:creationId xmlns:a16="http://schemas.microsoft.com/office/drawing/2014/main" xmlns="" id="{A6BD4D9F-340E-4393-A123-F9465248F006}"/>
              </a:ext>
            </a:extLst>
          </p:cNvPr>
          <p:cNvSpPr>
            <a:spLocks noGrp="1"/>
          </p:cNvSpPr>
          <p:nvPr>
            <p:ph type="subTitle" idx="1"/>
          </p:nvPr>
        </p:nvSpPr>
        <p:spPr>
          <a:xfrm>
            <a:off x="1524000" y="3366287"/>
            <a:ext cx="9144000" cy="1891513"/>
          </a:xfrm>
        </p:spPr>
        <p:txBody>
          <a:bodyPr>
            <a:normAutofit fontScale="85000" lnSpcReduction="20000"/>
          </a:bodyPr>
          <a:lstStyle/>
          <a:p>
            <a:r>
              <a:rPr lang="en-US" sz="1200" dirty="0"/>
              <a:t>In order to increase the revenue, they have to either increase in sale price or decrease in workforce.</a:t>
            </a:r>
          </a:p>
          <a:p>
            <a:r>
              <a:rPr lang="en-US" sz="1200" dirty="0"/>
              <a:t> ▶ Spend generous amount on spur innovation:</a:t>
            </a:r>
          </a:p>
          <a:p>
            <a:r>
              <a:rPr lang="en-US" sz="1200" dirty="0"/>
              <a:t> ▶ Apply the 15% rule - allows employees to spend 15% of their work time on experimental doodling or project. </a:t>
            </a:r>
          </a:p>
          <a:p>
            <a:endParaRPr lang="en-US" sz="1200" dirty="0"/>
          </a:p>
          <a:p>
            <a:r>
              <a:rPr lang="en-US" sz="1200" dirty="0"/>
              <a:t>▶ Patient money - produce products which require long term investment, often repeat failures before major payoff occurs</a:t>
            </a:r>
          </a:p>
          <a:p>
            <a:r>
              <a:rPr lang="en-US" sz="1200" dirty="0"/>
              <a:t> ▶ Lead user - let customer can be innovators to develop their products. ▶</a:t>
            </a:r>
          </a:p>
          <a:p>
            <a:r>
              <a:rPr lang="en-US" sz="1200" dirty="0"/>
              <a:t> Do not overly manage by delegating the authority </a:t>
            </a:r>
          </a:p>
          <a:p>
            <a:r>
              <a:rPr lang="en-US" sz="1200" dirty="0"/>
              <a:t>▶ Promote globally</a:t>
            </a:r>
          </a:p>
        </p:txBody>
      </p:sp>
    </p:spTree>
    <p:extLst>
      <p:ext uri="{BB962C8B-B14F-4D97-AF65-F5344CB8AC3E}">
        <p14:creationId xmlns:p14="http://schemas.microsoft.com/office/powerpoint/2010/main" xmlns="" val="3071077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100</Words>
  <Application>Microsoft Office PowerPoint</Application>
  <PresentationFormat>Custom</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Question: What is 3M’s strategy to spend on human capital and what can it do to compare its metrics with competitors? HR Vision- HR partners with the business to drive growth through people. HR Mission- Provide workforce and organizational solutions to accelerate strategy execution and drive operational excellence. HR Strategies- 1. Engage employees and strengthen employment brand 2. Enhance ability to acquire and retain the right workforce 3. Enable effective human capital planning and increased workforce productivity 4. Optimize HR administration including global web and call centers 5. Accelerate the development of talent 6. Design compensation and benefits plans to meet evolving business needs Valtera provides premier human capital consulting and technology solutions to organizations worldwide in the following areas: Surveys and Analytics, Employee Engagement, Leadership Assessment, Testing and Selection, and HR Audits and Legal Support.  Employee engagement- Community partner, Family appreciation events, External recognition and awards, Performance oriented company, Challenge and growth, Career advancement and  broadening, Personal career development, Effective supervisor and peer relationships Innovation- 3M was awarded the US government’s highest award for innovation, the National Medal of Technology. One of 3M’s strengths (PDF) is how it treats promising employees: give them opportunities, support them, and watch them learn and thrive. 3M provides a rich variety of centers and forums to create a pool of practical ideas that are then nurtured into opportunities and provided the necessary resources for success.  Competitors on five operating segments: Industrial; Safety and Graphics; Electronics and Energy; Health Care; and Consumer.  Competitor companies: Johnson&amp;Johnson, GE, Siemens, Nitto/Sony, Bostik SA and Sika AG.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What is 3M’s strategy to spend on human capital and what can it do to compare its metrics with competitors? HR Vision- HR partners with the business to drive growth through people. HR Mission- Provide workforce and organizational solutions to accelerate strategy execution and drive operational excellence. HR Strategies- 1. Engage employees and strengthen employment brand 2. Enhance ability to acquire and retain the right workforce 3. Enable effective human capital planning and increased workforce productivity 4. Optimize HR administration including global web and call centers 5. Accelerate the development of talent 6. Design compensation and benefits plans to meet evolving business needs Valtera provides premier human capital consulting and technology solutions to organizations worldwide in the following areas: Surveys and Analytics, Employee Engagement, Leadership Assessment, Testing and Selection, and HR Audits and Legal Support.  Employee engagement- Community partner, Family appreciation events, External recognition and awards, Performance oriented company, Challenge and growth, Career advancement and  broadening, Personal career development, Effective supervisor and peer relationships Innovation- 3M was awarded the US government’s highest award for innovation, the National Medal of Technology. One of 3M’s strengths (PDF) is how it treats promising employees: give them opportunities, support them, and watch them learn and thrive. 3M provides a rich variety of centers and forums to create a pool of practical ideas that are then nurtured into opportunities and provided the necessary resources for success.  Competitors on five operating segments: Industrial; Safety and Graphics; Electronics and Energy; Health Care; and Consumer.  Competitor companies: Johnson&amp;Johnson, GE, Siemens, Nitto/Sony, Bostik SA and Sika AG.</dc:title>
  <dc:creator>Tuan Le</dc:creator>
  <cp:lastModifiedBy>Windows User</cp:lastModifiedBy>
  <cp:revision>1</cp:revision>
  <dcterms:created xsi:type="dcterms:W3CDTF">2017-12-01T21:30:10Z</dcterms:created>
  <dcterms:modified xsi:type="dcterms:W3CDTF">2021-12-22T12:12:45Z</dcterms:modified>
</cp:coreProperties>
</file>