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1"/>
  </p:notesMasterIdLst>
  <p:sldIdLst>
    <p:sldId id="256" r:id="rId2"/>
    <p:sldId id="274" r:id="rId3"/>
    <p:sldId id="257"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 id="272" r:id="rId18"/>
    <p:sldId id="265"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6667" autoAdjust="0"/>
  </p:normalViewPr>
  <p:slideViewPr>
    <p:cSldViewPr>
      <p:cViewPr varScale="1">
        <p:scale>
          <a:sx n="94" d="100"/>
          <a:sy n="94" d="100"/>
        </p:scale>
        <p:origin x="-47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1298C8-5C69-4B6E-AE48-C4088E788927}" type="datetimeFigureOut">
              <a:rPr lang="en-US" smtClean="0"/>
              <a:pPr/>
              <a:t>11/29/2021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0598A3-4777-4D07-A70C-B75247D74D39}" type="slidenum">
              <a:rPr lang="en-US" smtClean="0"/>
              <a:pPr/>
              <a:t>‹#›</a:t>
            </a:fld>
            <a:endParaRPr lang="en-US"/>
          </a:p>
        </p:txBody>
      </p:sp>
    </p:spTree>
    <p:extLst>
      <p:ext uri="{BB962C8B-B14F-4D97-AF65-F5344CB8AC3E}">
        <p14:creationId xmlns:p14="http://schemas.microsoft.com/office/powerpoint/2010/main" xmlns="" val="992121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Family assessment is crucial in many ways as far as the health of family members is concerned. We can learn a lot from the information obtained during a family assessment. Firstly, it helps in determining and formulating the best treatment approaches that obey the culture and a patient-</a:t>
            </a:r>
            <a:r>
              <a:rPr lang="en-US" dirty="0" err="1"/>
              <a:t>centred</a:t>
            </a:r>
            <a:r>
              <a:rPr lang="en-US" dirty="0"/>
              <a:t>. It also allows understanding of the family structure, needs and makes crucial recommendations to promote health.</a:t>
            </a:r>
          </a:p>
        </p:txBody>
      </p:sp>
      <p:sp>
        <p:nvSpPr>
          <p:cNvPr id="4" name="Slide Number Placeholder 3"/>
          <p:cNvSpPr>
            <a:spLocks noGrp="1"/>
          </p:cNvSpPr>
          <p:nvPr>
            <p:ph type="sldNum" sz="quarter" idx="10"/>
          </p:nvPr>
        </p:nvSpPr>
        <p:spPr/>
        <p:txBody>
          <a:bodyPr/>
          <a:lstStyle/>
          <a:p>
            <a:fld id="{520598A3-4777-4D07-A70C-B75247D74D39}" type="slidenum">
              <a:rPr lang="en-US" smtClean="0"/>
              <a:pPr/>
              <a:t>3</a:t>
            </a:fld>
            <a:endParaRPr lang="en-US"/>
          </a:p>
        </p:txBody>
      </p:sp>
    </p:spTree>
    <p:extLst>
      <p:ext uri="{BB962C8B-B14F-4D97-AF65-F5344CB8AC3E}">
        <p14:creationId xmlns:p14="http://schemas.microsoft.com/office/powerpoint/2010/main" xmlns="" val="4513580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client likes group therapy so much. He does not welcome individual therapy as he responds rudely, and some keep quiet during the session. Besides, the client does not want to hear anything regarding </a:t>
            </a:r>
            <a:r>
              <a:rPr lang="en-US" dirty="0" err="1"/>
              <a:t>artene</a:t>
            </a:r>
            <a:r>
              <a:rPr lang="en-US" dirty="0"/>
              <a:t> one of the moods stabilizing drugs. He says that he was addicted to </a:t>
            </a:r>
            <a:r>
              <a:rPr lang="en-US" dirty="0" err="1"/>
              <a:t>artene</a:t>
            </a:r>
            <a:r>
              <a:rPr lang="en-US" dirty="0"/>
              <a:t>, and he believes it is one of the reasons he is mentally ill. This is a positive result as the client reasoning seems to be accurate. </a:t>
            </a:r>
          </a:p>
        </p:txBody>
      </p:sp>
      <p:sp>
        <p:nvSpPr>
          <p:cNvPr id="4" name="Slide Number Placeholder 3"/>
          <p:cNvSpPr>
            <a:spLocks noGrp="1"/>
          </p:cNvSpPr>
          <p:nvPr>
            <p:ph type="sldNum" sz="quarter" idx="10"/>
          </p:nvPr>
        </p:nvSpPr>
        <p:spPr/>
        <p:txBody>
          <a:bodyPr/>
          <a:lstStyle/>
          <a:p>
            <a:fld id="{520598A3-4777-4D07-A70C-B75247D74D39}" type="slidenum">
              <a:rPr lang="en-US" smtClean="0"/>
              <a:pPr/>
              <a:t>12</a:t>
            </a:fld>
            <a:endParaRPr lang="en-US"/>
          </a:p>
        </p:txBody>
      </p:sp>
    </p:spTree>
    <p:extLst>
      <p:ext uri="{BB962C8B-B14F-4D97-AF65-F5344CB8AC3E}">
        <p14:creationId xmlns:p14="http://schemas.microsoft.com/office/powerpoint/2010/main" xmlns="" val="36801079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client reveals something important in the second session of the treatment. He confirms that he used to be very social during his childhood. Unfortunately, his father always punished her for the same. This made him relate being social to punishment and regarding talking to other people as evil. He asserts that this what made him antisocial to the extent that he lacked friend and abused drugs for solace.</a:t>
            </a:r>
          </a:p>
        </p:txBody>
      </p:sp>
      <p:sp>
        <p:nvSpPr>
          <p:cNvPr id="4" name="Slide Number Placeholder 3"/>
          <p:cNvSpPr>
            <a:spLocks noGrp="1"/>
          </p:cNvSpPr>
          <p:nvPr>
            <p:ph type="sldNum" sz="quarter" idx="10"/>
          </p:nvPr>
        </p:nvSpPr>
        <p:spPr/>
        <p:txBody>
          <a:bodyPr/>
          <a:lstStyle/>
          <a:p>
            <a:fld id="{520598A3-4777-4D07-A70C-B75247D74D39}" type="slidenum">
              <a:rPr lang="en-US" smtClean="0"/>
              <a:pPr/>
              <a:t>13</a:t>
            </a:fld>
            <a:endParaRPr lang="en-US"/>
          </a:p>
        </p:txBody>
      </p:sp>
    </p:spTree>
    <p:extLst>
      <p:ext uri="{BB962C8B-B14F-4D97-AF65-F5344CB8AC3E}">
        <p14:creationId xmlns:p14="http://schemas.microsoft.com/office/powerpoint/2010/main" xmlns="" val="221877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Impressing impacts were seen through the group, family education and social support. During the last session, the client began relating to other people and could talk well and even share his experiences with third parties. He could even ask for forgiveness whenever he felt he had wronged his colleagues. Additionally, he had set some life goals and seemed committed to achieving his dreams. He continually thanks healthcare providers for saving his life. Indeed the treatment plan had worked.</a:t>
            </a:r>
          </a:p>
        </p:txBody>
      </p:sp>
      <p:sp>
        <p:nvSpPr>
          <p:cNvPr id="4" name="Slide Number Placeholder 3"/>
          <p:cNvSpPr>
            <a:spLocks noGrp="1"/>
          </p:cNvSpPr>
          <p:nvPr>
            <p:ph type="sldNum" sz="quarter" idx="10"/>
          </p:nvPr>
        </p:nvSpPr>
        <p:spPr/>
        <p:txBody>
          <a:bodyPr/>
          <a:lstStyle/>
          <a:p>
            <a:fld id="{520598A3-4777-4D07-A70C-B75247D74D39}" type="slidenum">
              <a:rPr lang="en-US" smtClean="0"/>
              <a:pPr/>
              <a:t>14</a:t>
            </a:fld>
            <a:endParaRPr lang="en-US"/>
          </a:p>
        </p:txBody>
      </p:sp>
    </p:spTree>
    <p:extLst>
      <p:ext uri="{BB962C8B-B14F-4D97-AF65-F5344CB8AC3E}">
        <p14:creationId xmlns:p14="http://schemas.microsoft.com/office/powerpoint/2010/main" xmlns="" val="28176669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Client’s family system lacks proper guidance for effective development and growth. This is why the client abused drugs, and no one bothered. His father has a personality disorder and pulls everyone to be like him. Besides, the client says that his family is disengaged. He adds that the mother had run away for many years and just came back some few years. He was living with a father who cared less about his health and whereabouts. </a:t>
            </a:r>
          </a:p>
        </p:txBody>
      </p:sp>
      <p:sp>
        <p:nvSpPr>
          <p:cNvPr id="4" name="Slide Number Placeholder 3"/>
          <p:cNvSpPr>
            <a:spLocks noGrp="1"/>
          </p:cNvSpPr>
          <p:nvPr>
            <p:ph type="sldNum" sz="quarter" idx="10"/>
          </p:nvPr>
        </p:nvSpPr>
        <p:spPr/>
        <p:txBody>
          <a:bodyPr/>
          <a:lstStyle/>
          <a:p>
            <a:fld id="{520598A3-4777-4D07-A70C-B75247D74D39}" type="slidenum">
              <a:rPr lang="en-US" smtClean="0"/>
              <a:pPr/>
              <a:t>15</a:t>
            </a:fld>
            <a:endParaRPr lang="en-US"/>
          </a:p>
        </p:txBody>
      </p:sp>
    </p:spTree>
    <p:extLst>
      <p:ext uri="{BB962C8B-B14F-4D97-AF65-F5344CB8AC3E}">
        <p14:creationId xmlns:p14="http://schemas.microsoft.com/office/powerpoint/2010/main" xmlns="" val="17084426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Lack of early care made him who is right now. He cries, but at least he finds hopes again to live like any other [person. There is a lack of empathy and care in the family. The father seems to be suffering from a personality disorder that always hides it, possibly because of stigma. He requires immediate support because his condition gets worse. Again, the family needs awareness regarding mental illness so that they see it as any common disease that needs attention.</a:t>
            </a:r>
          </a:p>
        </p:txBody>
      </p:sp>
      <p:sp>
        <p:nvSpPr>
          <p:cNvPr id="4" name="Slide Number Placeholder 3"/>
          <p:cNvSpPr>
            <a:spLocks noGrp="1"/>
          </p:cNvSpPr>
          <p:nvPr>
            <p:ph type="sldNum" sz="quarter" idx="10"/>
          </p:nvPr>
        </p:nvSpPr>
        <p:spPr/>
        <p:txBody>
          <a:bodyPr/>
          <a:lstStyle/>
          <a:p>
            <a:fld id="{520598A3-4777-4D07-A70C-B75247D74D39}" type="slidenum">
              <a:rPr lang="en-US" smtClean="0"/>
              <a:pPr/>
              <a:t>16</a:t>
            </a:fld>
            <a:endParaRPr lang="en-US"/>
          </a:p>
        </p:txBody>
      </p:sp>
    </p:spTree>
    <p:extLst>
      <p:ext uri="{BB962C8B-B14F-4D97-AF65-F5344CB8AC3E}">
        <p14:creationId xmlns:p14="http://schemas.microsoft.com/office/powerpoint/2010/main" xmlns="" val="22925811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Clinicians are doing a great job. The clinical care is excellent. However there are still gaps in the community that still need to be filled. There is </a:t>
            </a:r>
            <a:r>
              <a:rPr lang="en-US" dirty="0" err="1"/>
              <a:t>neeed</a:t>
            </a:r>
            <a:r>
              <a:rPr lang="en-US" dirty="0"/>
              <a:t> for more community workers, community </a:t>
            </a:r>
            <a:r>
              <a:rPr lang="en-US" dirty="0" err="1"/>
              <a:t>nursess</a:t>
            </a:r>
            <a:r>
              <a:rPr lang="en-US" dirty="0"/>
              <a:t> and family doctors to ensure early detection of family needs for early interventions.</a:t>
            </a:r>
          </a:p>
        </p:txBody>
      </p:sp>
      <p:sp>
        <p:nvSpPr>
          <p:cNvPr id="4" name="Slide Number Placeholder 3"/>
          <p:cNvSpPr>
            <a:spLocks noGrp="1"/>
          </p:cNvSpPr>
          <p:nvPr>
            <p:ph type="sldNum" sz="quarter" idx="10"/>
          </p:nvPr>
        </p:nvSpPr>
        <p:spPr/>
        <p:txBody>
          <a:bodyPr/>
          <a:lstStyle/>
          <a:p>
            <a:fld id="{520598A3-4777-4D07-A70C-B75247D74D39}" type="slidenum">
              <a:rPr lang="en-US" smtClean="0"/>
              <a:pPr/>
              <a:t>17</a:t>
            </a:fld>
            <a:endParaRPr lang="en-US"/>
          </a:p>
        </p:txBody>
      </p:sp>
    </p:spTree>
    <p:extLst>
      <p:ext uri="{BB962C8B-B14F-4D97-AF65-F5344CB8AC3E}">
        <p14:creationId xmlns:p14="http://schemas.microsoft.com/office/powerpoint/2010/main" xmlns="" val="2249146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20598A3-4777-4D07-A70C-B75247D74D39}" type="slidenum">
              <a:rPr lang="en-US" smtClean="0"/>
              <a:pPr/>
              <a:t>18</a:t>
            </a:fld>
            <a:endParaRPr lang="en-US"/>
          </a:p>
        </p:txBody>
      </p:sp>
    </p:spTree>
    <p:extLst>
      <p:ext uri="{BB962C8B-B14F-4D97-AF65-F5344CB8AC3E}">
        <p14:creationId xmlns:p14="http://schemas.microsoft.com/office/powerpoint/2010/main" xmlns="" val="1299189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information from family assessment allows one to understand the internal organization and dynamics in a family. It provides a clinician with an understanding of how the family members perceive the affected individual or how they contribute towards his health. From the client’s family assessment, some factors are apparent. The client’s family is unsafe for its members and has several unmet basic needs. A family that cannot warrant safety and security for its members must be having a non-functional hierarchal structure. It gives anyone control over aspects of the family</a:t>
            </a:r>
          </a:p>
        </p:txBody>
      </p:sp>
      <p:sp>
        <p:nvSpPr>
          <p:cNvPr id="4" name="Slide Number Placeholder 3"/>
          <p:cNvSpPr>
            <a:spLocks noGrp="1"/>
          </p:cNvSpPr>
          <p:nvPr>
            <p:ph type="sldNum" sz="quarter" idx="10"/>
          </p:nvPr>
        </p:nvSpPr>
        <p:spPr/>
        <p:txBody>
          <a:bodyPr/>
          <a:lstStyle/>
          <a:p>
            <a:fld id="{520598A3-4777-4D07-A70C-B75247D74D39}" type="slidenum">
              <a:rPr lang="en-US" smtClean="0"/>
              <a:pPr/>
              <a:t>4</a:t>
            </a:fld>
            <a:endParaRPr lang="en-US"/>
          </a:p>
        </p:txBody>
      </p:sp>
    </p:spTree>
    <p:extLst>
      <p:ext uri="{BB962C8B-B14F-4D97-AF65-F5344CB8AC3E}">
        <p14:creationId xmlns:p14="http://schemas.microsoft.com/office/powerpoint/2010/main" xmlns="" val="2816652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Despite all those challenges, the family system appears enmeshed. A first-degree relative, client’s grandfather died from suicide. He had suffered schizophrenia for over forty years. Also, the client’s father seems to have a personality disorder but strive to hide so that no one discerns it. The family has no adequate ability to nurture due to lack of empathy, care and safety. Again, we can never solve anything by avoiding it. This is the means that the family uses to cope with daily life stressors. </a:t>
            </a:r>
          </a:p>
        </p:txBody>
      </p:sp>
      <p:sp>
        <p:nvSpPr>
          <p:cNvPr id="4" name="Slide Number Placeholder 3"/>
          <p:cNvSpPr>
            <a:spLocks noGrp="1"/>
          </p:cNvSpPr>
          <p:nvPr>
            <p:ph type="sldNum" sz="quarter" idx="10"/>
          </p:nvPr>
        </p:nvSpPr>
        <p:spPr/>
        <p:txBody>
          <a:bodyPr/>
          <a:lstStyle/>
          <a:p>
            <a:fld id="{520598A3-4777-4D07-A70C-B75247D74D39}" type="slidenum">
              <a:rPr lang="en-US" smtClean="0"/>
              <a:pPr/>
              <a:t>5</a:t>
            </a:fld>
            <a:endParaRPr lang="en-US"/>
          </a:p>
        </p:txBody>
      </p:sp>
    </p:spTree>
    <p:extLst>
      <p:ext uri="{BB962C8B-B14F-4D97-AF65-F5344CB8AC3E}">
        <p14:creationId xmlns:p14="http://schemas.microsoft.com/office/powerpoint/2010/main" xmlns="" val="461072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client has schizophrenia. Mental illness cannot be cured, but appropriate treatment and management reveal a positive outcome. Again, schizophrenia affects a broader perspective of an individual that it is hard for a single therapy to treat it effectively. This proves that medication alone cannot treat mental illness. It requires a combination of therapies which must be individualized and continuously assessed.</a:t>
            </a:r>
          </a:p>
        </p:txBody>
      </p:sp>
      <p:sp>
        <p:nvSpPr>
          <p:cNvPr id="4" name="Slide Number Placeholder 3"/>
          <p:cNvSpPr>
            <a:spLocks noGrp="1"/>
          </p:cNvSpPr>
          <p:nvPr>
            <p:ph type="sldNum" sz="quarter" idx="10"/>
          </p:nvPr>
        </p:nvSpPr>
        <p:spPr/>
        <p:txBody>
          <a:bodyPr/>
          <a:lstStyle/>
          <a:p>
            <a:fld id="{520598A3-4777-4D07-A70C-B75247D74D39}" type="slidenum">
              <a:rPr lang="en-US" smtClean="0"/>
              <a:pPr/>
              <a:t>6</a:t>
            </a:fld>
            <a:endParaRPr lang="en-US"/>
          </a:p>
        </p:txBody>
      </p:sp>
    </p:spTree>
    <p:extLst>
      <p:ext uri="{BB962C8B-B14F-4D97-AF65-F5344CB8AC3E}">
        <p14:creationId xmlns:p14="http://schemas.microsoft.com/office/powerpoint/2010/main" xmlns="" val="2285304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therapies involve antipsychotic medications, social support, vocational support, family education. Psychotherapy, housing support among many other therapies that can be modified to help improve clinical outcome. At every session or type of therapy, the clinician must continuously assess the progress and response of the patient to remove fewer effective therapies. Aim of the combined therapy is to help determine the most effective therapy that will yield a positive impact in the shortest time possible. </a:t>
            </a:r>
          </a:p>
        </p:txBody>
      </p:sp>
      <p:sp>
        <p:nvSpPr>
          <p:cNvPr id="4" name="Slide Number Placeholder 3"/>
          <p:cNvSpPr>
            <a:spLocks noGrp="1"/>
          </p:cNvSpPr>
          <p:nvPr>
            <p:ph type="sldNum" sz="quarter" idx="10"/>
          </p:nvPr>
        </p:nvSpPr>
        <p:spPr/>
        <p:txBody>
          <a:bodyPr/>
          <a:lstStyle/>
          <a:p>
            <a:fld id="{520598A3-4777-4D07-A70C-B75247D74D39}" type="slidenum">
              <a:rPr lang="en-US" smtClean="0"/>
              <a:pPr/>
              <a:t>7</a:t>
            </a:fld>
            <a:endParaRPr lang="en-US"/>
          </a:p>
        </p:txBody>
      </p:sp>
    </p:spTree>
    <p:extLst>
      <p:ext uri="{BB962C8B-B14F-4D97-AF65-F5344CB8AC3E}">
        <p14:creationId xmlns:p14="http://schemas.microsoft.com/office/powerpoint/2010/main" xmlns="" val="231503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treatment planned for the client is derived from the recovery model. Every aspect that led to this choice of the treatment plan is deeply explained in the model, which holds two primary principles.</a:t>
            </a:r>
          </a:p>
        </p:txBody>
      </p:sp>
      <p:sp>
        <p:nvSpPr>
          <p:cNvPr id="4" name="Slide Number Placeholder 3"/>
          <p:cNvSpPr>
            <a:spLocks noGrp="1"/>
          </p:cNvSpPr>
          <p:nvPr>
            <p:ph type="sldNum" sz="quarter" idx="10"/>
          </p:nvPr>
        </p:nvSpPr>
        <p:spPr/>
        <p:txBody>
          <a:bodyPr/>
          <a:lstStyle/>
          <a:p>
            <a:fld id="{520598A3-4777-4D07-A70C-B75247D74D39}" type="slidenum">
              <a:rPr lang="en-US" smtClean="0"/>
              <a:pPr/>
              <a:t>8</a:t>
            </a:fld>
            <a:endParaRPr lang="en-US"/>
          </a:p>
        </p:txBody>
      </p:sp>
    </p:spTree>
    <p:extLst>
      <p:ext uri="{BB962C8B-B14F-4D97-AF65-F5344CB8AC3E}">
        <p14:creationId xmlns:p14="http://schemas.microsoft.com/office/powerpoint/2010/main" xmlns="" val="4013356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model holds that it is possible to recover from any mental illness. It tries to oppose the old argument that when pone is mentally ill, he cannot recover and be productive to society. Secondly, the model states that the most effective recovery is achieved through patient-centered services and care This is why in the discussion, it is clear that the treatment plan must be individualized</a:t>
            </a:r>
          </a:p>
        </p:txBody>
      </p:sp>
      <p:sp>
        <p:nvSpPr>
          <p:cNvPr id="4" name="Slide Number Placeholder 3"/>
          <p:cNvSpPr>
            <a:spLocks noGrp="1"/>
          </p:cNvSpPr>
          <p:nvPr>
            <p:ph type="sldNum" sz="quarter" idx="10"/>
          </p:nvPr>
        </p:nvSpPr>
        <p:spPr/>
        <p:txBody>
          <a:bodyPr/>
          <a:lstStyle/>
          <a:p>
            <a:fld id="{520598A3-4777-4D07-A70C-B75247D74D39}" type="slidenum">
              <a:rPr lang="en-US" smtClean="0"/>
              <a:pPr/>
              <a:t>9</a:t>
            </a:fld>
            <a:endParaRPr lang="en-US"/>
          </a:p>
        </p:txBody>
      </p:sp>
    </p:spTree>
    <p:extLst>
      <p:ext uri="{BB962C8B-B14F-4D97-AF65-F5344CB8AC3E}">
        <p14:creationId xmlns:p14="http://schemas.microsoft.com/office/powerpoint/2010/main" xmlns="" val="41513625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researches confirm the validity and effectiveness of the treatment plan and recovery model. Warner 2010, Bellack 2016 are among the many studies that support the use of the model and treatment plan in treating various mental illnesses.</a:t>
            </a:r>
          </a:p>
        </p:txBody>
      </p:sp>
      <p:sp>
        <p:nvSpPr>
          <p:cNvPr id="4" name="Slide Number Placeholder 3"/>
          <p:cNvSpPr>
            <a:spLocks noGrp="1"/>
          </p:cNvSpPr>
          <p:nvPr>
            <p:ph type="sldNum" sz="quarter" idx="10"/>
          </p:nvPr>
        </p:nvSpPr>
        <p:spPr/>
        <p:txBody>
          <a:bodyPr/>
          <a:lstStyle/>
          <a:p>
            <a:fld id="{520598A3-4777-4D07-A70C-B75247D74D39}" type="slidenum">
              <a:rPr lang="en-US" smtClean="0"/>
              <a:pPr/>
              <a:t>10</a:t>
            </a:fld>
            <a:endParaRPr lang="en-US"/>
          </a:p>
        </p:txBody>
      </p:sp>
    </p:spTree>
    <p:extLst>
      <p:ext uri="{BB962C8B-B14F-4D97-AF65-F5344CB8AC3E}">
        <p14:creationId xmlns:p14="http://schemas.microsoft.com/office/powerpoint/2010/main" xmlns="" val="3641611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Clinicians and other healthcare provider grasp a lot from treatment sessions. It during the treatment sessions that we learn more about the patients. Besides, we come to know even those that no one else knew about the client. However, the service provider must ensure honesty and consistency to create trust. Also, one must pay attention to the patient’s responses, either verbally or nonverbally. This is crucial to help compare various therapies and come up with the most practical combination of therapies</a:t>
            </a:r>
          </a:p>
        </p:txBody>
      </p:sp>
      <p:sp>
        <p:nvSpPr>
          <p:cNvPr id="4" name="Slide Number Placeholder 3"/>
          <p:cNvSpPr>
            <a:spLocks noGrp="1"/>
          </p:cNvSpPr>
          <p:nvPr>
            <p:ph type="sldNum" sz="quarter" idx="10"/>
          </p:nvPr>
        </p:nvSpPr>
        <p:spPr/>
        <p:txBody>
          <a:bodyPr/>
          <a:lstStyle/>
          <a:p>
            <a:fld id="{520598A3-4777-4D07-A70C-B75247D74D39}" type="slidenum">
              <a:rPr lang="en-US" smtClean="0"/>
              <a:pPr/>
              <a:t>11</a:t>
            </a:fld>
            <a:endParaRPr lang="en-US"/>
          </a:p>
        </p:txBody>
      </p:sp>
    </p:spTree>
    <p:extLst>
      <p:ext uri="{BB962C8B-B14F-4D97-AF65-F5344CB8AC3E}">
        <p14:creationId xmlns:p14="http://schemas.microsoft.com/office/powerpoint/2010/main" xmlns="" val="1110195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FE8C932-3A5C-41A6-A06E-D5C1082D9C76}" type="datetimeFigureOut">
              <a:rPr lang="en-US" smtClean="0"/>
              <a:pPr/>
              <a:t>11/29/2021</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1711DF3-26FB-4EB8-8070-0423FB7FE373}"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E8C932-3A5C-41A6-A06E-D5C1082D9C76}" type="datetimeFigureOut">
              <a:rPr lang="en-US" smtClean="0"/>
              <a:pPr/>
              <a:t>11/29/2021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11DF3-26FB-4EB8-8070-0423FB7FE37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E8C932-3A5C-41A6-A06E-D5C1082D9C76}" type="datetimeFigureOut">
              <a:rPr lang="en-US" smtClean="0"/>
              <a:pPr/>
              <a:t>11/29/2021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11DF3-26FB-4EB8-8070-0423FB7FE37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E8C932-3A5C-41A6-A06E-D5C1082D9C76}" type="datetimeFigureOut">
              <a:rPr lang="en-US" smtClean="0"/>
              <a:pPr/>
              <a:t>11/29/2021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11DF3-26FB-4EB8-8070-0423FB7FE37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E8C932-3A5C-41A6-A06E-D5C1082D9C76}" type="datetimeFigureOut">
              <a:rPr lang="en-US" smtClean="0"/>
              <a:pPr/>
              <a:t>11/29/2021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11DF3-26FB-4EB8-8070-0423FB7FE37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FFE8C932-3A5C-41A6-A06E-D5C1082D9C76}" type="datetimeFigureOut">
              <a:rPr lang="en-US" smtClean="0"/>
              <a:pPr/>
              <a:t>11/29/2021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11DF3-26FB-4EB8-8070-0423FB7FE373}"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E8C932-3A5C-41A6-A06E-D5C1082D9C76}" type="datetimeFigureOut">
              <a:rPr lang="en-US" smtClean="0"/>
              <a:pPr/>
              <a:t>11/29/2021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711DF3-26FB-4EB8-8070-0423FB7FE37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E8C932-3A5C-41A6-A06E-D5C1082D9C76}" type="datetimeFigureOut">
              <a:rPr lang="en-US" smtClean="0"/>
              <a:pPr/>
              <a:t>11/29/2021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711DF3-26FB-4EB8-8070-0423FB7FE37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E8C932-3A5C-41A6-A06E-D5C1082D9C76}" type="datetimeFigureOut">
              <a:rPr lang="en-US" smtClean="0"/>
              <a:pPr/>
              <a:t>11/29/2021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711DF3-26FB-4EB8-8070-0423FB7FE37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FE8C932-3A5C-41A6-A06E-D5C1082D9C76}" type="datetimeFigureOut">
              <a:rPr lang="en-US" smtClean="0"/>
              <a:pPr/>
              <a:t>11/29/2021</a:t>
            </a:fld>
            <a:endParaRPr lang="en-US"/>
          </a:p>
        </p:txBody>
      </p:sp>
      <p:sp>
        <p:nvSpPr>
          <p:cNvPr id="7" name="Slide Number Placeholder 6"/>
          <p:cNvSpPr>
            <a:spLocks noGrp="1"/>
          </p:cNvSpPr>
          <p:nvPr>
            <p:ph type="sldNum" sz="quarter" idx="12"/>
          </p:nvPr>
        </p:nvSpPr>
        <p:spPr/>
        <p:txBody>
          <a:bodyPr/>
          <a:lstStyle/>
          <a:p>
            <a:fld id="{A1711DF3-26FB-4EB8-8070-0423FB7FE373}"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E8C932-3A5C-41A6-A06E-D5C1082D9C76}" type="datetimeFigureOut">
              <a:rPr lang="en-US" smtClean="0"/>
              <a:pPr/>
              <a:t>11/29/2021</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A1711DF3-26FB-4EB8-8070-0423FB7FE37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FE8C932-3A5C-41A6-A06E-D5C1082D9C76}" type="datetimeFigureOut">
              <a:rPr lang="en-US" smtClean="0"/>
              <a:pPr/>
              <a:t>11/29/2021</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1711DF3-26FB-4EB8-8070-0423FB7FE37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ciencedirect.com/topics/medicine-and-dentistry/family-assessment"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National Conference Presentation</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3256821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Researches supporting the treatment</a:t>
            </a:r>
          </a:p>
        </p:txBody>
      </p:sp>
      <p:sp>
        <p:nvSpPr>
          <p:cNvPr id="3" name="Content Placeholder 2"/>
          <p:cNvSpPr>
            <a:spLocks noGrp="1"/>
          </p:cNvSpPr>
          <p:nvPr>
            <p:ph idx="1"/>
          </p:nvPr>
        </p:nvSpPr>
        <p:spPr>
          <a:xfrm>
            <a:off x="1043492" y="2323652"/>
            <a:ext cx="7643308" cy="4153348"/>
          </a:xfrm>
        </p:spPr>
        <p:txBody>
          <a:bodyPr>
            <a:normAutofit fontScale="92500"/>
          </a:bodyPr>
          <a:lstStyle/>
          <a:p>
            <a:pPr>
              <a:buFont typeface="Wingdings" pitchFamily="2" charset="2"/>
              <a:buChar char="v"/>
            </a:pPr>
            <a:r>
              <a:rPr lang="en-US" dirty="0"/>
              <a:t>According to Warner (2010), scientific evidence supports recovery model</a:t>
            </a:r>
          </a:p>
          <a:p>
            <a:pPr>
              <a:buFont typeface="Wingdings" pitchFamily="2" charset="2"/>
              <a:buChar char="v"/>
            </a:pPr>
            <a:r>
              <a:rPr lang="en-US" dirty="0"/>
              <a:t>Similarly, Bellack (2006) proves the effectiveness of the combination of therapies</a:t>
            </a:r>
          </a:p>
          <a:p>
            <a:pPr>
              <a:buFont typeface="Wingdings" pitchFamily="2" charset="2"/>
              <a:buChar char="v"/>
            </a:pPr>
            <a:r>
              <a:rPr lang="en-US" dirty="0"/>
              <a:t>Substance Abuse and mental health administration explains significance of combined therapies</a:t>
            </a:r>
          </a:p>
          <a:p>
            <a:pPr>
              <a:buFont typeface="Wingdings" pitchFamily="2" charset="2"/>
              <a:buChar char="v"/>
            </a:pPr>
            <a:r>
              <a:rPr lang="en-US" dirty="0"/>
              <a:t>Also, it advocates for the recovery model </a:t>
            </a:r>
          </a:p>
          <a:p>
            <a:pPr>
              <a:buFont typeface="Wingdings" pitchFamily="2" charset="2"/>
              <a:buChar char="v"/>
            </a:pPr>
            <a:r>
              <a:rPr lang="en-US" dirty="0"/>
              <a:t>Provides four dimensions and ten principles for the model</a:t>
            </a:r>
          </a:p>
          <a:p>
            <a:pPr>
              <a:buFont typeface="Wingdings" pitchFamily="2" charset="2"/>
              <a:buChar char="v"/>
            </a:pPr>
            <a:r>
              <a:rPr lang="en-US" dirty="0"/>
              <a:t>Warner, R. (2009) asserts that empowering and encouraging mentally ill is an excellent means</a:t>
            </a:r>
          </a:p>
        </p:txBody>
      </p:sp>
    </p:spTree>
    <p:extLst>
      <p:ext uri="{BB962C8B-B14F-4D97-AF65-F5344CB8AC3E}">
        <p14:creationId xmlns:p14="http://schemas.microsoft.com/office/powerpoint/2010/main" xmlns="" val="2823915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Information from treatment sessions</a:t>
            </a:r>
          </a:p>
        </p:txBody>
      </p:sp>
      <p:sp>
        <p:nvSpPr>
          <p:cNvPr id="3" name="Content Placeholder 2"/>
          <p:cNvSpPr>
            <a:spLocks noGrp="1"/>
          </p:cNvSpPr>
          <p:nvPr>
            <p:ph idx="1"/>
          </p:nvPr>
        </p:nvSpPr>
        <p:spPr>
          <a:xfrm>
            <a:off x="1043492" y="2323652"/>
            <a:ext cx="7643308" cy="4153348"/>
          </a:xfrm>
        </p:spPr>
        <p:txBody>
          <a:bodyPr>
            <a:normAutofit/>
          </a:bodyPr>
          <a:lstStyle/>
          <a:p>
            <a:pPr>
              <a:buFont typeface="Wingdings" pitchFamily="2" charset="2"/>
              <a:buChar char="v"/>
            </a:pPr>
            <a:r>
              <a:rPr lang="en-US" dirty="0"/>
              <a:t>Much is learned during treatment sessions</a:t>
            </a:r>
          </a:p>
          <a:p>
            <a:pPr>
              <a:buFont typeface="Wingdings" pitchFamily="2" charset="2"/>
              <a:buChar char="v"/>
            </a:pPr>
            <a:r>
              <a:rPr lang="en-US" dirty="0"/>
              <a:t>We come to know the client more and more</a:t>
            </a:r>
          </a:p>
          <a:p>
            <a:pPr>
              <a:buFont typeface="Wingdings" pitchFamily="2" charset="2"/>
              <a:buChar char="v"/>
            </a:pPr>
            <a:r>
              <a:rPr lang="en-US" dirty="0"/>
              <a:t>During the first session, client is taken through various therapies</a:t>
            </a:r>
          </a:p>
          <a:p>
            <a:pPr>
              <a:buFont typeface="Wingdings" pitchFamily="2" charset="2"/>
              <a:buChar char="v"/>
            </a:pPr>
            <a:r>
              <a:rPr lang="en-US" dirty="0"/>
              <a:t>Constant assessment, consistency and honesty is crucial</a:t>
            </a:r>
          </a:p>
          <a:p>
            <a:pPr>
              <a:buFont typeface="Wingdings" pitchFamily="2" charset="2"/>
              <a:buChar char="v"/>
            </a:pPr>
            <a:r>
              <a:rPr lang="en-US" dirty="0"/>
              <a:t>Patient differential response to therapies is noted</a:t>
            </a:r>
          </a:p>
          <a:p>
            <a:pPr>
              <a:buFont typeface="Wingdings" pitchFamily="2" charset="2"/>
              <a:buChar char="v"/>
            </a:pPr>
            <a:r>
              <a:rPr lang="en-US" dirty="0"/>
              <a:t>Comparison of the client’s response to various therapies to determine the best therapies</a:t>
            </a:r>
          </a:p>
        </p:txBody>
      </p:sp>
    </p:spTree>
    <p:extLst>
      <p:ext uri="{BB962C8B-B14F-4D97-AF65-F5344CB8AC3E}">
        <p14:creationId xmlns:p14="http://schemas.microsoft.com/office/powerpoint/2010/main" xmlns="" val="2563941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a:xfrm>
            <a:off x="1043492" y="2323652"/>
            <a:ext cx="7719508" cy="4153348"/>
          </a:xfrm>
        </p:spPr>
        <p:txBody>
          <a:bodyPr>
            <a:normAutofit/>
          </a:bodyPr>
          <a:lstStyle/>
          <a:p>
            <a:pPr>
              <a:buFont typeface="Wingdings" pitchFamily="2" charset="2"/>
              <a:buChar char="v"/>
            </a:pPr>
            <a:r>
              <a:rPr lang="en-US" dirty="0"/>
              <a:t>The client loves group therapy </a:t>
            </a:r>
          </a:p>
          <a:p>
            <a:pPr>
              <a:buFont typeface="Wingdings" pitchFamily="2" charset="2"/>
              <a:buChar char="v"/>
            </a:pPr>
            <a:r>
              <a:rPr lang="en-US" dirty="0"/>
              <a:t>He responds rudely and some times keep quite in individual therapy</a:t>
            </a:r>
          </a:p>
          <a:p>
            <a:pPr>
              <a:buFont typeface="Wingdings" pitchFamily="2" charset="2"/>
              <a:buChar char="v"/>
            </a:pPr>
            <a:r>
              <a:rPr lang="en-US" dirty="0"/>
              <a:t>Again, he displays a negative attitude towards </a:t>
            </a:r>
            <a:r>
              <a:rPr lang="en-US" dirty="0" err="1"/>
              <a:t>artene</a:t>
            </a:r>
            <a:r>
              <a:rPr lang="en-US" dirty="0"/>
              <a:t> (the antidote for </a:t>
            </a:r>
            <a:r>
              <a:rPr lang="en-US" dirty="0" err="1"/>
              <a:t>cpz</a:t>
            </a:r>
            <a:r>
              <a:rPr lang="en-US" dirty="0"/>
              <a:t>)</a:t>
            </a:r>
          </a:p>
          <a:p>
            <a:pPr>
              <a:buFont typeface="Wingdings" pitchFamily="2" charset="2"/>
              <a:buChar char="v"/>
            </a:pPr>
            <a:r>
              <a:rPr lang="en-US" dirty="0"/>
              <a:t>He readily and adheres to other medication</a:t>
            </a:r>
          </a:p>
          <a:p>
            <a:pPr>
              <a:buFont typeface="Wingdings" pitchFamily="2" charset="2"/>
              <a:buChar char="v"/>
            </a:pPr>
            <a:r>
              <a:rPr lang="en-US" dirty="0"/>
              <a:t>Client asserts that </a:t>
            </a:r>
            <a:r>
              <a:rPr lang="en-US" dirty="0" err="1"/>
              <a:t>artene</a:t>
            </a:r>
            <a:r>
              <a:rPr lang="en-US" dirty="0"/>
              <a:t> drove him to addiction and dependence</a:t>
            </a:r>
          </a:p>
          <a:p>
            <a:pPr>
              <a:buFont typeface="Wingdings" pitchFamily="2" charset="2"/>
              <a:buChar char="v"/>
            </a:pPr>
            <a:r>
              <a:rPr lang="en-US" dirty="0"/>
              <a:t>He does not want to be sick again</a:t>
            </a:r>
          </a:p>
        </p:txBody>
      </p:sp>
    </p:spTree>
    <p:extLst>
      <p:ext uri="{BB962C8B-B14F-4D97-AF65-F5344CB8AC3E}">
        <p14:creationId xmlns:p14="http://schemas.microsoft.com/office/powerpoint/2010/main" xmlns="" val="2686141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a:xfrm>
            <a:off x="1043492" y="2323652"/>
            <a:ext cx="7719508" cy="4229548"/>
          </a:xfrm>
        </p:spPr>
        <p:txBody>
          <a:bodyPr>
            <a:normAutofit/>
          </a:bodyPr>
          <a:lstStyle/>
          <a:p>
            <a:pPr>
              <a:buFont typeface="Wingdings" pitchFamily="2" charset="2"/>
              <a:buChar char="v"/>
            </a:pPr>
            <a:r>
              <a:rPr lang="en-US" dirty="0"/>
              <a:t>During the second session, client talks of something</a:t>
            </a:r>
          </a:p>
          <a:p>
            <a:pPr>
              <a:buFont typeface="Wingdings" pitchFamily="2" charset="2"/>
              <a:buChar char="v"/>
            </a:pPr>
            <a:r>
              <a:rPr lang="en-US" dirty="0"/>
              <a:t>Asserts that he used to very social </a:t>
            </a:r>
          </a:p>
          <a:p>
            <a:pPr>
              <a:buFont typeface="Wingdings" pitchFamily="2" charset="2"/>
              <a:buChar char="v"/>
            </a:pPr>
            <a:r>
              <a:rPr lang="en-US" dirty="0"/>
              <a:t>Unfortunately, his rude father did not like it</a:t>
            </a:r>
          </a:p>
          <a:p>
            <a:pPr>
              <a:buFont typeface="Wingdings" pitchFamily="2" charset="2"/>
              <a:buChar char="v"/>
            </a:pPr>
            <a:r>
              <a:rPr lang="en-US" dirty="0"/>
              <a:t>He punished him severally while young </a:t>
            </a:r>
          </a:p>
          <a:p>
            <a:pPr>
              <a:buFont typeface="Wingdings" pitchFamily="2" charset="2"/>
              <a:buChar char="v"/>
            </a:pPr>
            <a:r>
              <a:rPr lang="en-US" dirty="0"/>
              <a:t>Made him hate socializing as he attributed it to punishment</a:t>
            </a:r>
          </a:p>
          <a:p>
            <a:pPr>
              <a:buFont typeface="Wingdings" pitchFamily="2" charset="2"/>
              <a:buChar char="v"/>
            </a:pPr>
            <a:r>
              <a:rPr lang="en-US" dirty="0"/>
              <a:t>Adolescence, he was shy and could not easily socialize</a:t>
            </a:r>
          </a:p>
        </p:txBody>
      </p:sp>
    </p:spTree>
    <p:extLst>
      <p:ext uri="{BB962C8B-B14F-4D97-AF65-F5344CB8AC3E}">
        <p14:creationId xmlns:p14="http://schemas.microsoft.com/office/powerpoint/2010/main" xmlns="" val="1536804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a:xfrm>
            <a:off x="1043492" y="2323652"/>
            <a:ext cx="7643308" cy="4153348"/>
          </a:xfrm>
        </p:spPr>
        <p:txBody>
          <a:bodyPr>
            <a:normAutofit/>
          </a:bodyPr>
          <a:lstStyle/>
          <a:p>
            <a:pPr>
              <a:buFont typeface="Wingdings" pitchFamily="2" charset="2"/>
              <a:buChar char="v"/>
            </a:pPr>
            <a:r>
              <a:rPr lang="en-US" dirty="0"/>
              <a:t>Group therapy, family education and social support was productive</a:t>
            </a:r>
          </a:p>
          <a:p>
            <a:pPr>
              <a:buFont typeface="Wingdings" pitchFamily="2" charset="2"/>
              <a:buChar char="v"/>
            </a:pPr>
            <a:r>
              <a:rPr lang="en-US" dirty="0"/>
              <a:t>At the third session, client began seeing the right side of relating with other people</a:t>
            </a:r>
          </a:p>
          <a:p>
            <a:pPr>
              <a:buFont typeface="Wingdings" pitchFamily="2" charset="2"/>
              <a:buChar char="v"/>
            </a:pPr>
            <a:r>
              <a:rPr lang="en-US" dirty="0"/>
              <a:t>He could ask forgiveness from families</a:t>
            </a:r>
          </a:p>
          <a:p>
            <a:pPr>
              <a:buFont typeface="Wingdings" pitchFamily="2" charset="2"/>
              <a:buChar char="v"/>
            </a:pPr>
            <a:r>
              <a:rPr lang="en-US" dirty="0"/>
              <a:t>He set goals through assistance and committed to following them</a:t>
            </a:r>
          </a:p>
          <a:p>
            <a:pPr>
              <a:buFont typeface="Wingdings" pitchFamily="2" charset="2"/>
              <a:buChar char="v"/>
            </a:pPr>
            <a:r>
              <a:rPr lang="en-US" dirty="0"/>
              <a:t>He readily welcomes people and less shy</a:t>
            </a:r>
          </a:p>
          <a:p>
            <a:pPr>
              <a:buFont typeface="Wingdings" pitchFamily="2" charset="2"/>
              <a:buChar char="v"/>
            </a:pPr>
            <a:r>
              <a:rPr lang="en-US" dirty="0"/>
              <a:t>He confirms significance of therapy</a:t>
            </a:r>
          </a:p>
        </p:txBody>
      </p:sp>
    </p:spTree>
    <p:extLst>
      <p:ext uri="{BB962C8B-B14F-4D97-AF65-F5344CB8AC3E}">
        <p14:creationId xmlns:p14="http://schemas.microsoft.com/office/powerpoint/2010/main" xmlns="" val="2098503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Family Concerns and needs</a:t>
            </a:r>
          </a:p>
        </p:txBody>
      </p:sp>
      <p:sp>
        <p:nvSpPr>
          <p:cNvPr id="3" name="Content Placeholder 2"/>
          <p:cNvSpPr>
            <a:spLocks noGrp="1"/>
          </p:cNvSpPr>
          <p:nvPr>
            <p:ph idx="1"/>
          </p:nvPr>
        </p:nvSpPr>
        <p:spPr>
          <a:xfrm>
            <a:off x="1043492" y="2323652"/>
            <a:ext cx="7643308" cy="4153348"/>
          </a:xfrm>
        </p:spPr>
        <p:txBody>
          <a:bodyPr>
            <a:normAutofit/>
          </a:bodyPr>
          <a:lstStyle/>
          <a:p>
            <a:pPr>
              <a:buFont typeface="Wingdings" pitchFamily="2" charset="2"/>
              <a:buChar char="v"/>
            </a:pPr>
            <a:r>
              <a:rPr lang="en-US" dirty="0"/>
              <a:t>Family system has no proper guidance to healthy living</a:t>
            </a:r>
          </a:p>
          <a:p>
            <a:pPr>
              <a:buFont typeface="Wingdings" pitchFamily="2" charset="2"/>
              <a:buChar char="v"/>
            </a:pPr>
            <a:r>
              <a:rPr lang="en-US" dirty="0"/>
              <a:t>Father has a personality disorder</a:t>
            </a:r>
          </a:p>
          <a:p>
            <a:pPr>
              <a:buFont typeface="Wingdings" pitchFamily="2" charset="2"/>
              <a:buChar char="v"/>
            </a:pPr>
            <a:r>
              <a:rPr lang="en-US" dirty="0"/>
              <a:t>Client report disengagement in the family</a:t>
            </a:r>
          </a:p>
          <a:p>
            <a:pPr>
              <a:buFont typeface="Wingdings" pitchFamily="2" charset="2"/>
              <a:buChar char="v"/>
            </a:pPr>
            <a:r>
              <a:rPr lang="en-US" dirty="0"/>
              <a:t>Caused the mother to run away when he was young</a:t>
            </a:r>
          </a:p>
          <a:p>
            <a:pPr>
              <a:buFont typeface="Wingdings" pitchFamily="2" charset="2"/>
              <a:buChar char="v"/>
            </a:pPr>
            <a:r>
              <a:rPr lang="en-US" dirty="0"/>
              <a:t>He was left with the father who pushed him to antisocial behavior</a:t>
            </a:r>
          </a:p>
          <a:p>
            <a:pPr>
              <a:buFont typeface="Wingdings" pitchFamily="2" charset="2"/>
              <a:buChar char="v"/>
            </a:pPr>
            <a:r>
              <a:rPr lang="en-US" dirty="0"/>
              <a:t>Similarly, </a:t>
            </a:r>
            <a:r>
              <a:rPr lang="en-US" dirty="0" err="1"/>
              <a:t>amily</a:t>
            </a:r>
            <a:r>
              <a:rPr lang="en-US" dirty="0"/>
              <a:t> system cannot provide basic needs </a:t>
            </a:r>
          </a:p>
        </p:txBody>
      </p:sp>
    </p:spTree>
    <p:extLst>
      <p:ext uri="{BB962C8B-B14F-4D97-AF65-F5344CB8AC3E}">
        <p14:creationId xmlns:p14="http://schemas.microsoft.com/office/powerpoint/2010/main" xmlns="" val="2012230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Family concerns and Issues cont’d</a:t>
            </a:r>
          </a:p>
        </p:txBody>
      </p:sp>
      <p:sp>
        <p:nvSpPr>
          <p:cNvPr id="3" name="Content Placeholder 2"/>
          <p:cNvSpPr>
            <a:spLocks noGrp="1"/>
          </p:cNvSpPr>
          <p:nvPr>
            <p:ph idx="1"/>
          </p:nvPr>
        </p:nvSpPr>
        <p:spPr>
          <a:xfrm>
            <a:off x="1043492" y="2323652"/>
            <a:ext cx="7643308" cy="4229548"/>
          </a:xfrm>
        </p:spPr>
        <p:txBody>
          <a:bodyPr>
            <a:normAutofit/>
          </a:bodyPr>
          <a:lstStyle/>
          <a:p>
            <a:pPr>
              <a:buFont typeface="Wingdings" pitchFamily="2" charset="2"/>
              <a:buChar char="v"/>
            </a:pPr>
            <a:r>
              <a:rPr lang="en-US" dirty="0"/>
              <a:t>Client cries that lack of early care drove him to mental illness</a:t>
            </a:r>
          </a:p>
          <a:p>
            <a:pPr>
              <a:buFont typeface="Wingdings" pitchFamily="2" charset="2"/>
              <a:buChar char="v"/>
            </a:pPr>
            <a:r>
              <a:rPr lang="en-US" dirty="0"/>
              <a:t>Showing a lack of empathy and care</a:t>
            </a:r>
          </a:p>
          <a:p>
            <a:pPr>
              <a:buFont typeface="Wingdings" pitchFamily="2" charset="2"/>
              <a:buChar char="v"/>
            </a:pPr>
            <a:r>
              <a:rPr lang="en-US" dirty="0"/>
              <a:t>Family need close support and follow up</a:t>
            </a:r>
          </a:p>
          <a:p>
            <a:pPr>
              <a:buFont typeface="Wingdings" pitchFamily="2" charset="2"/>
              <a:buChar char="v"/>
            </a:pPr>
            <a:r>
              <a:rPr lang="en-US" dirty="0"/>
              <a:t>Seemingly the father is suffering as well</a:t>
            </a:r>
          </a:p>
          <a:p>
            <a:pPr>
              <a:buFont typeface="Wingdings" pitchFamily="2" charset="2"/>
              <a:buChar char="v"/>
            </a:pPr>
            <a:r>
              <a:rPr lang="en-US" dirty="0"/>
              <a:t>Immediate support for the father to improve  his health</a:t>
            </a:r>
          </a:p>
          <a:p>
            <a:pPr>
              <a:buFont typeface="Wingdings" pitchFamily="2" charset="2"/>
              <a:buChar char="v"/>
            </a:pPr>
            <a:r>
              <a:rPr lang="en-US" dirty="0"/>
              <a:t>Family need education concerning reporting abnormal behaviors and seeking care</a:t>
            </a:r>
          </a:p>
        </p:txBody>
      </p:sp>
    </p:spTree>
    <p:extLst>
      <p:ext uri="{BB962C8B-B14F-4D97-AF65-F5344CB8AC3E}">
        <p14:creationId xmlns:p14="http://schemas.microsoft.com/office/powerpoint/2010/main" xmlns="" val="572488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Information about clinicians and clinical care</a:t>
            </a:r>
          </a:p>
        </p:txBody>
      </p:sp>
      <p:sp>
        <p:nvSpPr>
          <p:cNvPr id="3" name="Content Placeholder 2"/>
          <p:cNvSpPr>
            <a:spLocks noGrp="1"/>
          </p:cNvSpPr>
          <p:nvPr>
            <p:ph idx="1"/>
          </p:nvPr>
        </p:nvSpPr>
        <p:spPr>
          <a:xfrm>
            <a:off x="1043492" y="2323652"/>
            <a:ext cx="7643308" cy="4153348"/>
          </a:xfrm>
        </p:spPr>
        <p:txBody>
          <a:bodyPr>
            <a:normAutofit lnSpcReduction="10000"/>
          </a:bodyPr>
          <a:lstStyle/>
          <a:p>
            <a:pPr>
              <a:buFont typeface="Wingdings" pitchFamily="2" charset="2"/>
              <a:buChar char="v"/>
            </a:pPr>
            <a:r>
              <a:rPr lang="en-US" dirty="0"/>
              <a:t>Clinicians are doing a great job</a:t>
            </a:r>
          </a:p>
          <a:p>
            <a:pPr>
              <a:buFont typeface="Wingdings" pitchFamily="2" charset="2"/>
              <a:buChar char="v"/>
            </a:pPr>
            <a:r>
              <a:rPr lang="en-US" dirty="0"/>
              <a:t>Mentally ill patients receive the best care and quality services</a:t>
            </a:r>
          </a:p>
          <a:p>
            <a:pPr>
              <a:buFont typeface="Wingdings" pitchFamily="2" charset="2"/>
              <a:buChar char="v"/>
            </a:pPr>
            <a:r>
              <a:rPr lang="en-US" dirty="0"/>
              <a:t>Clinicians, nurses and health professionals have created awareness regarding mental illness</a:t>
            </a:r>
          </a:p>
          <a:p>
            <a:pPr>
              <a:buFont typeface="Wingdings" pitchFamily="2" charset="2"/>
              <a:buChar char="v"/>
            </a:pPr>
            <a:r>
              <a:rPr lang="en-US" dirty="0"/>
              <a:t>However, outreach services and campaign are still inadequate</a:t>
            </a:r>
          </a:p>
          <a:p>
            <a:pPr>
              <a:buFont typeface="Wingdings" pitchFamily="2" charset="2"/>
              <a:buChar char="v"/>
            </a:pPr>
            <a:r>
              <a:rPr lang="en-US" dirty="0"/>
              <a:t>More community volunteers, community nurses and doctors are needed</a:t>
            </a:r>
          </a:p>
          <a:p>
            <a:pPr>
              <a:buFont typeface="Wingdings" pitchFamily="2" charset="2"/>
              <a:buChar char="v"/>
            </a:pPr>
            <a:r>
              <a:rPr lang="en-US" dirty="0"/>
              <a:t>To assess specific and significant needs of families for early intervention</a:t>
            </a:r>
          </a:p>
        </p:txBody>
      </p:sp>
    </p:spTree>
    <p:extLst>
      <p:ext uri="{BB962C8B-B14F-4D97-AF65-F5344CB8AC3E}">
        <p14:creationId xmlns:p14="http://schemas.microsoft.com/office/powerpoint/2010/main" xmlns="" val="3888564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1043492" y="2323652"/>
            <a:ext cx="6777317" cy="4229548"/>
          </a:xfrm>
        </p:spPr>
        <p:txBody>
          <a:bodyPr>
            <a:normAutofit lnSpcReduction="10000"/>
          </a:bodyPr>
          <a:lstStyle/>
          <a:p>
            <a:pPr lvl="0">
              <a:buFont typeface="Wingdings" pitchFamily="2" charset="2"/>
              <a:buChar char="v"/>
            </a:pPr>
            <a:r>
              <a:rPr lang="en-US" dirty="0" err="1"/>
              <a:t>Aldersey</a:t>
            </a:r>
            <a:r>
              <a:rPr lang="en-US" dirty="0"/>
              <a:t>, H. M., &amp; Whitley, R. (2015). Family influence in recovery from severe mental illness. </a:t>
            </a:r>
            <a:r>
              <a:rPr lang="en-US" i="1" dirty="0"/>
              <a:t>Community Mental Health Journal</a:t>
            </a:r>
            <a:r>
              <a:rPr lang="en-US" dirty="0"/>
              <a:t>, </a:t>
            </a:r>
            <a:r>
              <a:rPr lang="en-US" i="1" dirty="0"/>
              <a:t>51</a:t>
            </a:r>
            <a:r>
              <a:rPr lang="en-US" dirty="0"/>
              <a:t>(4), 467-476.</a:t>
            </a:r>
          </a:p>
          <a:p>
            <a:pPr lvl="0">
              <a:buFont typeface="Wingdings" pitchFamily="2" charset="2"/>
              <a:buChar char="v"/>
            </a:pPr>
            <a:r>
              <a:rPr lang="en-US" dirty="0"/>
              <a:t>Bellack, A. S. (2006). Scientific and consumer models of recovery in schizophrenia: concordance, contrasts, and implications.</a:t>
            </a:r>
          </a:p>
          <a:p>
            <a:pPr lvl="0">
              <a:buFont typeface="Wingdings" pitchFamily="2" charset="2"/>
              <a:buChar char="v"/>
            </a:pPr>
            <a:r>
              <a:rPr lang="en-US" dirty="0"/>
              <a:t>Family Assessment retrieved from </a:t>
            </a:r>
            <a:r>
              <a:rPr lang="en-US" u="sng" dirty="0">
                <a:hlinkClick r:id="rId3"/>
              </a:rPr>
              <a:t>https://www.sciencedirect.com/topics/medicine-and-dentistry/family-assessment</a:t>
            </a:r>
            <a:endParaRPr lang="en-US" dirty="0"/>
          </a:p>
          <a:p>
            <a:pPr>
              <a:buFont typeface="Wingdings" pitchFamily="2" charset="2"/>
              <a:buChar char="v"/>
            </a:pPr>
            <a:endParaRPr lang="en-US" dirty="0"/>
          </a:p>
        </p:txBody>
      </p:sp>
    </p:spTree>
    <p:extLst>
      <p:ext uri="{BB962C8B-B14F-4D97-AF65-F5344CB8AC3E}">
        <p14:creationId xmlns:p14="http://schemas.microsoft.com/office/powerpoint/2010/main" xmlns="" val="423826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 Cont’d</a:t>
            </a:r>
          </a:p>
        </p:txBody>
      </p:sp>
      <p:sp>
        <p:nvSpPr>
          <p:cNvPr id="3" name="Content Placeholder 2"/>
          <p:cNvSpPr>
            <a:spLocks noGrp="1"/>
          </p:cNvSpPr>
          <p:nvPr>
            <p:ph idx="1"/>
          </p:nvPr>
        </p:nvSpPr>
        <p:spPr>
          <a:xfrm>
            <a:off x="1043492" y="2323652"/>
            <a:ext cx="6777317" cy="4153348"/>
          </a:xfrm>
        </p:spPr>
        <p:txBody>
          <a:bodyPr>
            <a:normAutofit fontScale="92500" lnSpcReduction="20000"/>
          </a:bodyPr>
          <a:lstStyle/>
          <a:p>
            <a:pPr lvl="0">
              <a:buFont typeface="Wingdings" pitchFamily="2" charset="2"/>
              <a:buChar char="v"/>
            </a:pPr>
            <a:r>
              <a:rPr lang="en-US" dirty="0" err="1"/>
              <a:t>Mehl</a:t>
            </a:r>
            <a:r>
              <a:rPr lang="en-US" dirty="0"/>
              <a:t>, S., </a:t>
            </a:r>
            <a:r>
              <a:rPr lang="en-US" dirty="0" err="1"/>
              <a:t>Falkai</a:t>
            </a:r>
            <a:r>
              <a:rPr lang="en-US" dirty="0"/>
              <a:t>, P., Berger, M., </a:t>
            </a:r>
            <a:r>
              <a:rPr lang="en-US" dirty="0" err="1"/>
              <a:t>Löhr</a:t>
            </a:r>
            <a:r>
              <a:rPr lang="en-US" dirty="0"/>
              <a:t>, M., </a:t>
            </a:r>
            <a:r>
              <a:rPr lang="en-US" dirty="0" err="1"/>
              <a:t>Rujescu</a:t>
            </a:r>
            <a:r>
              <a:rPr lang="en-US" dirty="0"/>
              <a:t>, D., Wolff, J., &amp; </a:t>
            </a:r>
            <a:r>
              <a:rPr lang="en-US" dirty="0" err="1"/>
              <a:t>Kircher</a:t>
            </a:r>
            <a:r>
              <a:rPr lang="en-US" dirty="0"/>
              <a:t>, T. (2016). Guideline-conform psychiatric psychotherapeutic treatment for patients with schizophrenia: a normative evaluation of necessary personnel requirements. </a:t>
            </a:r>
            <a:r>
              <a:rPr lang="en-US" i="1" dirty="0"/>
              <a:t>Der </a:t>
            </a:r>
            <a:r>
              <a:rPr lang="en-US" i="1" dirty="0" err="1"/>
              <a:t>Nervenarzt</a:t>
            </a:r>
            <a:r>
              <a:rPr lang="en-US" dirty="0"/>
              <a:t>, </a:t>
            </a:r>
            <a:r>
              <a:rPr lang="en-US" i="1" dirty="0"/>
              <a:t>87</a:t>
            </a:r>
            <a:r>
              <a:rPr lang="en-US" dirty="0"/>
              <a:t>(3), 286-294.</a:t>
            </a:r>
          </a:p>
          <a:p>
            <a:pPr lvl="0">
              <a:buFont typeface="Wingdings" pitchFamily="2" charset="2"/>
              <a:buChar char="v"/>
            </a:pPr>
            <a:r>
              <a:rPr lang="en-US" dirty="0"/>
              <a:t>Warner, R. (2009). Recovery from schizophrenia and the recovery model. </a:t>
            </a:r>
            <a:r>
              <a:rPr lang="en-US" i="1" dirty="0"/>
              <a:t>Current opinion in psychiatry</a:t>
            </a:r>
            <a:r>
              <a:rPr lang="en-US" dirty="0"/>
              <a:t>, </a:t>
            </a:r>
            <a:r>
              <a:rPr lang="en-US" i="1" dirty="0"/>
              <a:t>22</a:t>
            </a:r>
            <a:r>
              <a:rPr lang="en-US" dirty="0"/>
              <a:t>(4), 374-380.</a:t>
            </a:r>
          </a:p>
          <a:p>
            <a:pPr lvl="0">
              <a:buFont typeface="Wingdings" pitchFamily="2" charset="2"/>
              <a:buChar char="v"/>
            </a:pPr>
            <a:r>
              <a:rPr lang="en-US" dirty="0"/>
              <a:t>Warner, R. (2010). Does the scientific evidence support the recovery model?. </a:t>
            </a:r>
            <a:r>
              <a:rPr lang="en-US" i="1" dirty="0"/>
              <a:t>The Psychiatrist</a:t>
            </a:r>
            <a:r>
              <a:rPr lang="en-US" dirty="0"/>
              <a:t>, </a:t>
            </a:r>
            <a:r>
              <a:rPr lang="en-US" i="1" dirty="0"/>
              <a:t>34</a:t>
            </a:r>
            <a:r>
              <a:rPr lang="en-US" dirty="0"/>
              <a:t>(1), 3-5.</a:t>
            </a:r>
          </a:p>
          <a:p>
            <a:pPr marL="68580" indent="0">
              <a:buNone/>
            </a:pPr>
            <a:endParaRPr lang="en-US" dirty="0"/>
          </a:p>
        </p:txBody>
      </p:sp>
    </p:spTree>
    <p:extLst>
      <p:ext uri="{BB962C8B-B14F-4D97-AF65-F5344CB8AC3E}">
        <p14:creationId xmlns:p14="http://schemas.microsoft.com/office/powerpoint/2010/main" xmlns="" val="3653615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Presentation of a client with schizophrenia</a:t>
            </a:r>
          </a:p>
        </p:txBody>
      </p:sp>
    </p:spTree>
    <p:extLst>
      <p:ext uri="{BB962C8B-B14F-4D97-AF65-F5344CB8AC3E}">
        <p14:creationId xmlns:p14="http://schemas.microsoft.com/office/powerpoint/2010/main" xmlns="" val="1091084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Assessment of the client’s family</a:t>
            </a:r>
          </a:p>
        </p:txBody>
      </p:sp>
      <p:sp>
        <p:nvSpPr>
          <p:cNvPr id="3" name="Content Placeholder 2"/>
          <p:cNvSpPr>
            <a:spLocks noGrp="1"/>
          </p:cNvSpPr>
          <p:nvPr>
            <p:ph idx="1"/>
          </p:nvPr>
        </p:nvSpPr>
        <p:spPr>
          <a:xfrm>
            <a:off x="1043492" y="2323652"/>
            <a:ext cx="7567108" cy="4229548"/>
          </a:xfrm>
        </p:spPr>
        <p:txBody>
          <a:bodyPr>
            <a:normAutofit fontScale="92500"/>
          </a:bodyPr>
          <a:lstStyle/>
          <a:p>
            <a:pPr>
              <a:buFont typeface="Wingdings" pitchFamily="2" charset="2"/>
              <a:buChar char="v"/>
            </a:pPr>
            <a:r>
              <a:rPr lang="en-US" dirty="0"/>
              <a:t>Family information is crucial in formulating interventions </a:t>
            </a:r>
          </a:p>
          <a:p>
            <a:pPr>
              <a:buFont typeface="Wingdings" pitchFamily="2" charset="2"/>
              <a:buChar char="v"/>
            </a:pPr>
            <a:r>
              <a:rPr lang="en-US" dirty="0"/>
              <a:t>Family can be assessed based on various factors:</a:t>
            </a:r>
          </a:p>
          <a:p>
            <a:pPr>
              <a:buFont typeface="Wingdings" pitchFamily="2" charset="2"/>
              <a:buChar char="v"/>
            </a:pPr>
            <a:r>
              <a:rPr lang="en-US" dirty="0"/>
              <a:t>Observation, self-report measures, social history, interviews among others</a:t>
            </a:r>
          </a:p>
          <a:p>
            <a:pPr>
              <a:buFont typeface="Wingdings" pitchFamily="2" charset="2"/>
              <a:buChar char="v"/>
            </a:pPr>
            <a:r>
              <a:rPr lang="en-US" dirty="0"/>
              <a:t>Assessment is essential in a variety of ways for the family</a:t>
            </a:r>
          </a:p>
          <a:p>
            <a:pPr>
              <a:buFont typeface="Wingdings" pitchFamily="2" charset="2"/>
              <a:buChar char="v"/>
            </a:pPr>
            <a:r>
              <a:rPr lang="en-US" dirty="0"/>
              <a:t>Firstly, to determine the services needed by the family system</a:t>
            </a:r>
          </a:p>
          <a:p>
            <a:pPr>
              <a:buFont typeface="Wingdings" pitchFamily="2" charset="2"/>
              <a:buChar char="v"/>
            </a:pPr>
            <a:r>
              <a:rPr lang="en-US" dirty="0"/>
              <a:t>Secondly, to gauge need for support or monitoring of the family system</a:t>
            </a:r>
          </a:p>
        </p:txBody>
      </p:sp>
    </p:spTree>
    <p:extLst>
      <p:ext uri="{BB962C8B-B14F-4D97-AF65-F5344CB8AC3E}">
        <p14:creationId xmlns:p14="http://schemas.microsoft.com/office/powerpoint/2010/main" xmlns="" val="3500904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a:xfrm>
            <a:off x="1043492" y="2323652"/>
            <a:ext cx="7643308" cy="4229548"/>
          </a:xfrm>
        </p:spPr>
        <p:txBody>
          <a:bodyPr>
            <a:normAutofit/>
          </a:bodyPr>
          <a:lstStyle/>
          <a:p>
            <a:pPr>
              <a:buFont typeface="Wingdings" pitchFamily="2" charset="2"/>
              <a:buChar char="v"/>
            </a:pPr>
            <a:r>
              <a:rPr lang="en-US" dirty="0"/>
              <a:t>Exploring options for the family system and make recommendations</a:t>
            </a:r>
          </a:p>
          <a:p>
            <a:pPr>
              <a:buFont typeface="Wingdings" pitchFamily="2" charset="2"/>
              <a:buChar char="v"/>
            </a:pPr>
            <a:r>
              <a:rPr lang="en-US" dirty="0"/>
              <a:t>Family assessment allows understanding of internal dynamics within a family</a:t>
            </a:r>
          </a:p>
          <a:p>
            <a:pPr>
              <a:buFont typeface="Wingdings" pitchFamily="2" charset="2"/>
              <a:buChar char="v"/>
            </a:pPr>
            <a:r>
              <a:rPr lang="en-US" dirty="0"/>
              <a:t>Reveals family members perception of the client</a:t>
            </a:r>
          </a:p>
          <a:p>
            <a:pPr>
              <a:buFont typeface="Wingdings" pitchFamily="2" charset="2"/>
              <a:buChar char="v"/>
            </a:pPr>
            <a:r>
              <a:rPr lang="en-US" dirty="0"/>
              <a:t>provide the origin of the disease</a:t>
            </a:r>
          </a:p>
          <a:p>
            <a:pPr>
              <a:buFont typeface="Wingdings" pitchFamily="2" charset="2"/>
              <a:buChar char="v"/>
            </a:pPr>
            <a:r>
              <a:rPr lang="en-US" dirty="0"/>
              <a:t>The family system has safety and protection issues</a:t>
            </a:r>
          </a:p>
          <a:p>
            <a:pPr>
              <a:buFont typeface="Wingdings" pitchFamily="2" charset="2"/>
              <a:buChar char="v"/>
            </a:pPr>
            <a:r>
              <a:rPr lang="en-US" dirty="0"/>
              <a:t>Client’s family has unmet basic needs </a:t>
            </a:r>
          </a:p>
        </p:txBody>
      </p:sp>
    </p:spTree>
    <p:extLst>
      <p:ext uri="{BB962C8B-B14F-4D97-AF65-F5344CB8AC3E}">
        <p14:creationId xmlns:p14="http://schemas.microsoft.com/office/powerpoint/2010/main" xmlns="" val="65472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a:xfrm>
            <a:off x="1043492" y="2323652"/>
            <a:ext cx="7643308" cy="4229548"/>
          </a:xfrm>
        </p:spPr>
        <p:txBody>
          <a:bodyPr>
            <a:normAutofit/>
          </a:bodyPr>
          <a:lstStyle/>
          <a:p>
            <a:pPr>
              <a:buFont typeface="Wingdings" pitchFamily="2" charset="2"/>
              <a:buChar char="v"/>
            </a:pPr>
            <a:r>
              <a:rPr lang="en-US" dirty="0"/>
              <a:t>The family is enmeshed from the observation</a:t>
            </a:r>
          </a:p>
          <a:p>
            <a:pPr>
              <a:buFont typeface="Wingdings" pitchFamily="2" charset="2"/>
              <a:buChar char="v"/>
            </a:pPr>
            <a:r>
              <a:rPr lang="en-US" dirty="0"/>
              <a:t>History of significant mental health illness in the family</a:t>
            </a:r>
          </a:p>
          <a:p>
            <a:pPr>
              <a:buFont typeface="Wingdings" pitchFamily="2" charset="2"/>
              <a:buChar char="v"/>
            </a:pPr>
            <a:r>
              <a:rPr lang="en-US" dirty="0"/>
              <a:t>Father seems personality disorder but conceals it</a:t>
            </a:r>
          </a:p>
          <a:p>
            <a:pPr>
              <a:buFont typeface="Wingdings" pitchFamily="2" charset="2"/>
              <a:buChar char="v"/>
            </a:pPr>
            <a:r>
              <a:rPr lang="en-US" dirty="0"/>
              <a:t>Client’s father lacks the ability to nurture</a:t>
            </a:r>
          </a:p>
          <a:p>
            <a:pPr>
              <a:buFont typeface="Wingdings" pitchFamily="2" charset="2"/>
              <a:buChar char="v"/>
            </a:pPr>
            <a:r>
              <a:rPr lang="en-US" dirty="0"/>
              <a:t>Family cope with stress through avoidance</a:t>
            </a:r>
          </a:p>
          <a:p>
            <a:pPr>
              <a:buFont typeface="Wingdings" pitchFamily="2" charset="2"/>
              <a:buChar char="v"/>
            </a:pPr>
            <a:r>
              <a:rPr lang="en-US" dirty="0"/>
              <a:t>The family trying to provide basic needs</a:t>
            </a:r>
          </a:p>
        </p:txBody>
      </p:sp>
    </p:spTree>
    <p:extLst>
      <p:ext uri="{BB962C8B-B14F-4D97-AF65-F5344CB8AC3E}">
        <p14:creationId xmlns:p14="http://schemas.microsoft.com/office/powerpoint/2010/main" xmlns="" val="3031455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Plan</a:t>
            </a:r>
          </a:p>
        </p:txBody>
      </p:sp>
      <p:sp>
        <p:nvSpPr>
          <p:cNvPr id="3" name="Content Placeholder 2"/>
          <p:cNvSpPr>
            <a:spLocks noGrp="1"/>
          </p:cNvSpPr>
          <p:nvPr>
            <p:ph idx="1"/>
          </p:nvPr>
        </p:nvSpPr>
        <p:spPr>
          <a:xfrm>
            <a:off x="1043492" y="2323652"/>
            <a:ext cx="7643308" cy="4229548"/>
          </a:xfrm>
        </p:spPr>
        <p:txBody>
          <a:bodyPr>
            <a:normAutofit lnSpcReduction="10000"/>
          </a:bodyPr>
          <a:lstStyle/>
          <a:p>
            <a:pPr>
              <a:buFont typeface="Wingdings" pitchFamily="2" charset="2"/>
              <a:buChar char="v"/>
            </a:pPr>
            <a:r>
              <a:rPr lang="en-US" dirty="0"/>
              <a:t>Mental is not curable but can be treated effectively</a:t>
            </a:r>
          </a:p>
          <a:p>
            <a:pPr>
              <a:buFont typeface="Wingdings" pitchFamily="2" charset="2"/>
              <a:buChar char="v"/>
            </a:pPr>
            <a:r>
              <a:rPr lang="en-US" dirty="0"/>
              <a:t>Schizophrenia is one of the most severe mental illness</a:t>
            </a:r>
          </a:p>
          <a:p>
            <a:pPr>
              <a:buFont typeface="Wingdings" pitchFamily="2" charset="2"/>
              <a:buChar char="v"/>
            </a:pPr>
            <a:r>
              <a:rPr lang="en-US" dirty="0"/>
              <a:t>Affects a comprehensive perspective of an individual </a:t>
            </a:r>
          </a:p>
          <a:p>
            <a:pPr>
              <a:buFont typeface="Wingdings" pitchFamily="2" charset="2"/>
              <a:buChar char="v"/>
            </a:pPr>
            <a:r>
              <a:rPr lang="en-US" dirty="0"/>
              <a:t>Medication alone may not yield a positive result</a:t>
            </a:r>
          </a:p>
          <a:p>
            <a:pPr>
              <a:buFont typeface="Wingdings" pitchFamily="2" charset="2"/>
              <a:buChar char="v"/>
            </a:pPr>
            <a:r>
              <a:rPr lang="en-US" dirty="0"/>
              <a:t>Effective treating plan encompasses a variety of approaches</a:t>
            </a:r>
          </a:p>
          <a:p>
            <a:pPr>
              <a:buFont typeface="Wingdings" pitchFamily="2" charset="2"/>
              <a:buChar char="v"/>
            </a:pPr>
            <a:r>
              <a:rPr lang="en-US" dirty="0"/>
              <a:t>Different people respond differently; therefore care is individualized</a:t>
            </a:r>
          </a:p>
        </p:txBody>
      </p:sp>
    </p:spTree>
    <p:extLst>
      <p:ext uri="{BB962C8B-B14F-4D97-AF65-F5344CB8AC3E}">
        <p14:creationId xmlns:p14="http://schemas.microsoft.com/office/powerpoint/2010/main" xmlns="" val="1029905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a:xfrm>
            <a:off x="1043492" y="2323652"/>
            <a:ext cx="7643308" cy="4153348"/>
          </a:xfrm>
        </p:spPr>
        <p:txBody>
          <a:bodyPr>
            <a:normAutofit/>
          </a:bodyPr>
          <a:lstStyle/>
          <a:p>
            <a:pPr>
              <a:buFont typeface="Wingdings" pitchFamily="2" charset="2"/>
              <a:buChar char="v"/>
            </a:pPr>
            <a:r>
              <a:rPr lang="en-US" dirty="0"/>
              <a:t>The combination therapy involves</a:t>
            </a:r>
          </a:p>
          <a:p>
            <a:pPr>
              <a:buFont typeface="Wingdings" pitchFamily="2" charset="2"/>
              <a:buChar char="v"/>
            </a:pPr>
            <a:r>
              <a:rPr lang="en-US" dirty="0"/>
              <a:t>Antipsychotic medication, vocational support, social support</a:t>
            </a:r>
          </a:p>
          <a:p>
            <a:pPr>
              <a:buFont typeface="Wingdings" pitchFamily="2" charset="2"/>
              <a:buChar char="v"/>
            </a:pPr>
            <a:r>
              <a:rPr lang="en-US" dirty="0"/>
              <a:t>Family education, psychotherapy, and housing support</a:t>
            </a:r>
          </a:p>
          <a:p>
            <a:pPr>
              <a:buFont typeface="Wingdings" pitchFamily="2" charset="2"/>
              <a:buChar char="v"/>
            </a:pPr>
            <a:r>
              <a:rPr lang="en-US" dirty="0"/>
              <a:t>Continuous assessment is necessary</a:t>
            </a:r>
          </a:p>
          <a:p>
            <a:pPr>
              <a:buFont typeface="Wingdings" pitchFamily="2" charset="2"/>
              <a:buChar char="v"/>
            </a:pPr>
            <a:r>
              <a:rPr lang="en-US" dirty="0"/>
              <a:t>To determine which therapy is most effective</a:t>
            </a:r>
          </a:p>
          <a:p>
            <a:pPr>
              <a:buFont typeface="Wingdings" pitchFamily="2" charset="2"/>
              <a:buChar char="v"/>
            </a:pPr>
            <a:r>
              <a:rPr lang="en-US" dirty="0"/>
              <a:t>Also, helps find working treatment combination for the client</a:t>
            </a:r>
          </a:p>
        </p:txBody>
      </p:sp>
    </p:spTree>
    <p:extLst>
      <p:ext uri="{BB962C8B-B14F-4D97-AF65-F5344CB8AC3E}">
        <p14:creationId xmlns:p14="http://schemas.microsoft.com/office/powerpoint/2010/main" xmlns="" val="1288387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Model</a:t>
            </a:r>
          </a:p>
        </p:txBody>
      </p:sp>
      <p:sp>
        <p:nvSpPr>
          <p:cNvPr id="3" name="Content Placeholder 2"/>
          <p:cNvSpPr>
            <a:spLocks noGrp="1"/>
          </p:cNvSpPr>
          <p:nvPr>
            <p:ph idx="1"/>
          </p:nvPr>
        </p:nvSpPr>
        <p:spPr>
          <a:xfrm>
            <a:off x="1043492" y="2323652"/>
            <a:ext cx="7643308" cy="4229548"/>
          </a:xfrm>
        </p:spPr>
        <p:txBody>
          <a:bodyPr>
            <a:normAutofit/>
          </a:bodyPr>
          <a:lstStyle/>
          <a:p>
            <a:pPr>
              <a:buFont typeface="Wingdings" pitchFamily="2" charset="2"/>
              <a:buChar char="v"/>
            </a:pPr>
            <a:r>
              <a:rPr lang="en-US" dirty="0"/>
              <a:t>Client will be guided while in an inpatient setting</a:t>
            </a:r>
          </a:p>
          <a:p>
            <a:pPr>
              <a:buFont typeface="Wingdings" pitchFamily="2" charset="2"/>
              <a:buChar char="v"/>
            </a:pPr>
            <a:r>
              <a:rPr lang="en-US" dirty="0"/>
              <a:t>Owing to its safety and allowing client dedicates much of his time</a:t>
            </a:r>
          </a:p>
          <a:p>
            <a:pPr>
              <a:buFont typeface="Wingdings" pitchFamily="2" charset="2"/>
              <a:buChar char="v"/>
            </a:pPr>
            <a:r>
              <a:rPr lang="en-US" dirty="0"/>
              <a:t>It promotes social relationship with other</a:t>
            </a:r>
          </a:p>
          <a:p>
            <a:pPr>
              <a:buFont typeface="Wingdings" pitchFamily="2" charset="2"/>
              <a:buChar char="v"/>
            </a:pPr>
            <a:r>
              <a:rPr lang="en-US" dirty="0"/>
              <a:t>Improves effectiveness of social or group therapy</a:t>
            </a:r>
          </a:p>
          <a:p>
            <a:pPr>
              <a:buFont typeface="Wingdings" pitchFamily="2" charset="2"/>
              <a:buChar char="v"/>
            </a:pPr>
            <a:r>
              <a:rPr lang="en-US" dirty="0"/>
              <a:t>Treatment plan is derived from the concept of recovery model</a:t>
            </a:r>
          </a:p>
          <a:p>
            <a:pPr>
              <a:buFont typeface="Wingdings" pitchFamily="2" charset="2"/>
              <a:buChar char="v"/>
            </a:pPr>
            <a:r>
              <a:rPr lang="en-US" dirty="0"/>
              <a:t>Recovery model holds two significant principles</a:t>
            </a:r>
          </a:p>
        </p:txBody>
      </p:sp>
    </p:spTree>
    <p:extLst>
      <p:ext uri="{BB962C8B-B14F-4D97-AF65-F5344CB8AC3E}">
        <p14:creationId xmlns:p14="http://schemas.microsoft.com/office/powerpoint/2010/main" xmlns="" val="1822927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a:xfrm>
            <a:off x="1043492" y="2323652"/>
            <a:ext cx="7567108" cy="4153348"/>
          </a:xfrm>
        </p:spPr>
        <p:txBody>
          <a:bodyPr>
            <a:normAutofit lnSpcReduction="10000"/>
          </a:bodyPr>
          <a:lstStyle/>
          <a:p>
            <a:pPr>
              <a:buFont typeface="Wingdings" pitchFamily="2" charset="2"/>
              <a:buChar char="v"/>
            </a:pPr>
            <a:r>
              <a:rPr lang="en-US" dirty="0"/>
              <a:t>First, it is possible to recover from a mental disorder</a:t>
            </a:r>
          </a:p>
          <a:p>
            <a:pPr>
              <a:buFont typeface="Wingdings" pitchFamily="2" charset="2"/>
              <a:buChar char="v"/>
            </a:pPr>
            <a:r>
              <a:rPr lang="en-US" dirty="0"/>
              <a:t>Second,  effective recovery is often client-</a:t>
            </a:r>
            <a:r>
              <a:rPr lang="en-US" dirty="0" err="1"/>
              <a:t>centred</a:t>
            </a:r>
            <a:endParaRPr lang="en-US" dirty="0"/>
          </a:p>
          <a:p>
            <a:pPr>
              <a:buFont typeface="Wingdings" pitchFamily="2" charset="2"/>
              <a:buChar char="v"/>
            </a:pPr>
            <a:r>
              <a:rPr lang="en-US" dirty="0"/>
              <a:t>Model promotes holistic and best care for mentally ill </a:t>
            </a:r>
          </a:p>
          <a:p>
            <a:pPr>
              <a:buFont typeface="Wingdings" pitchFamily="2" charset="2"/>
              <a:buChar char="v"/>
            </a:pPr>
            <a:r>
              <a:rPr lang="en-US" dirty="0"/>
              <a:t>Gives hope and advocates for best services </a:t>
            </a:r>
          </a:p>
          <a:p>
            <a:pPr>
              <a:buFont typeface="Wingdings" pitchFamily="2" charset="2"/>
              <a:buChar char="v"/>
            </a:pPr>
            <a:r>
              <a:rPr lang="en-US" dirty="0"/>
              <a:t>The hallmark of the model is that mentally ill patients can be productive</a:t>
            </a:r>
          </a:p>
          <a:p>
            <a:pPr>
              <a:buFont typeface="Wingdings" pitchFamily="2" charset="2"/>
              <a:buChar char="v"/>
            </a:pPr>
            <a:r>
              <a:rPr lang="en-US" dirty="0"/>
              <a:t>They can recover from symptoms and live like other people</a:t>
            </a:r>
          </a:p>
        </p:txBody>
      </p:sp>
    </p:spTree>
    <p:extLst>
      <p:ext uri="{BB962C8B-B14F-4D97-AF65-F5344CB8AC3E}">
        <p14:creationId xmlns:p14="http://schemas.microsoft.com/office/powerpoint/2010/main" xmlns="" val="6186968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3752</TotalTime>
  <Words>2036</Words>
  <Application>Microsoft Office PowerPoint</Application>
  <PresentationFormat>On-screen Show (4:3)</PresentationFormat>
  <Paragraphs>146</Paragraphs>
  <Slides>19</Slides>
  <Notes>16</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Austin</vt:lpstr>
      <vt:lpstr>National Conference Presentation</vt:lpstr>
      <vt:lpstr>Presentation of a client with schizophrenia</vt:lpstr>
      <vt:lpstr>Assessment of the client’s family</vt:lpstr>
      <vt:lpstr>Cont’d</vt:lpstr>
      <vt:lpstr>Cont’d</vt:lpstr>
      <vt:lpstr>Treatment Plan</vt:lpstr>
      <vt:lpstr>Cont’d</vt:lpstr>
      <vt:lpstr>Treatment Model</vt:lpstr>
      <vt:lpstr>Cont’d</vt:lpstr>
      <vt:lpstr>Researches supporting the treatment</vt:lpstr>
      <vt:lpstr>Information from treatment sessions</vt:lpstr>
      <vt:lpstr>Cont’d</vt:lpstr>
      <vt:lpstr>Cont’d</vt:lpstr>
      <vt:lpstr>Cont’d</vt:lpstr>
      <vt:lpstr>Family Concerns and needs</vt:lpstr>
      <vt:lpstr>Family concerns and Issues cont’d</vt:lpstr>
      <vt:lpstr>Information about clinicians and clinical care</vt:lpstr>
      <vt:lpstr>References</vt:lpstr>
      <vt:lpstr>Reference 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Conference Prevention</dc:title>
  <dc:creator>CHEMASE</dc:creator>
  <cp:lastModifiedBy>Windows User</cp:lastModifiedBy>
  <cp:revision>32</cp:revision>
  <dcterms:created xsi:type="dcterms:W3CDTF">2019-08-04T11:12:00Z</dcterms:created>
  <dcterms:modified xsi:type="dcterms:W3CDTF">2021-11-29T09:38:20Z</dcterms:modified>
</cp:coreProperties>
</file>