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7: Strategic Sourcing" id="{6DBAC5D3-C40E-4F29-AA36-2CB30C95BA93}">
          <p14:sldIdLst>
            <p14:sldId id="265"/>
          </p14:sldIdLst>
        </p14:section>
        <p14:section name="7a: What is Outsourcing?" id="{AE2894EC-51B7-42AA-B4C9-F4757E32620E}">
          <p14:sldIdLst>
            <p14:sldId id="266"/>
            <p14:sldId id="267"/>
            <p14:sldId id="268"/>
            <p14:sldId id="269"/>
            <p14:sldId id="270"/>
            <p14:sldId id="271"/>
          </p14:sldIdLst>
        </p14:section>
        <p14:section name="7b: Why Outsource?" id="{5AA23A59-F7FF-4877-AA95-5E56239997B7}">
          <p14:sldIdLst>
            <p14:sldId id="272"/>
            <p14:sldId id="273"/>
            <p14:sldId id="274"/>
            <p14:sldId id="275"/>
            <p14:sldId id="276"/>
            <p14:sldId id="277"/>
          </p14:sldIdLst>
        </p14:section>
        <p14:section name="7c: What to Outsource?" id="{5B6E473F-D450-4D3E-91C4-1F4C495AF1C5}">
          <p14:sldIdLst>
            <p14:sldId id="278"/>
            <p14:sldId id="279"/>
            <p14:sldId id="280"/>
            <p14:sldId id="281"/>
            <p14:sldId id="282"/>
          </p14:sldIdLst>
        </p14:section>
        <p14:section name="7d: To Whom to Outsource?" id="{EF8A6C11-12D4-48E9-8D95-17F0CB713416}">
          <p14:sldIdLst>
            <p14:sldId id="283"/>
            <p14:sldId id="284"/>
            <p14:sldId id="285"/>
            <p14:sldId id="286"/>
            <p14:sldId id="287"/>
          </p14:sldIdLst>
        </p14:section>
        <p14:section name="7e: Costs and Risks of Outsourcing" id="{CAD151C0-2803-4B5A-8E50-55EE666DB216}">
          <p14:sldIdLst>
            <p14:sldId id="288"/>
            <p14:sldId id="289"/>
            <p14:sldId id="290"/>
            <p14:sldId id="291"/>
            <p14:sldId id="292"/>
            <p14:sldId id="293"/>
          </p14:sldIdLst>
        </p14:section>
      </p14:sectionLst>
    </p:ext>
    <p:ext uri="{EFAFB233-063F-42B5-8137-9DF3F51BA10A}">
      <p15:sldGuideLst xmlns:p15="http://schemas.microsoft.com/office/powerpoint/2012/main" xmlns="">
        <p15:guide id="1" orient="horz" pos="4320" userDrawn="1">
          <p15:clr>
            <a:srgbClr val="A4A3A4"/>
          </p15:clr>
        </p15:guide>
        <p15:guide id="2" pos="71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A153D"/>
    <a:srgbClr val="0E78AD"/>
    <a:srgbClr val="C31B3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240" autoAdjust="0"/>
    <p:restoredTop sz="84783" autoAdjust="0"/>
  </p:normalViewPr>
  <p:slideViewPr>
    <p:cSldViewPr snapToGrid="0">
      <p:cViewPr varScale="1">
        <p:scale>
          <a:sx n="79" d="100"/>
          <a:sy n="79" d="100"/>
        </p:scale>
        <p:origin x="-114" y="-360"/>
      </p:cViewPr>
      <p:guideLst>
        <p:guide orient="horz" pos="4320"/>
        <p:guide pos="7104"/>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452D18-7545-4F23-8279-D8B9E205DCA4}" type="datetimeFigureOut">
              <a:rPr lang="en-US" smtClean="0"/>
              <a:pPr/>
              <a:t>11/12/2021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192706-B849-4E9B-B701-0603D85415E1}" type="slidenum">
              <a:rPr lang="en-US" smtClean="0"/>
              <a:pPr/>
              <a:t>‹#›</a:t>
            </a:fld>
            <a:endParaRPr lang="en-US"/>
          </a:p>
        </p:txBody>
      </p:sp>
    </p:spTree>
    <p:extLst>
      <p:ext uri="{BB962C8B-B14F-4D97-AF65-F5344CB8AC3E}">
        <p14:creationId xmlns:p14="http://schemas.microsoft.com/office/powerpoint/2010/main" xmlns="" val="1338704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97380"/>
            <a:ext cx="9144000" cy="2387600"/>
          </a:xfrm>
        </p:spPr>
        <p:txBody>
          <a:bodyPr anchor="b">
            <a:normAutofit/>
          </a:bodyPr>
          <a:lstStyle>
            <a:lvl1pPr algn="ctr">
              <a:defRPr sz="5600" baseline="0">
                <a:solidFill>
                  <a:srgbClr val="AA153D"/>
                </a:solidFill>
                <a:latin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4702157"/>
            <a:ext cx="9144000" cy="951297"/>
          </a:xfrm>
        </p:spPr>
        <p:txBody>
          <a:bodyPr>
            <a:normAutofit/>
          </a:bodyPr>
          <a:lstStyle>
            <a:lvl1pPr marL="0" indent="0" algn="ctr">
              <a:buNone/>
              <a:defRPr sz="3600" baseline="0">
                <a:solidFill>
                  <a:srgbClr val="0E78AD"/>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descr="MSU_FELICIANO_RGB_stacked.jp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319438" y="214193"/>
            <a:ext cx="2615926" cy="1407554"/>
          </a:xfrm>
          <a:prstGeom prst="rect">
            <a:avLst/>
          </a:prstGeom>
        </p:spPr>
      </p:pic>
    </p:spTree>
    <p:extLst>
      <p:ext uri="{BB962C8B-B14F-4D97-AF65-F5344CB8AC3E}">
        <p14:creationId xmlns:p14="http://schemas.microsoft.com/office/powerpoint/2010/main" xmlns="" val="349026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Copyright 2016 Montclair State University</a:t>
            </a:r>
          </a:p>
        </p:txBody>
      </p:sp>
      <p:sp>
        <p:nvSpPr>
          <p:cNvPr id="6" name="Slide Number Placeholder 5"/>
          <p:cNvSpPr>
            <a:spLocks noGrp="1"/>
          </p:cNvSpPr>
          <p:nvPr>
            <p:ph type="sldNum" sz="quarter" idx="12"/>
          </p:nvPr>
        </p:nvSpPr>
        <p:spPr/>
        <p:txBody>
          <a:bodyPr/>
          <a:lstStyle/>
          <a:p>
            <a:fld id="{B82CF9F9-B915-4BC4-820D-D6FFE517701E}" type="slidenum">
              <a:rPr lang="en-US" smtClean="0"/>
              <a:pPr/>
              <a:t>‹#›</a:t>
            </a:fld>
            <a:endParaRPr lang="en-US"/>
          </a:p>
        </p:txBody>
      </p:sp>
    </p:spTree>
    <p:extLst>
      <p:ext uri="{BB962C8B-B14F-4D97-AF65-F5344CB8AC3E}">
        <p14:creationId xmlns:p14="http://schemas.microsoft.com/office/powerpoint/2010/main" xmlns="" val="172352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Copyright 2016 Montclair State University</a:t>
            </a:r>
          </a:p>
        </p:txBody>
      </p:sp>
      <p:sp>
        <p:nvSpPr>
          <p:cNvPr id="6" name="Slide Number Placeholder 5"/>
          <p:cNvSpPr>
            <a:spLocks noGrp="1"/>
          </p:cNvSpPr>
          <p:nvPr>
            <p:ph type="sldNum" sz="quarter" idx="12"/>
          </p:nvPr>
        </p:nvSpPr>
        <p:spPr/>
        <p:txBody>
          <a:bodyPr/>
          <a:lstStyle/>
          <a:p>
            <a:fld id="{B82CF9F9-B915-4BC4-820D-D6FFE517701E}" type="slidenum">
              <a:rPr lang="en-US" smtClean="0"/>
              <a:pPr/>
              <a:t>‹#›</a:t>
            </a:fld>
            <a:endParaRPr lang="en-US"/>
          </a:p>
        </p:txBody>
      </p:sp>
    </p:spTree>
    <p:extLst>
      <p:ext uri="{BB962C8B-B14F-4D97-AF65-F5344CB8AC3E}">
        <p14:creationId xmlns:p14="http://schemas.microsoft.com/office/powerpoint/2010/main" xmlns="" val="1667464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875529" cy="1325563"/>
          </a:xfrm>
        </p:spPr>
        <p:txBody>
          <a:bodyPr>
            <a:normAutofit/>
          </a:bodyPr>
          <a:lstStyle>
            <a:lvl1pPr>
              <a:defRPr sz="4800" b="1" i="0" baseline="0">
                <a:solidFill>
                  <a:srgbClr val="AA153D"/>
                </a:solidFill>
                <a:latin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838200" y="1825625"/>
            <a:ext cx="10515600" cy="3942129"/>
          </a:xfrm>
        </p:spPr>
        <p:txBody>
          <a:bodyPr>
            <a:normAutofit/>
          </a:bodyPr>
          <a:lstStyle>
            <a:lvl1pPr>
              <a:buClr>
                <a:srgbClr val="0E78AD"/>
              </a:buClr>
              <a:defRPr sz="3600" baseline="0">
                <a:latin typeface="Arial" panose="020B0604020202020204" pitchFamily="34" charset="0"/>
              </a:defRPr>
            </a:lvl1pPr>
            <a:lvl2pPr>
              <a:buClr>
                <a:srgbClr val="0E78AD"/>
              </a:buClr>
              <a:defRPr sz="3400" baseline="0">
                <a:latin typeface="Arial" panose="020B0604020202020204" pitchFamily="34" charset="0"/>
              </a:defRPr>
            </a:lvl2pPr>
            <a:lvl3pPr>
              <a:buClr>
                <a:srgbClr val="0E78AD"/>
              </a:buClr>
              <a:defRPr sz="3200" baseline="0">
                <a:latin typeface="Arial" panose="020B0604020202020204" pitchFamily="34" charset="0"/>
              </a:defRPr>
            </a:lvl3pPr>
            <a:lvl4pPr>
              <a:buClr>
                <a:srgbClr val="0E78AD"/>
              </a:buClr>
              <a:defRPr sz="2800" baseline="0">
                <a:latin typeface="Arial" panose="020B0604020202020204" pitchFamily="34" charset="0"/>
              </a:defRPr>
            </a:lvl4pPr>
            <a:lvl5pPr>
              <a:buClr>
                <a:srgbClr val="0E78AD"/>
              </a:buClr>
              <a:defRPr sz="2400" baseline="0">
                <a:latin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Copyright 2016 Montclair State University</a:t>
            </a:r>
          </a:p>
        </p:txBody>
      </p:sp>
      <p:sp>
        <p:nvSpPr>
          <p:cNvPr id="6" name="Slide Number Placeholder 5"/>
          <p:cNvSpPr>
            <a:spLocks noGrp="1"/>
          </p:cNvSpPr>
          <p:nvPr>
            <p:ph type="sldNum" sz="quarter" idx="12"/>
          </p:nvPr>
        </p:nvSpPr>
        <p:spPr/>
        <p:txBody>
          <a:bodyPr/>
          <a:lstStyle/>
          <a:p>
            <a:fld id="{B82CF9F9-B915-4BC4-820D-D6FFE517701E}" type="slidenum">
              <a:rPr lang="en-US" smtClean="0"/>
              <a:pPr/>
              <a:t>‹#›</a:t>
            </a:fld>
            <a:endParaRPr lang="en-US"/>
          </a:p>
        </p:txBody>
      </p:sp>
    </p:spTree>
    <p:extLst>
      <p:ext uri="{BB962C8B-B14F-4D97-AF65-F5344CB8AC3E}">
        <p14:creationId xmlns:p14="http://schemas.microsoft.com/office/powerpoint/2010/main" xmlns="" val="3262000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Copyright 2016 Montclair State University</a:t>
            </a:r>
          </a:p>
        </p:txBody>
      </p:sp>
      <p:sp>
        <p:nvSpPr>
          <p:cNvPr id="6" name="Slide Number Placeholder 5"/>
          <p:cNvSpPr>
            <a:spLocks noGrp="1"/>
          </p:cNvSpPr>
          <p:nvPr>
            <p:ph type="sldNum" sz="quarter" idx="12"/>
          </p:nvPr>
        </p:nvSpPr>
        <p:spPr/>
        <p:txBody>
          <a:bodyPr/>
          <a:lstStyle/>
          <a:p>
            <a:fld id="{B82CF9F9-B915-4BC4-820D-D6FFE517701E}" type="slidenum">
              <a:rPr lang="en-US" smtClean="0"/>
              <a:pPr/>
              <a:t>‹#›</a:t>
            </a:fld>
            <a:endParaRPr lang="en-US"/>
          </a:p>
        </p:txBody>
      </p:sp>
    </p:spTree>
    <p:extLst>
      <p:ext uri="{BB962C8B-B14F-4D97-AF65-F5344CB8AC3E}">
        <p14:creationId xmlns:p14="http://schemas.microsoft.com/office/powerpoint/2010/main" xmlns="" val="2800833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Copyright 2016 Montclair State University</a:t>
            </a:r>
          </a:p>
        </p:txBody>
      </p:sp>
      <p:sp>
        <p:nvSpPr>
          <p:cNvPr id="7" name="Slide Number Placeholder 6"/>
          <p:cNvSpPr>
            <a:spLocks noGrp="1"/>
          </p:cNvSpPr>
          <p:nvPr>
            <p:ph type="sldNum" sz="quarter" idx="12"/>
          </p:nvPr>
        </p:nvSpPr>
        <p:spPr/>
        <p:txBody>
          <a:bodyPr/>
          <a:lstStyle/>
          <a:p>
            <a:fld id="{B82CF9F9-B915-4BC4-820D-D6FFE517701E}" type="slidenum">
              <a:rPr lang="en-US" smtClean="0"/>
              <a:pPr/>
              <a:t>‹#›</a:t>
            </a:fld>
            <a:endParaRPr lang="en-US"/>
          </a:p>
        </p:txBody>
      </p:sp>
    </p:spTree>
    <p:extLst>
      <p:ext uri="{BB962C8B-B14F-4D97-AF65-F5344CB8AC3E}">
        <p14:creationId xmlns:p14="http://schemas.microsoft.com/office/powerpoint/2010/main" xmlns="" val="137201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Copyright 2016 Montclair State University</a:t>
            </a:r>
          </a:p>
        </p:txBody>
      </p:sp>
      <p:sp>
        <p:nvSpPr>
          <p:cNvPr id="9" name="Slide Number Placeholder 8"/>
          <p:cNvSpPr>
            <a:spLocks noGrp="1"/>
          </p:cNvSpPr>
          <p:nvPr>
            <p:ph type="sldNum" sz="quarter" idx="12"/>
          </p:nvPr>
        </p:nvSpPr>
        <p:spPr/>
        <p:txBody>
          <a:bodyPr/>
          <a:lstStyle/>
          <a:p>
            <a:fld id="{B82CF9F9-B915-4BC4-820D-D6FFE517701E}" type="slidenum">
              <a:rPr lang="en-US" smtClean="0"/>
              <a:pPr/>
              <a:t>‹#›</a:t>
            </a:fld>
            <a:endParaRPr lang="en-US"/>
          </a:p>
        </p:txBody>
      </p:sp>
    </p:spTree>
    <p:extLst>
      <p:ext uri="{BB962C8B-B14F-4D97-AF65-F5344CB8AC3E}">
        <p14:creationId xmlns:p14="http://schemas.microsoft.com/office/powerpoint/2010/main" xmlns="" val="3716270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Copyright 2016 Montclair State University</a:t>
            </a:r>
          </a:p>
        </p:txBody>
      </p:sp>
      <p:sp>
        <p:nvSpPr>
          <p:cNvPr id="5" name="Slide Number Placeholder 4"/>
          <p:cNvSpPr>
            <a:spLocks noGrp="1"/>
          </p:cNvSpPr>
          <p:nvPr>
            <p:ph type="sldNum" sz="quarter" idx="12"/>
          </p:nvPr>
        </p:nvSpPr>
        <p:spPr/>
        <p:txBody>
          <a:bodyPr/>
          <a:lstStyle/>
          <a:p>
            <a:fld id="{B82CF9F9-B915-4BC4-820D-D6FFE517701E}" type="slidenum">
              <a:rPr lang="en-US" smtClean="0"/>
              <a:pPr/>
              <a:t>‹#›</a:t>
            </a:fld>
            <a:endParaRPr lang="en-US"/>
          </a:p>
        </p:txBody>
      </p:sp>
    </p:spTree>
    <p:extLst>
      <p:ext uri="{BB962C8B-B14F-4D97-AF65-F5344CB8AC3E}">
        <p14:creationId xmlns:p14="http://schemas.microsoft.com/office/powerpoint/2010/main" xmlns="" val="336817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Copyright 2016 Montclair State University</a:t>
            </a:r>
          </a:p>
        </p:txBody>
      </p:sp>
      <p:sp>
        <p:nvSpPr>
          <p:cNvPr id="4" name="Slide Number Placeholder 3"/>
          <p:cNvSpPr>
            <a:spLocks noGrp="1"/>
          </p:cNvSpPr>
          <p:nvPr>
            <p:ph type="sldNum" sz="quarter" idx="12"/>
          </p:nvPr>
        </p:nvSpPr>
        <p:spPr/>
        <p:txBody>
          <a:bodyPr/>
          <a:lstStyle/>
          <a:p>
            <a:fld id="{B82CF9F9-B915-4BC4-820D-D6FFE517701E}" type="slidenum">
              <a:rPr lang="en-US" smtClean="0"/>
              <a:pPr/>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9713729" y="65260"/>
            <a:ext cx="2478271" cy="1072122"/>
          </a:xfrm>
          <a:prstGeom prst="rect">
            <a:avLst/>
          </a:prstGeom>
        </p:spPr>
      </p:pic>
    </p:spTree>
    <p:extLst>
      <p:ext uri="{BB962C8B-B14F-4D97-AF65-F5344CB8AC3E}">
        <p14:creationId xmlns:p14="http://schemas.microsoft.com/office/powerpoint/2010/main" xmlns="" val="378491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Copyright 2016 Montclair State University</a:t>
            </a:r>
          </a:p>
        </p:txBody>
      </p:sp>
      <p:sp>
        <p:nvSpPr>
          <p:cNvPr id="7" name="Slide Number Placeholder 6"/>
          <p:cNvSpPr>
            <a:spLocks noGrp="1"/>
          </p:cNvSpPr>
          <p:nvPr>
            <p:ph type="sldNum" sz="quarter" idx="12"/>
          </p:nvPr>
        </p:nvSpPr>
        <p:spPr/>
        <p:txBody>
          <a:bodyPr/>
          <a:lstStyle/>
          <a:p>
            <a:fld id="{B82CF9F9-B915-4BC4-820D-D6FFE517701E}" type="slidenum">
              <a:rPr lang="en-US" smtClean="0"/>
              <a:pPr/>
              <a:t>‹#›</a:t>
            </a:fld>
            <a:endParaRPr lang="en-US"/>
          </a:p>
        </p:txBody>
      </p:sp>
    </p:spTree>
    <p:extLst>
      <p:ext uri="{BB962C8B-B14F-4D97-AF65-F5344CB8AC3E}">
        <p14:creationId xmlns:p14="http://schemas.microsoft.com/office/powerpoint/2010/main" xmlns="" val="3745798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Copyright 2016 Montclair State University</a:t>
            </a:r>
          </a:p>
        </p:txBody>
      </p:sp>
      <p:sp>
        <p:nvSpPr>
          <p:cNvPr id="7" name="Slide Number Placeholder 6"/>
          <p:cNvSpPr>
            <a:spLocks noGrp="1"/>
          </p:cNvSpPr>
          <p:nvPr>
            <p:ph type="sldNum" sz="quarter" idx="12"/>
          </p:nvPr>
        </p:nvSpPr>
        <p:spPr/>
        <p:txBody>
          <a:bodyPr/>
          <a:lstStyle/>
          <a:p>
            <a:fld id="{B82CF9F9-B915-4BC4-820D-D6FFE517701E}" type="slidenum">
              <a:rPr lang="en-US" smtClean="0"/>
              <a:pPr/>
              <a:t>‹#›</a:t>
            </a:fld>
            <a:endParaRPr lang="en-US"/>
          </a:p>
        </p:txBody>
      </p:sp>
    </p:spTree>
    <p:extLst>
      <p:ext uri="{BB962C8B-B14F-4D97-AF65-F5344CB8AC3E}">
        <p14:creationId xmlns:p14="http://schemas.microsoft.com/office/powerpoint/2010/main" xmlns="" val="2870845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2016 Montclair State University</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F9F9-B915-4BC4-820D-D6FFE517701E}" type="slidenum">
              <a:rPr lang="en-US" smtClean="0"/>
              <a:pPr/>
              <a:t>‹#›</a:t>
            </a:fld>
            <a:endParaRPr lang="en-US"/>
          </a:p>
        </p:txBody>
      </p:sp>
    </p:spTree>
    <p:extLst>
      <p:ext uri="{BB962C8B-B14F-4D97-AF65-F5344CB8AC3E}">
        <p14:creationId xmlns:p14="http://schemas.microsoft.com/office/powerpoint/2010/main" xmlns="" val="1542742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450573" y="1122363"/>
            <a:ext cx="11357113" cy="2387600"/>
          </a:xfrm>
        </p:spPr>
        <p:txBody>
          <a:bodyPr>
            <a:normAutofit/>
          </a:bodyPr>
          <a:lstStyle/>
          <a:p>
            <a:pPr>
              <a:spcBef>
                <a:spcPts val="0"/>
              </a:spcBef>
              <a:buClr>
                <a:srgbClr val="C31B31"/>
              </a:buClr>
              <a:buSzPct val="25000"/>
            </a:pPr>
            <a:r>
              <a:rPr lang="en-US" sz="4800" dirty="0">
                <a:solidFill>
                  <a:srgbClr val="AA153D"/>
                </a:solidFill>
                <a:latin typeface="Arial"/>
                <a:ea typeface="Arial"/>
                <a:cs typeface="Arial"/>
                <a:sym typeface="Arial"/>
              </a:rPr>
              <a:t>INFO 564</a:t>
            </a:r>
            <a:br>
              <a:rPr lang="en-US" sz="4800" dirty="0">
                <a:solidFill>
                  <a:srgbClr val="AA153D"/>
                </a:solidFill>
                <a:latin typeface="Arial"/>
                <a:ea typeface="Arial"/>
                <a:cs typeface="Arial"/>
                <a:sym typeface="Arial"/>
              </a:rPr>
            </a:br>
            <a:r>
              <a:rPr lang="en-US" sz="4800" dirty="0">
                <a:solidFill>
                  <a:srgbClr val="AA153D"/>
                </a:solidFill>
                <a:latin typeface="Arial"/>
                <a:ea typeface="Arial"/>
                <a:cs typeface="Arial"/>
                <a:sym typeface="Arial"/>
              </a:rPr>
              <a:t>Operations &amp; Supply Chain Management</a:t>
            </a:r>
          </a:p>
        </p:txBody>
      </p:sp>
      <p:sp>
        <p:nvSpPr>
          <p:cNvPr id="3" name="Subtitle 2"/>
          <p:cNvSpPr>
            <a:spLocks noGrp="1"/>
          </p:cNvSpPr>
          <p:nvPr>
            <p:ph type="subTitle" idx="1"/>
          </p:nvPr>
        </p:nvSpPr>
        <p:spPr>
          <a:xfrm>
            <a:off x="1557129" y="4268205"/>
            <a:ext cx="9144000" cy="951297"/>
          </a:xfrm>
        </p:spPr>
        <p:txBody>
          <a:bodyPr>
            <a:normAutofit/>
          </a:bodyPr>
          <a:lstStyle/>
          <a:p>
            <a:r>
              <a:rPr lang="en-US" sz="3600" dirty="0">
                <a:solidFill>
                  <a:srgbClr val="0E78AD"/>
                </a:solidFill>
                <a:latin typeface="Arial"/>
                <a:ea typeface="Arial"/>
                <a:cs typeface="Arial"/>
              </a:rPr>
              <a:t>Module 7: Strategic Sourcing</a:t>
            </a:r>
          </a:p>
        </p:txBody>
      </p:sp>
      <p:sp>
        <p:nvSpPr>
          <p:cNvPr id="4" name="Footer Placeholder 8"/>
          <p:cNvSpPr txBox="1">
            <a:spLocks/>
          </p:cNvSpPr>
          <p:nvPr/>
        </p:nvSpPr>
        <p:spPr>
          <a:xfrm>
            <a:off x="4038599" y="6356351"/>
            <a:ext cx="4680857" cy="338364"/>
          </a:xfrm>
          <a:prstGeom prst="rect">
            <a:avLst/>
          </a:prstGeom>
        </p:spPr>
        <p:txBody>
          <a:bodyPr/>
          <a:lstStyle>
            <a:defPPr>
              <a:defRPr lang="en-US"/>
            </a:defPPr>
            <a:lvl1pPr marL="0" algn="l" defTabSz="914400" rtl="0" eaLnBrk="1" latinLnBrk="0" hangingPunct="1">
              <a:defRPr sz="1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Copyright 2017 Montclair State University</a:t>
            </a:r>
          </a:p>
        </p:txBody>
      </p:sp>
    </p:spTree>
    <p:extLst>
      <p:ext uri="{BB962C8B-B14F-4D97-AF65-F5344CB8AC3E}">
        <p14:creationId xmlns:p14="http://schemas.microsoft.com/office/powerpoint/2010/main" xmlns="" val="3263101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Competence</a:t>
            </a:r>
          </a:p>
        </p:txBody>
      </p:sp>
      <p:sp>
        <p:nvSpPr>
          <p:cNvPr id="3" name="Content Placeholder 2"/>
          <p:cNvSpPr>
            <a:spLocks noGrp="1"/>
          </p:cNvSpPr>
          <p:nvPr>
            <p:ph idx="1"/>
          </p:nvPr>
        </p:nvSpPr>
        <p:spPr>
          <a:xfrm>
            <a:off x="501037" y="1710808"/>
            <a:ext cx="5651790" cy="4798480"/>
          </a:xfrm>
        </p:spPr>
        <p:txBody>
          <a:bodyPr>
            <a:normAutofit fontScale="77500" lnSpcReduction="20000"/>
          </a:bodyPr>
          <a:lstStyle/>
          <a:p>
            <a:r>
              <a:rPr lang="en-US" dirty="0"/>
              <a:t>Organizations should try to be good only at a few important things – their core competencies</a:t>
            </a:r>
            <a:br>
              <a:rPr lang="en-US" dirty="0"/>
            </a:br>
            <a:endParaRPr lang="en-US" dirty="0"/>
          </a:p>
          <a:p>
            <a:r>
              <a:rPr lang="en-US" dirty="0"/>
              <a:t>Trying to be good at everything</a:t>
            </a:r>
          </a:p>
          <a:p>
            <a:pPr lvl="1"/>
            <a:r>
              <a:rPr lang="en-US" dirty="0"/>
              <a:t>Requires very high investments in skills, infrastructure, and equipment</a:t>
            </a:r>
          </a:p>
          <a:p>
            <a:pPr lvl="1"/>
            <a:r>
              <a:rPr lang="en-US" dirty="0"/>
              <a:t>May take too much time</a:t>
            </a:r>
          </a:p>
          <a:p>
            <a:pPr lvl="1"/>
            <a:r>
              <a:rPr lang="en-US" dirty="0"/>
              <a:t>Risks not being good enough at what’s truly important</a:t>
            </a:r>
          </a:p>
        </p:txBody>
      </p:sp>
      <p:grpSp>
        <p:nvGrpSpPr>
          <p:cNvPr id="18" name="Group 17" descr="Labels for the chart. Core Activities is express in a brownish color and non-core activties are express in blue."/>
          <p:cNvGrpSpPr/>
          <p:nvPr/>
        </p:nvGrpSpPr>
        <p:grpSpPr>
          <a:xfrm>
            <a:off x="9319797" y="1091431"/>
            <a:ext cx="2693358" cy="709482"/>
            <a:chOff x="6801162" y="5305916"/>
            <a:chExt cx="2693358" cy="709482"/>
          </a:xfrm>
        </p:grpSpPr>
        <p:sp>
          <p:nvSpPr>
            <p:cNvPr id="15" name="Rectangle 14"/>
            <p:cNvSpPr/>
            <p:nvPr/>
          </p:nvSpPr>
          <p:spPr>
            <a:xfrm>
              <a:off x="6801162" y="5305917"/>
              <a:ext cx="349446" cy="286888"/>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7150608" y="5305916"/>
              <a:ext cx="2011680" cy="369332"/>
            </a:xfrm>
            <a:prstGeom prst="rect">
              <a:avLst/>
            </a:prstGeom>
            <a:noFill/>
          </p:spPr>
          <p:txBody>
            <a:bodyPr wrap="square" rtlCol="0">
              <a:spAutoFit/>
            </a:bodyPr>
            <a:lstStyle/>
            <a:p>
              <a:r>
                <a:rPr lang="en-US" dirty="0">
                  <a:latin typeface="Arial" charset="0"/>
                  <a:ea typeface="Arial" charset="0"/>
                  <a:cs typeface="Arial" charset="0"/>
                </a:rPr>
                <a:t>Core Activities</a:t>
              </a:r>
            </a:p>
          </p:txBody>
        </p:sp>
        <p:sp>
          <p:nvSpPr>
            <p:cNvPr id="14" name="Rectangle 13"/>
            <p:cNvSpPr/>
            <p:nvPr/>
          </p:nvSpPr>
          <p:spPr>
            <a:xfrm>
              <a:off x="6818376" y="5646066"/>
              <a:ext cx="332232" cy="297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7195094" y="5646066"/>
              <a:ext cx="2299426" cy="369332"/>
            </a:xfrm>
            <a:prstGeom prst="rect">
              <a:avLst/>
            </a:prstGeom>
            <a:noFill/>
          </p:spPr>
          <p:txBody>
            <a:bodyPr wrap="square" rtlCol="0">
              <a:spAutoFit/>
            </a:bodyPr>
            <a:lstStyle/>
            <a:p>
              <a:r>
                <a:rPr lang="en-US" dirty="0">
                  <a:latin typeface="Arial" charset="0"/>
                  <a:ea typeface="Arial" charset="0"/>
                  <a:cs typeface="Arial" charset="0"/>
                </a:rPr>
                <a:t>Non-Core Activities</a:t>
              </a:r>
            </a:p>
          </p:txBody>
        </p:sp>
      </p:grpSp>
      <p:grpSp>
        <p:nvGrpSpPr>
          <p:cNvPr id="19" name="Group 18" descr="Value chain with added assembly step. Procurement, component manufacture, and assembly are labeled as core activities. Outbound logistics, warehousing, and retail operations are labeled as non-core activities."/>
          <p:cNvGrpSpPr/>
          <p:nvPr/>
        </p:nvGrpSpPr>
        <p:grpSpPr>
          <a:xfrm>
            <a:off x="6970776" y="1911138"/>
            <a:ext cx="4492752" cy="3896890"/>
            <a:chOff x="6970776" y="1911138"/>
            <a:chExt cx="4492752" cy="3896890"/>
          </a:xfrm>
        </p:grpSpPr>
        <p:sp>
          <p:nvSpPr>
            <p:cNvPr id="13" name="Down Arrow 12"/>
            <p:cNvSpPr/>
            <p:nvPr/>
          </p:nvSpPr>
          <p:spPr>
            <a:xfrm rot="19461112">
              <a:off x="7058544" y="2719752"/>
              <a:ext cx="667512" cy="25723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970776" y="1911138"/>
              <a:ext cx="1682496" cy="576072"/>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Procurement</a:t>
              </a:r>
            </a:p>
          </p:txBody>
        </p:sp>
        <p:sp>
          <p:nvSpPr>
            <p:cNvPr id="8" name="Rectangle 7"/>
            <p:cNvSpPr/>
            <p:nvPr/>
          </p:nvSpPr>
          <p:spPr>
            <a:xfrm>
              <a:off x="7522464" y="2453301"/>
              <a:ext cx="1682496" cy="57607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Inbound logistics</a:t>
              </a:r>
            </a:p>
          </p:txBody>
        </p:sp>
        <p:sp>
          <p:nvSpPr>
            <p:cNvPr id="9" name="Rectangle 8"/>
            <p:cNvSpPr/>
            <p:nvPr/>
          </p:nvSpPr>
          <p:spPr>
            <a:xfrm>
              <a:off x="7921752" y="3029373"/>
              <a:ext cx="1682496" cy="576072"/>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Component manufacture</a:t>
              </a:r>
            </a:p>
          </p:txBody>
        </p:sp>
        <p:sp>
          <p:nvSpPr>
            <p:cNvPr id="10" name="Rectangle 9"/>
            <p:cNvSpPr/>
            <p:nvPr/>
          </p:nvSpPr>
          <p:spPr>
            <a:xfrm>
              <a:off x="8321040" y="3577886"/>
              <a:ext cx="1682496" cy="576072"/>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Assembly</a:t>
              </a:r>
            </a:p>
          </p:txBody>
        </p:sp>
        <p:sp>
          <p:nvSpPr>
            <p:cNvPr id="11" name="Rectangle 10"/>
            <p:cNvSpPr/>
            <p:nvPr/>
          </p:nvSpPr>
          <p:spPr>
            <a:xfrm>
              <a:off x="8763000" y="4096650"/>
              <a:ext cx="1682496" cy="57607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Outbound logistics</a:t>
              </a:r>
            </a:p>
          </p:txBody>
        </p:sp>
        <p:sp>
          <p:nvSpPr>
            <p:cNvPr id="12" name="Rectangle 11"/>
            <p:cNvSpPr/>
            <p:nvPr/>
          </p:nvSpPr>
          <p:spPr>
            <a:xfrm>
              <a:off x="9272016" y="4672722"/>
              <a:ext cx="1682496" cy="57607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Warehousing</a:t>
              </a:r>
            </a:p>
          </p:txBody>
        </p:sp>
        <p:sp>
          <p:nvSpPr>
            <p:cNvPr id="6" name="Rectangle 5"/>
            <p:cNvSpPr/>
            <p:nvPr/>
          </p:nvSpPr>
          <p:spPr>
            <a:xfrm>
              <a:off x="9781032" y="5231956"/>
              <a:ext cx="1682496" cy="57607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Retail operations</a:t>
              </a:r>
            </a:p>
          </p:txBody>
        </p:sp>
      </p:grpSp>
    </p:spTree>
    <p:extLst>
      <p:ext uri="{BB962C8B-B14F-4D97-AF65-F5344CB8AC3E}">
        <p14:creationId xmlns:p14="http://schemas.microsoft.com/office/powerpoint/2010/main" xmlns="" val="449672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Outsource?</a:t>
            </a:r>
          </a:p>
        </p:txBody>
      </p:sp>
      <p:sp>
        <p:nvSpPr>
          <p:cNvPr id="3" name="Content Placeholder 2"/>
          <p:cNvSpPr>
            <a:spLocks noGrp="1"/>
          </p:cNvSpPr>
          <p:nvPr>
            <p:ph idx="1"/>
          </p:nvPr>
        </p:nvSpPr>
        <p:spPr>
          <a:xfrm>
            <a:off x="838200" y="1825625"/>
            <a:ext cx="4721352" cy="4351338"/>
          </a:xfrm>
        </p:spPr>
        <p:txBody>
          <a:bodyPr>
            <a:normAutofit fontScale="92500"/>
          </a:bodyPr>
          <a:lstStyle/>
          <a:p>
            <a:r>
              <a:rPr lang="en-US" dirty="0"/>
              <a:t>May not be part of core-competency</a:t>
            </a:r>
          </a:p>
          <a:p>
            <a:r>
              <a:rPr lang="en-US" dirty="0"/>
              <a:t>Divesting non-core activities releases resources</a:t>
            </a:r>
          </a:p>
          <a:p>
            <a:pPr lvl="1"/>
            <a:r>
              <a:rPr lang="en-US" dirty="0"/>
              <a:t>Facilities, labor, cash</a:t>
            </a:r>
          </a:p>
          <a:p>
            <a:r>
              <a:rPr lang="en-US" dirty="0"/>
              <a:t>Allows greater focus on core competencies</a:t>
            </a:r>
          </a:p>
        </p:txBody>
      </p:sp>
      <p:grpSp>
        <p:nvGrpSpPr>
          <p:cNvPr id="18" name="Group 17" descr="The Core competency steps in the process of bringing a new item to the market. "/>
          <p:cNvGrpSpPr/>
          <p:nvPr/>
        </p:nvGrpSpPr>
        <p:grpSpPr>
          <a:xfrm>
            <a:off x="6845807" y="1869408"/>
            <a:ext cx="1926233" cy="2709724"/>
            <a:chOff x="6845807" y="1869408"/>
            <a:chExt cx="1926233" cy="2709724"/>
          </a:xfrm>
        </p:grpSpPr>
        <p:sp>
          <p:nvSpPr>
            <p:cNvPr id="16" name="TextBox 15"/>
            <p:cNvSpPr txBox="1"/>
            <p:nvPr/>
          </p:nvSpPr>
          <p:spPr>
            <a:xfrm>
              <a:off x="6845807" y="1869408"/>
              <a:ext cx="1926233" cy="646331"/>
            </a:xfrm>
            <a:prstGeom prst="rect">
              <a:avLst/>
            </a:prstGeom>
            <a:noFill/>
          </p:spPr>
          <p:txBody>
            <a:bodyPr wrap="square" rtlCol="0">
              <a:spAutoFit/>
            </a:bodyPr>
            <a:lstStyle/>
            <a:p>
              <a:r>
                <a:rPr lang="en-US" dirty="0">
                  <a:latin typeface="Arial" charset="0"/>
                  <a:ea typeface="Arial" charset="0"/>
                  <a:cs typeface="Arial" charset="0"/>
                </a:rPr>
                <a:t>Core Competency</a:t>
              </a:r>
            </a:p>
          </p:txBody>
        </p:sp>
        <p:grpSp>
          <p:nvGrpSpPr>
            <p:cNvPr id="14" name="Group 13"/>
            <p:cNvGrpSpPr/>
            <p:nvPr/>
          </p:nvGrpSpPr>
          <p:grpSpPr>
            <a:xfrm>
              <a:off x="6845808" y="2520780"/>
              <a:ext cx="1682496" cy="2058352"/>
              <a:chOff x="7001256" y="2337149"/>
              <a:chExt cx="1682496" cy="2058352"/>
            </a:xfrm>
          </p:grpSpPr>
          <p:sp>
            <p:nvSpPr>
              <p:cNvPr id="7" name="Rectangle 6"/>
              <p:cNvSpPr/>
              <p:nvPr/>
            </p:nvSpPr>
            <p:spPr>
              <a:xfrm>
                <a:off x="7001256" y="2337149"/>
                <a:ext cx="1682496" cy="576072"/>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Procurement</a:t>
                </a:r>
              </a:p>
            </p:txBody>
          </p:sp>
          <p:sp>
            <p:nvSpPr>
              <p:cNvPr id="9" name="Rectangle 8"/>
              <p:cNvSpPr/>
              <p:nvPr/>
            </p:nvSpPr>
            <p:spPr>
              <a:xfrm>
                <a:off x="7001256" y="3063282"/>
                <a:ext cx="1682496" cy="576072"/>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Component manufacture</a:t>
                </a:r>
              </a:p>
            </p:txBody>
          </p:sp>
          <p:sp>
            <p:nvSpPr>
              <p:cNvPr id="10" name="Rectangle 9"/>
              <p:cNvSpPr/>
              <p:nvPr/>
            </p:nvSpPr>
            <p:spPr>
              <a:xfrm>
                <a:off x="7001256" y="3819429"/>
                <a:ext cx="1682496" cy="576072"/>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Assembly</a:t>
                </a:r>
              </a:p>
            </p:txBody>
          </p:sp>
        </p:grpSp>
      </p:grpSp>
      <p:grpSp>
        <p:nvGrpSpPr>
          <p:cNvPr id="19" name="Group 18" descr="The outsourced steps in the process of bringing a new item to the market."/>
          <p:cNvGrpSpPr/>
          <p:nvPr/>
        </p:nvGrpSpPr>
        <p:grpSpPr>
          <a:xfrm>
            <a:off x="9486900" y="1970016"/>
            <a:ext cx="1850136" cy="3181341"/>
            <a:chOff x="9486900" y="1970016"/>
            <a:chExt cx="1850136" cy="3181341"/>
          </a:xfrm>
        </p:grpSpPr>
        <p:sp>
          <p:nvSpPr>
            <p:cNvPr id="17" name="TextBox 16"/>
            <p:cNvSpPr txBox="1"/>
            <p:nvPr/>
          </p:nvSpPr>
          <p:spPr>
            <a:xfrm>
              <a:off x="9486900" y="1970016"/>
              <a:ext cx="1850136" cy="369332"/>
            </a:xfrm>
            <a:prstGeom prst="rect">
              <a:avLst/>
            </a:prstGeom>
            <a:noFill/>
          </p:spPr>
          <p:txBody>
            <a:bodyPr wrap="square" rtlCol="0">
              <a:spAutoFit/>
            </a:bodyPr>
            <a:lstStyle/>
            <a:p>
              <a:r>
                <a:rPr lang="en-US" dirty="0">
                  <a:latin typeface="Arial" charset="0"/>
                  <a:ea typeface="Arial" charset="0"/>
                  <a:cs typeface="Arial" charset="0"/>
                </a:rPr>
                <a:t>Outsourced</a:t>
              </a:r>
            </a:p>
          </p:txBody>
        </p:sp>
        <p:grpSp>
          <p:nvGrpSpPr>
            <p:cNvPr id="15" name="Group 14"/>
            <p:cNvGrpSpPr/>
            <p:nvPr/>
          </p:nvGrpSpPr>
          <p:grpSpPr>
            <a:xfrm>
              <a:off x="9570720" y="2494613"/>
              <a:ext cx="1682496" cy="2656744"/>
              <a:chOff x="10229088" y="2487210"/>
              <a:chExt cx="1682496" cy="2656744"/>
            </a:xfrm>
          </p:grpSpPr>
          <p:sp>
            <p:nvSpPr>
              <p:cNvPr id="8" name="Rectangle 7"/>
              <p:cNvSpPr/>
              <p:nvPr/>
            </p:nvSpPr>
            <p:spPr>
              <a:xfrm>
                <a:off x="10229088" y="2487210"/>
                <a:ext cx="1682496" cy="57607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Inbound logistics</a:t>
                </a:r>
              </a:p>
            </p:txBody>
          </p:sp>
          <p:sp>
            <p:nvSpPr>
              <p:cNvPr id="11" name="Rectangle 10"/>
              <p:cNvSpPr/>
              <p:nvPr/>
            </p:nvSpPr>
            <p:spPr>
              <a:xfrm>
                <a:off x="10229088" y="3163962"/>
                <a:ext cx="1682496" cy="57607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Outbound logistics</a:t>
                </a:r>
              </a:p>
            </p:txBody>
          </p:sp>
          <p:sp>
            <p:nvSpPr>
              <p:cNvPr id="12" name="Rectangle 11"/>
              <p:cNvSpPr/>
              <p:nvPr/>
            </p:nvSpPr>
            <p:spPr>
              <a:xfrm>
                <a:off x="10229088" y="3865922"/>
                <a:ext cx="1682496" cy="57607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Warehousing</a:t>
                </a:r>
              </a:p>
            </p:txBody>
          </p:sp>
          <p:sp>
            <p:nvSpPr>
              <p:cNvPr id="6" name="Rectangle 5"/>
              <p:cNvSpPr/>
              <p:nvPr/>
            </p:nvSpPr>
            <p:spPr>
              <a:xfrm>
                <a:off x="10229088" y="4567882"/>
                <a:ext cx="1682496" cy="57607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Retail operations</a:t>
                </a:r>
              </a:p>
            </p:txBody>
          </p:sp>
        </p:grpSp>
      </p:grpSp>
    </p:spTree>
    <p:extLst>
      <p:ext uri="{BB962C8B-B14F-4D97-AF65-F5344CB8AC3E}">
        <p14:creationId xmlns:p14="http://schemas.microsoft.com/office/powerpoint/2010/main" xmlns="" val="655694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Outsource?</a:t>
            </a:r>
          </a:p>
        </p:txBody>
      </p:sp>
      <p:sp>
        <p:nvSpPr>
          <p:cNvPr id="3" name="Content Placeholder 2"/>
          <p:cNvSpPr>
            <a:spLocks noGrp="1"/>
          </p:cNvSpPr>
          <p:nvPr>
            <p:ph idx="1"/>
          </p:nvPr>
        </p:nvSpPr>
        <p:spPr>
          <a:xfrm>
            <a:off x="838200" y="1825625"/>
            <a:ext cx="10098024" cy="4351338"/>
          </a:xfrm>
        </p:spPr>
        <p:txBody>
          <a:bodyPr>
            <a:normAutofit lnSpcReduction="10000"/>
          </a:bodyPr>
          <a:lstStyle/>
          <a:p>
            <a:r>
              <a:rPr lang="en-US" dirty="0"/>
              <a:t>May not have needed abilities</a:t>
            </a:r>
          </a:p>
          <a:p>
            <a:pPr lvl="1"/>
            <a:r>
              <a:rPr lang="en-US" dirty="0"/>
              <a:t>No time to acquire new abilities – market imperatives</a:t>
            </a:r>
          </a:p>
          <a:p>
            <a:pPr lvl="1"/>
            <a:r>
              <a:rPr lang="en-US" dirty="0"/>
              <a:t>Investment in new abilities too large, costs during learning period, impact on quality and service</a:t>
            </a:r>
          </a:p>
          <a:p>
            <a:pPr lvl="1"/>
            <a:r>
              <a:rPr lang="en-US" dirty="0"/>
              <a:t>May want to wait until market needs are clear before investing</a:t>
            </a:r>
          </a:p>
          <a:p>
            <a:pPr lvl="1"/>
            <a:r>
              <a:rPr lang="en-US" dirty="0"/>
              <a:t>Acquire skills from working closely with vendor</a:t>
            </a:r>
          </a:p>
          <a:p>
            <a:endParaRPr lang="en-US" dirty="0"/>
          </a:p>
        </p:txBody>
      </p:sp>
    </p:spTree>
    <p:extLst>
      <p:ext uri="{BB962C8B-B14F-4D97-AF65-F5344CB8AC3E}">
        <p14:creationId xmlns:p14="http://schemas.microsoft.com/office/powerpoint/2010/main" xmlns="" val="1526683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Outsource?</a:t>
            </a:r>
          </a:p>
        </p:txBody>
      </p:sp>
      <p:sp>
        <p:nvSpPr>
          <p:cNvPr id="3" name="Content Placeholder 2"/>
          <p:cNvSpPr>
            <a:spLocks noGrp="1"/>
          </p:cNvSpPr>
          <p:nvPr>
            <p:ph idx="1"/>
          </p:nvPr>
        </p:nvSpPr>
        <p:spPr/>
        <p:txBody>
          <a:bodyPr/>
          <a:lstStyle/>
          <a:p>
            <a:r>
              <a:rPr lang="en-US" dirty="0"/>
              <a:t>Outsourced activity is vendor’s core competence</a:t>
            </a:r>
          </a:p>
          <a:p>
            <a:pPr lvl="1"/>
            <a:r>
              <a:rPr lang="en-US" dirty="0"/>
              <a:t>Better quality, better service due to abilities and experience</a:t>
            </a:r>
          </a:p>
          <a:p>
            <a:r>
              <a:rPr lang="en-US" dirty="0"/>
              <a:t>Lower factor costs because of location</a:t>
            </a:r>
          </a:p>
          <a:p>
            <a:pPr lvl="1"/>
            <a:r>
              <a:rPr lang="en-US" dirty="0"/>
              <a:t>Labor in Asia and Africa</a:t>
            </a:r>
          </a:p>
          <a:p>
            <a:r>
              <a:rPr lang="en-US" dirty="0"/>
              <a:t>Greater efficiency </a:t>
            </a:r>
          </a:p>
          <a:p>
            <a:pPr lvl="1"/>
            <a:r>
              <a:rPr lang="en-US" dirty="0"/>
              <a:t>Economies of scale, latest technologies</a:t>
            </a:r>
          </a:p>
          <a:p>
            <a:endParaRPr lang="en-US" dirty="0"/>
          </a:p>
        </p:txBody>
      </p:sp>
    </p:spTree>
    <p:extLst>
      <p:ext uri="{BB962C8B-B14F-4D97-AF65-F5344CB8AC3E}">
        <p14:creationId xmlns:p14="http://schemas.microsoft.com/office/powerpoint/2010/main" xmlns="" val="843340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450573" y="1122363"/>
            <a:ext cx="11357113" cy="2387600"/>
          </a:xfrm>
        </p:spPr>
        <p:txBody>
          <a:bodyPr>
            <a:normAutofit/>
          </a:bodyPr>
          <a:lstStyle/>
          <a:p>
            <a:pPr>
              <a:spcBef>
                <a:spcPts val="0"/>
              </a:spcBef>
              <a:buClr>
                <a:srgbClr val="C31B31"/>
              </a:buClr>
              <a:buSzPct val="25000"/>
            </a:pPr>
            <a:r>
              <a:rPr lang="en-US" sz="4800" dirty="0">
                <a:solidFill>
                  <a:srgbClr val="AA153D"/>
                </a:solidFill>
                <a:latin typeface="Arial"/>
                <a:ea typeface="Arial"/>
                <a:cs typeface="Arial"/>
                <a:sym typeface="Arial"/>
              </a:rPr>
              <a:t>INFO 564</a:t>
            </a:r>
            <a:br>
              <a:rPr lang="en-US" sz="4800" dirty="0">
                <a:solidFill>
                  <a:srgbClr val="AA153D"/>
                </a:solidFill>
                <a:latin typeface="Arial"/>
                <a:ea typeface="Arial"/>
                <a:cs typeface="Arial"/>
                <a:sym typeface="Arial"/>
              </a:rPr>
            </a:br>
            <a:r>
              <a:rPr lang="en-US" sz="4800" dirty="0">
                <a:solidFill>
                  <a:srgbClr val="AA153D"/>
                </a:solidFill>
                <a:latin typeface="Arial"/>
                <a:ea typeface="Arial"/>
                <a:cs typeface="Arial"/>
                <a:sym typeface="Arial"/>
              </a:rPr>
              <a:t>Operations &amp; Supply Chain Management</a:t>
            </a:r>
          </a:p>
        </p:txBody>
      </p:sp>
      <p:sp>
        <p:nvSpPr>
          <p:cNvPr id="3" name="Subtitle 2"/>
          <p:cNvSpPr>
            <a:spLocks noGrp="1"/>
          </p:cNvSpPr>
          <p:nvPr>
            <p:ph type="subTitle" idx="1"/>
          </p:nvPr>
        </p:nvSpPr>
        <p:spPr/>
        <p:txBody>
          <a:bodyPr>
            <a:normAutofit/>
          </a:bodyPr>
          <a:lstStyle/>
          <a:p>
            <a:r>
              <a:rPr lang="en-US" sz="3600" dirty="0">
                <a:solidFill>
                  <a:srgbClr val="0E78AD"/>
                </a:solidFill>
                <a:latin typeface="Arial"/>
                <a:ea typeface="Arial"/>
                <a:cs typeface="Arial"/>
              </a:rPr>
              <a:t>Module 7c: What to Outsource?</a:t>
            </a:r>
          </a:p>
        </p:txBody>
      </p:sp>
    </p:spTree>
    <p:extLst>
      <p:ext uri="{BB962C8B-B14F-4D97-AF65-F5344CB8AC3E}">
        <p14:creationId xmlns:p14="http://schemas.microsoft.com/office/powerpoint/2010/main" xmlns="" val="505114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54532" cy="1325563"/>
          </a:xfrm>
        </p:spPr>
        <p:txBody>
          <a:bodyPr>
            <a:normAutofit/>
          </a:bodyPr>
          <a:lstStyle/>
          <a:p>
            <a:r>
              <a:rPr lang="en-US" dirty="0"/>
              <a:t>Product Characteristics - Modularity</a:t>
            </a:r>
          </a:p>
        </p:txBody>
      </p:sp>
      <p:sp>
        <p:nvSpPr>
          <p:cNvPr id="3" name="Content Placeholder 2"/>
          <p:cNvSpPr>
            <a:spLocks noGrp="1"/>
          </p:cNvSpPr>
          <p:nvPr>
            <p:ph idx="1"/>
          </p:nvPr>
        </p:nvSpPr>
        <p:spPr>
          <a:xfrm>
            <a:off x="335338" y="1972117"/>
            <a:ext cx="5765370" cy="4885882"/>
          </a:xfrm>
        </p:spPr>
        <p:txBody>
          <a:bodyPr>
            <a:normAutofit fontScale="77500" lnSpcReduction="20000"/>
          </a:bodyPr>
          <a:lstStyle/>
          <a:p>
            <a:r>
              <a:rPr lang="en-US" dirty="0"/>
              <a:t>Product/service is an assembly of modules</a:t>
            </a:r>
          </a:p>
          <a:p>
            <a:pPr lvl="1"/>
            <a:r>
              <a:rPr lang="en-US" dirty="0"/>
              <a:t>Modules can be clearly specified and standardized</a:t>
            </a:r>
          </a:p>
          <a:p>
            <a:pPr lvl="1"/>
            <a:r>
              <a:rPr lang="en-US" dirty="0"/>
              <a:t>Can be obtained from competing suppliers</a:t>
            </a:r>
          </a:p>
          <a:p>
            <a:pPr lvl="1"/>
            <a:r>
              <a:rPr lang="en-US" dirty="0"/>
              <a:t>Modules can be scripts</a:t>
            </a:r>
          </a:p>
          <a:p>
            <a:pPr lvl="1"/>
            <a:r>
              <a:rPr lang="en-US" dirty="0"/>
              <a:t>Modules can be software</a:t>
            </a:r>
          </a:p>
          <a:p>
            <a:r>
              <a:rPr lang="en-US" dirty="0"/>
              <a:t>Modular partitioning of processes</a:t>
            </a:r>
          </a:p>
          <a:p>
            <a:pPr lvl="1"/>
            <a:r>
              <a:rPr lang="en-US" dirty="0"/>
              <a:t>Design vs manufacturing</a:t>
            </a:r>
          </a:p>
          <a:p>
            <a:pPr lvl="1"/>
            <a:r>
              <a:rPr lang="en-US" dirty="0"/>
              <a:t>Manufacturing vs sales and distribution</a:t>
            </a:r>
          </a:p>
          <a:p>
            <a:pPr lvl="1"/>
            <a:r>
              <a:rPr lang="en-US" dirty="0"/>
              <a:t>Drug development vs clinical trials</a:t>
            </a:r>
          </a:p>
        </p:txBody>
      </p:sp>
      <p:pic>
        <p:nvPicPr>
          <p:cNvPr id="1026" name="Picture 2" descr="Decorative imag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100708" y="1972117"/>
            <a:ext cx="5910478" cy="38519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6901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0632"/>
          </a:xfrm>
        </p:spPr>
        <p:txBody>
          <a:bodyPr>
            <a:normAutofit fontScale="90000"/>
          </a:bodyPr>
          <a:lstStyle/>
          <a:p>
            <a:r>
              <a:rPr lang="en-US" dirty="0"/>
              <a:t>Product Characteristics: Tradability</a:t>
            </a:r>
          </a:p>
        </p:txBody>
      </p:sp>
      <p:sp>
        <p:nvSpPr>
          <p:cNvPr id="3" name="Content Placeholder 2"/>
          <p:cNvSpPr>
            <a:spLocks noGrp="1"/>
          </p:cNvSpPr>
          <p:nvPr>
            <p:ph idx="1"/>
          </p:nvPr>
        </p:nvSpPr>
        <p:spPr>
          <a:xfrm>
            <a:off x="418454" y="1748039"/>
            <a:ext cx="5601342" cy="4792245"/>
          </a:xfrm>
        </p:spPr>
        <p:txBody>
          <a:bodyPr>
            <a:normAutofit fontScale="85000" lnSpcReduction="20000"/>
          </a:bodyPr>
          <a:lstStyle/>
          <a:p>
            <a:r>
              <a:rPr lang="en-US" dirty="0"/>
              <a:t>Product that can be produced in one place and sold in another</a:t>
            </a:r>
          </a:p>
          <a:p>
            <a:r>
              <a:rPr lang="en-US" dirty="0"/>
              <a:t>Value Density = Total Value ÷ Transportation Cost</a:t>
            </a:r>
          </a:p>
          <a:p>
            <a:r>
              <a:rPr lang="en-US" dirty="0"/>
              <a:t>Products with high value density</a:t>
            </a:r>
          </a:p>
          <a:p>
            <a:pPr lvl="1"/>
            <a:r>
              <a:rPr lang="en-US" dirty="0"/>
              <a:t>Technology is lowering transportation cost; containerization</a:t>
            </a:r>
          </a:p>
          <a:p>
            <a:r>
              <a:rPr lang="en-US" dirty="0"/>
              <a:t>High value density and shelf-life make a product more tradable</a:t>
            </a:r>
          </a:p>
          <a:p>
            <a:endParaRPr lang="en-US" dirty="0"/>
          </a:p>
        </p:txBody>
      </p:sp>
      <p:grpSp>
        <p:nvGrpSpPr>
          <p:cNvPr id="34" name="Group 33" descr="Circle Graph showing how countries effect each other when it comes to trading. US works with Philippines for medical transcription. US works with India for tax preparation. NZ works with US for x-ray reports"/>
          <p:cNvGrpSpPr/>
          <p:nvPr/>
        </p:nvGrpSpPr>
        <p:grpSpPr>
          <a:xfrm>
            <a:off x="6708644" y="1138270"/>
            <a:ext cx="5483356" cy="5221224"/>
            <a:chOff x="6708644" y="1138270"/>
            <a:chExt cx="5483356" cy="5221224"/>
          </a:xfrm>
        </p:grpSpPr>
        <p:sp>
          <p:nvSpPr>
            <p:cNvPr id="4" name="Oval 3"/>
            <p:cNvSpPr/>
            <p:nvPr/>
          </p:nvSpPr>
          <p:spPr>
            <a:xfrm>
              <a:off x="6708644" y="1138270"/>
              <a:ext cx="5483356" cy="5221224"/>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 name="TextBox 5"/>
            <p:cNvSpPr txBox="1"/>
            <p:nvPr/>
          </p:nvSpPr>
          <p:spPr>
            <a:xfrm>
              <a:off x="7231405" y="1758414"/>
              <a:ext cx="533399" cy="646331"/>
            </a:xfrm>
            <a:prstGeom prst="rect">
              <a:avLst/>
            </a:prstGeom>
            <a:noFill/>
          </p:spPr>
          <p:txBody>
            <a:bodyPr wrap="square" rtlCol="0">
              <a:spAutoFit/>
            </a:bodyPr>
            <a:lstStyle/>
            <a:p>
              <a:endParaRPr lang="en-US" dirty="0"/>
            </a:p>
            <a:p>
              <a:r>
                <a:rPr lang="en-US" b="1" dirty="0"/>
                <a:t>US</a:t>
              </a:r>
            </a:p>
          </p:txBody>
        </p:sp>
        <p:cxnSp>
          <p:nvCxnSpPr>
            <p:cNvPr id="33" name="Straight Arrow Connector 32"/>
            <p:cNvCxnSpPr/>
            <p:nvPr/>
          </p:nvCxnSpPr>
          <p:spPr>
            <a:xfrm flipH="1">
              <a:off x="7647623" y="1992395"/>
              <a:ext cx="2093976" cy="100370"/>
            </a:xfrm>
            <a:prstGeom prst="straightConnector1">
              <a:avLst/>
            </a:prstGeom>
            <a:ln>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765792" y="1800839"/>
              <a:ext cx="2234186" cy="523220"/>
            </a:xfrm>
            <a:prstGeom prst="rect">
              <a:avLst/>
            </a:prstGeom>
            <a:noFill/>
          </p:spPr>
          <p:txBody>
            <a:bodyPr wrap="square" rtlCol="0">
              <a:spAutoFit/>
            </a:bodyPr>
            <a:lstStyle/>
            <a:p>
              <a:r>
                <a:rPr lang="en-US" sz="1400" dirty="0">
                  <a:latin typeface="Arial" charset="0"/>
                  <a:ea typeface="Arial" charset="0"/>
                  <a:cs typeface="Arial" charset="0"/>
                </a:rPr>
                <a:t>Medical Transcription</a:t>
              </a:r>
            </a:p>
            <a:p>
              <a:r>
                <a:rPr lang="en-US" sz="1400" b="1" dirty="0">
                  <a:latin typeface="Arial" charset="0"/>
                  <a:ea typeface="Arial" charset="0"/>
                  <a:cs typeface="Arial" charset="0"/>
                </a:rPr>
                <a:t>Philippines</a:t>
              </a:r>
            </a:p>
          </p:txBody>
        </p:sp>
        <p:cxnSp>
          <p:nvCxnSpPr>
            <p:cNvPr id="21" name="Straight Arrow Connector 20"/>
            <p:cNvCxnSpPr/>
            <p:nvPr/>
          </p:nvCxnSpPr>
          <p:spPr>
            <a:xfrm flipH="1">
              <a:off x="7671816" y="2108042"/>
              <a:ext cx="2093976" cy="1003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flipV="1">
              <a:off x="7626480" y="2349528"/>
              <a:ext cx="2133598" cy="1043703"/>
            </a:xfrm>
            <a:prstGeom prst="straightConnector1">
              <a:avLst/>
            </a:prstGeom>
            <a:ln>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686542" y="3152524"/>
              <a:ext cx="1667257" cy="523220"/>
            </a:xfrm>
            <a:prstGeom prst="rect">
              <a:avLst/>
            </a:prstGeom>
            <a:noFill/>
          </p:spPr>
          <p:txBody>
            <a:bodyPr wrap="square" rtlCol="0">
              <a:spAutoFit/>
            </a:bodyPr>
            <a:lstStyle/>
            <a:p>
              <a:r>
                <a:rPr lang="en-US" sz="1400" dirty="0">
                  <a:latin typeface="Arial" charset="0"/>
                  <a:ea typeface="Arial" charset="0"/>
                  <a:cs typeface="Arial" charset="0"/>
                </a:rPr>
                <a:t>Tax Preparation </a:t>
              </a:r>
              <a:r>
                <a:rPr lang="en-US" sz="1400" b="1" dirty="0">
                  <a:latin typeface="Arial" charset="0"/>
                  <a:ea typeface="Arial" charset="0"/>
                  <a:cs typeface="Arial" charset="0"/>
                </a:rPr>
                <a:t>India</a:t>
              </a:r>
            </a:p>
          </p:txBody>
        </p:sp>
        <p:cxnSp>
          <p:nvCxnSpPr>
            <p:cNvPr id="13" name="Straight Arrow Connector 12"/>
            <p:cNvCxnSpPr/>
            <p:nvPr/>
          </p:nvCxnSpPr>
          <p:spPr>
            <a:xfrm flipH="1" flipV="1">
              <a:off x="7552944" y="2431987"/>
              <a:ext cx="2133598" cy="10437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7282438" y="2556620"/>
              <a:ext cx="2821683" cy="3082668"/>
            </a:xfrm>
            <a:prstGeom prst="straightConnector1">
              <a:avLst/>
            </a:prstGeom>
            <a:ln>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0104121" y="5530632"/>
              <a:ext cx="1399031" cy="523220"/>
            </a:xfrm>
            <a:prstGeom prst="rect">
              <a:avLst/>
            </a:prstGeom>
            <a:noFill/>
          </p:spPr>
          <p:txBody>
            <a:bodyPr wrap="square" rtlCol="0">
              <a:spAutoFit/>
            </a:bodyPr>
            <a:lstStyle/>
            <a:p>
              <a:r>
                <a:rPr lang="en-US" sz="1400" dirty="0">
                  <a:latin typeface="Arial" charset="0"/>
                  <a:ea typeface="Arial" charset="0"/>
                  <a:cs typeface="Arial" charset="0"/>
                </a:rPr>
                <a:t>X-Ray Report </a:t>
              </a:r>
              <a:r>
                <a:rPr lang="en-US" sz="1400" b="1" dirty="0">
                  <a:latin typeface="Arial" charset="0"/>
                  <a:ea typeface="Arial" charset="0"/>
                  <a:cs typeface="Arial" charset="0"/>
                </a:rPr>
                <a:t>NZ</a:t>
              </a:r>
            </a:p>
          </p:txBody>
        </p:sp>
        <p:cxnSp>
          <p:nvCxnSpPr>
            <p:cNvPr id="12" name="Straight Arrow Connector 11"/>
            <p:cNvCxnSpPr/>
            <p:nvPr/>
          </p:nvCxnSpPr>
          <p:spPr>
            <a:xfrm flipH="1" flipV="1">
              <a:off x="7399022" y="2431987"/>
              <a:ext cx="2821683" cy="30826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89234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Product Characteristics: Resource Content</a:t>
            </a:r>
          </a:p>
        </p:txBody>
      </p:sp>
      <p:sp>
        <p:nvSpPr>
          <p:cNvPr id="3" name="Content Placeholder 2"/>
          <p:cNvSpPr>
            <a:spLocks noGrp="1"/>
          </p:cNvSpPr>
          <p:nvPr>
            <p:ph idx="1"/>
          </p:nvPr>
        </p:nvSpPr>
        <p:spPr>
          <a:xfrm>
            <a:off x="573437" y="1825625"/>
            <a:ext cx="5072749" cy="4351338"/>
          </a:xfrm>
        </p:spPr>
        <p:txBody>
          <a:bodyPr>
            <a:normAutofit fontScale="92500" lnSpcReduction="10000"/>
          </a:bodyPr>
          <a:lstStyle/>
          <a:p>
            <a:r>
              <a:rPr lang="en-US" dirty="0"/>
              <a:t>Low-skilled labor  </a:t>
            </a:r>
          </a:p>
          <a:p>
            <a:pPr lvl="1"/>
            <a:r>
              <a:rPr lang="en-US" dirty="0"/>
              <a:t>Clothing: South Asia, China, Central America</a:t>
            </a:r>
            <a:br>
              <a:rPr lang="en-US" dirty="0"/>
            </a:br>
            <a:endParaRPr lang="en-US" dirty="0"/>
          </a:p>
          <a:p>
            <a:r>
              <a:rPr lang="en-US" dirty="0"/>
              <a:t>High scientific or technical skills: </a:t>
            </a:r>
          </a:p>
          <a:p>
            <a:pPr lvl="1"/>
            <a:r>
              <a:rPr lang="en-US" dirty="0"/>
              <a:t>R&amp;D: China, Singapore, India</a:t>
            </a:r>
          </a:p>
          <a:p>
            <a:pPr lvl="1"/>
            <a:r>
              <a:rPr lang="en-US" dirty="0"/>
              <a:t>Hi-Tech Manufacturing: Taiwan, South Korea</a:t>
            </a:r>
          </a:p>
        </p:txBody>
      </p:sp>
      <p:grpSp>
        <p:nvGrpSpPr>
          <p:cNvPr id="4" name="Group 3" descr="Graph showing how US workings with China, Taiwan, S. Korea, China, India, Singapore, Asia, Africa, and Central America."/>
          <p:cNvGrpSpPr/>
          <p:nvPr/>
        </p:nvGrpSpPr>
        <p:grpSpPr>
          <a:xfrm>
            <a:off x="5977124" y="1390682"/>
            <a:ext cx="5483356" cy="5221224"/>
            <a:chOff x="6708644" y="1138270"/>
            <a:chExt cx="5483356" cy="5221224"/>
          </a:xfrm>
        </p:grpSpPr>
        <p:sp>
          <p:nvSpPr>
            <p:cNvPr id="5" name="Oval 4"/>
            <p:cNvSpPr/>
            <p:nvPr/>
          </p:nvSpPr>
          <p:spPr>
            <a:xfrm>
              <a:off x="6708644" y="1138270"/>
              <a:ext cx="5483356" cy="5221224"/>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7" name="TextBox 6"/>
            <p:cNvSpPr txBox="1"/>
            <p:nvPr/>
          </p:nvSpPr>
          <p:spPr>
            <a:xfrm>
              <a:off x="7215907" y="1773912"/>
              <a:ext cx="533399" cy="646331"/>
            </a:xfrm>
            <a:prstGeom prst="rect">
              <a:avLst/>
            </a:prstGeom>
            <a:noFill/>
          </p:spPr>
          <p:txBody>
            <a:bodyPr wrap="square" rtlCol="0">
              <a:spAutoFit/>
            </a:bodyPr>
            <a:lstStyle/>
            <a:p>
              <a:endParaRPr lang="en-US" dirty="0">
                <a:latin typeface="Arial" charset="0"/>
                <a:ea typeface="Arial" charset="0"/>
                <a:cs typeface="Arial" charset="0"/>
              </a:endParaRPr>
            </a:p>
            <a:p>
              <a:r>
                <a:rPr lang="en-US" b="1" dirty="0">
                  <a:latin typeface="Arial" charset="0"/>
                  <a:ea typeface="Arial" charset="0"/>
                  <a:cs typeface="Arial" charset="0"/>
                </a:rPr>
                <a:t>US</a:t>
              </a:r>
            </a:p>
          </p:txBody>
        </p:sp>
        <p:cxnSp>
          <p:nvCxnSpPr>
            <p:cNvPr id="9" name="Straight Arrow Connector 8"/>
            <p:cNvCxnSpPr/>
            <p:nvPr/>
          </p:nvCxnSpPr>
          <p:spPr>
            <a:xfrm flipH="1" flipV="1">
              <a:off x="7399023" y="2431987"/>
              <a:ext cx="1790697" cy="1980971"/>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9134852" y="4465801"/>
              <a:ext cx="1399031" cy="954107"/>
            </a:xfrm>
            <a:prstGeom prst="rect">
              <a:avLst/>
            </a:prstGeom>
            <a:noFill/>
          </p:spPr>
          <p:txBody>
            <a:bodyPr wrap="square" rtlCol="0">
              <a:spAutoFit/>
            </a:bodyPr>
            <a:lstStyle/>
            <a:p>
              <a:r>
                <a:rPr lang="en-US" sz="1400" dirty="0">
                  <a:latin typeface="Arial" charset="0"/>
                  <a:ea typeface="Arial" charset="0"/>
                  <a:cs typeface="Arial" charset="0"/>
                </a:rPr>
                <a:t>Clothing</a:t>
              </a:r>
            </a:p>
            <a:p>
              <a:r>
                <a:rPr lang="en-US" sz="1400" b="1" dirty="0">
                  <a:latin typeface="Arial" charset="0"/>
                  <a:ea typeface="Arial" charset="0"/>
                  <a:cs typeface="Arial" charset="0"/>
                </a:rPr>
                <a:t>Asia, Africa, Central America</a:t>
              </a:r>
            </a:p>
          </p:txBody>
        </p:sp>
        <p:cxnSp>
          <p:nvCxnSpPr>
            <p:cNvPr id="10" name="Straight Arrow Connector 9"/>
            <p:cNvCxnSpPr/>
            <p:nvPr/>
          </p:nvCxnSpPr>
          <p:spPr>
            <a:xfrm flipH="1" flipV="1">
              <a:off x="7552944" y="2431987"/>
              <a:ext cx="2133598" cy="1043703"/>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686542" y="3152524"/>
              <a:ext cx="1667257" cy="738664"/>
            </a:xfrm>
            <a:prstGeom prst="rect">
              <a:avLst/>
            </a:prstGeom>
            <a:noFill/>
          </p:spPr>
          <p:txBody>
            <a:bodyPr wrap="square" rtlCol="0">
              <a:spAutoFit/>
            </a:bodyPr>
            <a:lstStyle/>
            <a:p>
              <a:r>
                <a:rPr lang="en-US" sz="1400" dirty="0">
                  <a:latin typeface="Arial" charset="0"/>
                  <a:ea typeface="Arial" charset="0"/>
                  <a:cs typeface="Arial" charset="0"/>
                </a:rPr>
                <a:t>R&amp;D</a:t>
              </a:r>
            </a:p>
            <a:p>
              <a:r>
                <a:rPr lang="en-US" sz="1400" b="1" dirty="0">
                  <a:latin typeface="Arial" charset="0"/>
                  <a:ea typeface="Arial" charset="0"/>
                  <a:cs typeface="Arial" charset="0"/>
                </a:rPr>
                <a:t>China, India, Singapore</a:t>
              </a:r>
            </a:p>
          </p:txBody>
        </p:sp>
        <p:cxnSp>
          <p:nvCxnSpPr>
            <p:cNvPr id="12" name="Straight Arrow Connector 11"/>
            <p:cNvCxnSpPr/>
            <p:nvPr/>
          </p:nvCxnSpPr>
          <p:spPr>
            <a:xfrm flipH="1">
              <a:off x="7671816" y="2108042"/>
              <a:ext cx="2093976" cy="10037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765792" y="1800839"/>
              <a:ext cx="2234186" cy="523220"/>
            </a:xfrm>
            <a:prstGeom prst="rect">
              <a:avLst/>
            </a:prstGeom>
            <a:noFill/>
          </p:spPr>
          <p:txBody>
            <a:bodyPr wrap="square" rtlCol="0">
              <a:spAutoFit/>
            </a:bodyPr>
            <a:lstStyle/>
            <a:p>
              <a:r>
                <a:rPr lang="en-US" sz="1400" dirty="0">
                  <a:latin typeface="Arial" charset="0"/>
                  <a:ea typeface="Arial" charset="0"/>
                  <a:cs typeface="Arial" charset="0"/>
                </a:rPr>
                <a:t>Hi-Tech Manufacturing</a:t>
              </a:r>
            </a:p>
            <a:p>
              <a:r>
                <a:rPr lang="en-US" sz="1400" b="1" dirty="0">
                  <a:latin typeface="Arial" charset="0"/>
                  <a:ea typeface="Arial" charset="0"/>
                  <a:cs typeface="Arial" charset="0"/>
                </a:rPr>
                <a:t>China, Taiwan, S. Korea</a:t>
              </a:r>
            </a:p>
          </p:txBody>
        </p:sp>
      </p:grpSp>
    </p:spTree>
    <p:extLst>
      <p:ext uri="{BB962C8B-B14F-4D97-AF65-F5344CB8AC3E}">
        <p14:creationId xmlns:p14="http://schemas.microsoft.com/office/powerpoint/2010/main" xmlns="" val="33985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Product Characteristics:</a:t>
            </a:r>
          </a:p>
        </p:txBody>
      </p:sp>
      <p:sp>
        <p:nvSpPr>
          <p:cNvPr id="3" name="Content Placeholder 2"/>
          <p:cNvSpPr>
            <a:spLocks noGrp="1"/>
          </p:cNvSpPr>
          <p:nvPr>
            <p:ph idx="1"/>
          </p:nvPr>
        </p:nvSpPr>
        <p:spPr>
          <a:xfrm>
            <a:off x="838199" y="1825625"/>
            <a:ext cx="10568553" cy="4559677"/>
          </a:xfrm>
        </p:spPr>
        <p:txBody>
          <a:bodyPr>
            <a:normAutofit fontScale="85000" lnSpcReduction="20000"/>
          </a:bodyPr>
          <a:lstStyle/>
          <a:p>
            <a:r>
              <a:rPr lang="en-US" dirty="0"/>
              <a:t>Complementary goods</a:t>
            </a:r>
          </a:p>
          <a:p>
            <a:pPr lvl="1"/>
            <a:r>
              <a:rPr lang="en-US" dirty="0"/>
              <a:t>Outsource apps for personal electronic devices</a:t>
            </a:r>
          </a:p>
          <a:p>
            <a:pPr lvl="1"/>
            <a:r>
              <a:rPr lang="en-US" dirty="0"/>
              <a:t>Outsource variants of products customized for different markets</a:t>
            </a:r>
          </a:p>
          <a:p>
            <a:pPr lvl="1"/>
            <a:r>
              <a:rPr lang="en-US" dirty="0"/>
              <a:t>Accessories and replacement parts for cars</a:t>
            </a:r>
            <a:br>
              <a:rPr lang="en-US" dirty="0"/>
            </a:br>
            <a:endParaRPr lang="en-US" dirty="0"/>
          </a:p>
          <a:p>
            <a:r>
              <a:rPr lang="en-US" dirty="0"/>
              <a:t>Demand variability</a:t>
            </a:r>
          </a:p>
          <a:p>
            <a:pPr lvl="1"/>
            <a:r>
              <a:rPr lang="en-US" dirty="0"/>
              <a:t>Keep base-load in-house; outsource peak demands</a:t>
            </a:r>
          </a:p>
          <a:p>
            <a:pPr lvl="1"/>
            <a:r>
              <a:rPr lang="en-US" dirty="0"/>
              <a:t>Outsource all production</a:t>
            </a:r>
            <a:br>
              <a:rPr lang="en-US" dirty="0"/>
            </a:br>
            <a:endParaRPr lang="en-US" dirty="0"/>
          </a:p>
          <a:p>
            <a:r>
              <a:rPr lang="en-US" dirty="0"/>
              <a:t>Customer buying power</a:t>
            </a:r>
          </a:p>
          <a:p>
            <a:pPr lvl="1"/>
            <a:r>
              <a:rPr lang="en-US" dirty="0"/>
              <a:t>Allows negotiation of cost concessions</a:t>
            </a:r>
          </a:p>
          <a:p>
            <a:pPr lvl="1"/>
            <a:endParaRPr lang="en-US" dirty="0"/>
          </a:p>
          <a:p>
            <a:pPr lvl="1"/>
            <a:endParaRPr lang="en-US" dirty="0"/>
          </a:p>
        </p:txBody>
      </p:sp>
    </p:spTree>
    <p:extLst>
      <p:ext uri="{BB962C8B-B14F-4D97-AF65-F5344CB8AC3E}">
        <p14:creationId xmlns:p14="http://schemas.microsoft.com/office/powerpoint/2010/main" xmlns="" val="2109249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450573" y="1122363"/>
            <a:ext cx="11357113" cy="2387600"/>
          </a:xfrm>
        </p:spPr>
        <p:txBody>
          <a:bodyPr>
            <a:normAutofit/>
          </a:bodyPr>
          <a:lstStyle/>
          <a:p>
            <a:pPr>
              <a:spcBef>
                <a:spcPts val="0"/>
              </a:spcBef>
              <a:buClr>
                <a:srgbClr val="C31B31"/>
              </a:buClr>
              <a:buSzPct val="25000"/>
            </a:pPr>
            <a:r>
              <a:rPr lang="en-US" sz="4800" dirty="0">
                <a:solidFill>
                  <a:srgbClr val="AA153D"/>
                </a:solidFill>
                <a:latin typeface="Arial"/>
                <a:ea typeface="Arial"/>
                <a:cs typeface="Arial"/>
                <a:sym typeface="Arial"/>
              </a:rPr>
              <a:t>INFO 564</a:t>
            </a:r>
            <a:br>
              <a:rPr lang="en-US" sz="4800" dirty="0">
                <a:solidFill>
                  <a:srgbClr val="AA153D"/>
                </a:solidFill>
                <a:latin typeface="Arial"/>
                <a:ea typeface="Arial"/>
                <a:cs typeface="Arial"/>
                <a:sym typeface="Arial"/>
              </a:rPr>
            </a:br>
            <a:r>
              <a:rPr lang="en-US" sz="4800" dirty="0">
                <a:solidFill>
                  <a:srgbClr val="AA153D"/>
                </a:solidFill>
                <a:latin typeface="Arial"/>
                <a:ea typeface="Arial"/>
                <a:cs typeface="Arial"/>
                <a:sym typeface="Arial"/>
              </a:rPr>
              <a:t>Operations &amp; Supply Chain Management</a:t>
            </a:r>
          </a:p>
        </p:txBody>
      </p:sp>
      <p:sp>
        <p:nvSpPr>
          <p:cNvPr id="3" name="Subtitle 2"/>
          <p:cNvSpPr>
            <a:spLocks noGrp="1"/>
          </p:cNvSpPr>
          <p:nvPr>
            <p:ph type="subTitle" idx="1"/>
          </p:nvPr>
        </p:nvSpPr>
        <p:spPr/>
        <p:txBody>
          <a:bodyPr>
            <a:normAutofit/>
          </a:bodyPr>
          <a:lstStyle/>
          <a:p>
            <a:r>
              <a:rPr lang="en-US" sz="3600" dirty="0">
                <a:solidFill>
                  <a:srgbClr val="0E78AD"/>
                </a:solidFill>
                <a:latin typeface="Arial"/>
                <a:ea typeface="Arial"/>
                <a:cs typeface="Arial"/>
              </a:rPr>
              <a:t>Module 7d: To Whom to Outsource? </a:t>
            </a:r>
          </a:p>
        </p:txBody>
      </p:sp>
    </p:spTree>
    <p:extLst>
      <p:ext uri="{BB962C8B-B14F-4D97-AF65-F5344CB8AC3E}">
        <p14:creationId xmlns:p14="http://schemas.microsoft.com/office/powerpoint/2010/main" xmlns="" val="570951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450573" y="1122363"/>
            <a:ext cx="11357113" cy="2387600"/>
          </a:xfrm>
        </p:spPr>
        <p:txBody>
          <a:bodyPr>
            <a:normAutofit/>
          </a:bodyPr>
          <a:lstStyle/>
          <a:p>
            <a:pPr>
              <a:spcBef>
                <a:spcPts val="0"/>
              </a:spcBef>
              <a:buClr>
                <a:srgbClr val="C31B31"/>
              </a:buClr>
              <a:buSzPct val="25000"/>
            </a:pPr>
            <a:r>
              <a:rPr lang="en-US" sz="4800" dirty="0">
                <a:solidFill>
                  <a:srgbClr val="AA153D"/>
                </a:solidFill>
                <a:latin typeface="Arial"/>
                <a:ea typeface="Arial"/>
                <a:cs typeface="Arial"/>
                <a:sym typeface="Arial"/>
              </a:rPr>
              <a:t>INFO 564</a:t>
            </a:r>
            <a:br>
              <a:rPr lang="en-US" sz="4800" dirty="0">
                <a:solidFill>
                  <a:srgbClr val="AA153D"/>
                </a:solidFill>
                <a:latin typeface="Arial"/>
                <a:ea typeface="Arial"/>
                <a:cs typeface="Arial"/>
                <a:sym typeface="Arial"/>
              </a:rPr>
            </a:br>
            <a:r>
              <a:rPr lang="en-US" sz="4800" dirty="0">
                <a:solidFill>
                  <a:srgbClr val="AA153D"/>
                </a:solidFill>
                <a:latin typeface="Arial"/>
                <a:ea typeface="Arial"/>
                <a:cs typeface="Arial"/>
                <a:sym typeface="Arial"/>
              </a:rPr>
              <a:t>Operations &amp; Supply Chain Management</a:t>
            </a:r>
          </a:p>
        </p:txBody>
      </p:sp>
      <p:sp>
        <p:nvSpPr>
          <p:cNvPr id="3" name="Subtitle 2"/>
          <p:cNvSpPr>
            <a:spLocks noGrp="1"/>
          </p:cNvSpPr>
          <p:nvPr>
            <p:ph type="subTitle" idx="1"/>
          </p:nvPr>
        </p:nvSpPr>
        <p:spPr/>
        <p:txBody>
          <a:bodyPr>
            <a:normAutofit/>
          </a:bodyPr>
          <a:lstStyle/>
          <a:p>
            <a:r>
              <a:rPr lang="en-US" sz="3600" dirty="0">
                <a:solidFill>
                  <a:srgbClr val="0E78AD"/>
                </a:solidFill>
                <a:latin typeface="Arial"/>
                <a:ea typeface="Arial"/>
                <a:cs typeface="Arial"/>
              </a:rPr>
              <a:t>Module 7a: What is Outsourcing?</a:t>
            </a:r>
          </a:p>
        </p:txBody>
      </p:sp>
    </p:spTree>
    <p:extLst>
      <p:ext uri="{BB962C8B-B14F-4D97-AF65-F5344CB8AC3E}">
        <p14:creationId xmlns:p14="http://schemas.microsoft.com/office/powerpoint/2010/main" xmlns="" val="457432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Experience and capacity</a:t>
            </a:r>
          </a:p>
        </p:txBody>
      </p:sp>
      <p:sp>
        <p:nvSpPr>
          <p:cNvPr id="3" name="Content Placeholder 2"/>
          <p:cNvSpPr>
            <a:spLocks noGrp="1"/>
          </p:cNvSpPr>
          <p:nvPr>
            <p:ph idx="1"/>
          </p:nvPr>
        </p:nvSpPr>
        <p:spPr>
          <a:xfrm>
            <a:off x="449451" y="1825624"/>
            <a:ext cx="5439285" cy="4590673"/>
          </a:xfrm>
        </p:spPr>
        <p:txBody>
          <a:bodyPr>
            <a:normAutofit fontScale="92500" lnSpcReduction="20000"/>
          </a:bodyPr>
          <a:lstStyle/>
          <a:p>
            <a:r>
              <a:rPr lang="en-US" dirty="0"/>
              <a:t>Outsourcing to a vendor who has experience and the spare capacity</a:t>
            </a:r>
            <a:br>
              <a:rPr lang="en-US" dirty="0"/>
            </a:br>
            <a:endParaRPr lang="en-US" dirty="0"/>
          </a:p>
          <a:p>
            <a:r>
              <a:rPr lang="en-US" dirty="0"/>
              <a:t>Frees up organization to focus on other functions and skills</a:t>
            </a:r>
          </a:p>
          <a:p>
            <a:pPr lvl="1"/>
            <a:r>
              <a:rPr lang="en-US" dirty="0"/>
              <a:t>Especially important for start-ups – avoid huge investments in capacity</a:t>
            </a:r>
          </a:p>
          <a:p>
            <a:pPr lvl="1"/>
            <a:r>
              <a:rPr lang="en-US" dirty="0"/>
              <a:t>Focus on other core-competencies</a:t>
            </a:r>
          </a:p>
          <a:p>
            <a:endParaRPr lang="en-US" dirty="0"/>
          </a:p>
        </p:txBody>
      </p:sp>
      <p:grpSp>
        <p:nvGrpSpPr>
          <p:cNvPr id="19" name="Group 18" descr="Chart showing key steps in outsourcing. Highlights the importance of production being outsourced to CEMs"/>
          <p:cNvGrpSpPr/>
          <p:nvPr/>
        </p:nvGrpSpPr>
        <p:grpSpPr>
          <a:xfrm>
            <a:off x="6172200" y="1559624"/>
            <a:ext cx="5623560" cy="5065395"/>
            <a:chOff x="6153912" y="1413320"/>
            <a:chExt cx="5623560" cy="5065395"/>
          </a:xfrm>
        </p:grpSpPr>
        <p:sp>
          <p:nvSpPr>
            <p:cNvPr id="4" name="Rectangle 3"/>
            <p:cNvSpPr/>
            <p:nvPr/>
          </p:nvSpPr>
          <p:spPr>
            <a:xfrm>
              <a:off x="6153912" y="1413320"/>
              <a:ext cx="2295144" cy="10424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Apple/Microsoft</a:t>
              </a:r>
            </a:p>
          </p:txBody>
        </p:sp>
        <p:sp>
          <p:nvSpPr>
            <p:cNvPr id="12" name="Rounded Rectangle 11"/>
            <p:cNvSpPr/>
            <p:nvPr/>
          </p:nvSpPr>
          <p:spPr>
            <a:xfrm>
              <a:off x="6364224" y="2807208"/>
              <a:ext cx="1801368" cy="603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Research</a:t>
              </a:r>
            </a:p>
          </p:txBody>
        </p:sp>
        <p:sp>
          <p:nvSpPr>
            <p:cNvPr id="13" name="Rounded Rectangle 12"/>
            <p:cNvSpPr/>
            <p:nvPr/>
          </p:nvSpPr>
          <p:spPr>
            <a:xfrm>
              <a:off x="6364224" y="3566890"/>
              <a:ext cx="1801368" cy="603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Product Development</a:t>
              </a:r>
            </a:p>
          </p:txBody>
        </p:sp>
        <p:sp>
          <p:nvSpPr>
            <p:cNvPr id="16" name="Rounded Rectangle 15"/>
            <p:cNvSpPr/>
            <p:nvPr/>
          </p:nvSpPr>
          <p:spPr>
            <a:xfrm>
              <a:off x="6364224" y="4316731"/>
              <a:ext cx="1801368" cy="60350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Production</a:t>
              </a:r>
            </a:p>
          </p:txBody>
        </p:sp>
        <p:sp>
          <p:nvSpPr>
            <p:cNvPr id="18" name="TextBox 17"/>
            <p:cNvSpPr txBox="1"/>
            <p:nvPr/>
          </p:nvSpPr>
          <p:spPr>
            <a:xfrm>
              <a:off x="8449056" y="4170394"/>
              <a:ext cx="1335024" cy="338554"/>
            </a:xfrm>
            <a:prstGeom prst="rect">
              <a:avLst/>
            </a:prstGeom>
            <a:noFill/>
          </p:spPr>
          <p:txBody>
            <a:bodyPr wrap="square" rtlCol="0">
              <a:spAutoFit/>
            </a:bodyPr>
            <a:lstStyle/>
            <a:p>
              <a:r>
                <a:rPr lang="en-US" sz="1600" dirty="0">
                  <a:latin typeface="Arial" charset="0"/>
                  <a:ea typeface="Arial" charset="0"/>
                  <a:cs typeface="Arial" charset="0"/>
                </a:rPr>
                <a:t>Outsourced</a:t>
              </a:r>
            </a:p>
          </p:txBody>
        </p:sp>
        <p:cxnSp>
          <p:nvCxnSpPr>
            <p:cNvPr id="7" name="Straight Arrow Connector 6"/>
            <p:cNvCxnSpPr/>
            <p:nvPr/>
          </p:nvCxnSpPr>
          <p:spPr>
            <a:xfrm>
              <a:off x="8153400" y="4618483"/>
              <a:ext cx="163068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9784080" y="3979863"/>
              <a:ext cx="1993392" cy="11155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charset="0"/>
                  <a:ea typeface="Arial" charset="0"/>
                  <a:cs typeface="Arial" charset="0"/>
                </a:rPr>
                <a:t>CEMs</a:t>
              </a:r>
            </a:p>
          </p:txBody>
        </p:sp>
        <p:sp>
          <p:nvSpPr>
            <p:cNvPr id="14" name="Rounded Rectangle 13"/>
            <p:cNvSpPr/>
            <p:nvPr/>
          </p:nvSpPr>
          <p:spPr>
            <a:xfrm>
              <a:off x="6364224" y="5104575"/>
              <a:ext cx="1801368" cy="603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Quality</a:t>
              </a:r>
            </a:p>
          </p:txBody>
        </p:sp>
        <p:sp>
          <p:nvSpPr>
            <p:cNvPr id="15" name="Rounded Rectangle 14"/>
            <p:cNvSpPr/>
            <p:nvPr/>
          </p:nvSpPr>
          <p:spPr>
            <a:xfrm>
              <a:off x="6400800" y="5875211"/>
              <a:ext cx="1801368" cy="603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Marketing</a:t>
              </a:r>
            </a:p>
          </p:txBody>
        </p:sp>
      </p:grpSp>
    </p:spTree>
    <p:extLst>
      <p:ext uri="{BB962C8B-B14F-4D97-AF65-F5344CB8AC3E}">
        <p14:creationId xmlns:p14="http://schemas.microsoft.com/office/powerpoint/2010/main" xmlns="" val="106650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Supply Base</a:t>
            </a:r>
          </a:p>
        </p:txBody>
      </p:sp>
      <p:sp>
        <p:nvSpPr>
          <p:cNvPr id="3" name="Content Placeholder 2"/>
          <p:cNvSpPr>
            <a:spLocks noGrp="1"/>
          </p:cNvSpPr>
          <p:nvPr>
            <p:ph idx="1"/>
          </p:nvPr>
        </p:nvSpPr>
        <p:spPr>
          <a:xfrm>
            <a:off x="316992" y="1834769"/>
            <a:ext cx="9896856" cy="4351338"/>
          </a:xfrm>
        </p:spPr>
        <p:txBody>
          <a:bodyPr>
            <a:normAutofit lnSpcReduction="10000"/>
          </a:bodyPr>
          <a:lstStyle/>
          <a:p>
            <a:r>
              <a:rPr lang="en-US" dirty="0"/>
              <a:t>Multiple suppliers</a:t>
            </a:r>
          </a:p>
          <a:p>
            <a:pPr lvl="1"/>
            <a:r>
              <a:rPr lang="en-US" dirty="0"/>
              <a:t>Similar resources, capabilities, and efficiencies</a:t>
            </a:r>
          </a:p>
          <a:p>
            <a:pPr lvl="1"/>
            <a:r>
              <a:rPr lang="en-US" dirty="0"/>
              <a:t>Opportunity to negotiate attractive prices</a:t>
            </a:r>
          </a:p>
          <a:p>
            <a:pPr lvl="1"/>
            <a:r>
              <a:rPr lang="en-US" dirty="0"/>
              <a:t>Lessens disruption due to the loss of any one supplier</a:t>
            </a:r>
          </a:p>
          <a:p>
            <a:r>
              <a:rPr lang="en-US" dirty="0"/>
              <a:t>A few suppliers</a:t>
            </a:r>
          </a:p>
          <a:p>
            <a:pPr lvl="1"/>
            <a:r>
              <a:rPr lang="en-US" dirty="0"/>
              <a:t>Outsource to develop a supplier and provide competition to existing suppliers</a:t>
            </a:r>
          </a:p>
          <a:p>
            <a:pPr lvl="1"/>
            <a:r>
              <a:rPr lang="en-US" dirty="0"/>
              <a:t>Establish relationships with a few suppliers</a:t>
            </a:r>
          </a:p>
        </p:txBody>
      </p:sp>
    </p:spTree>
    <p:extLst>
      <p:ext uri="{BB962C8B-B14F-4D97-AF65-F5344CB8AC3E}">
        <p14:creationId xmlns:p14="http://schemas.microsoft.com/office/powerpoint/2010/main" xmlns="" val="1481054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Location of Supplier</a:t>
            </a:r>
          </a:p>
        </p:txBody>
      </p:sp>
      <p:sp>
        <p:nvSpPr>
          <p:cNvPr id="3" name="Content Placeholder 2"/>
          <p:cNvSpPr>
            <a:spLocks noGrp="1"/>
          </p:cNvSpPr>
          <p:nvPr>
            <p:ph idx="1"/>
          </p:nvPr>
        </p:nvSpPr>
        <p:spPr/>
        <p:txBody>
          <a:bodyPr>
            <a:normAutofit fontScale="92500" lnSpcReduction="10000"/>
          </a:bodyPr>
          <a:lstStyle/>
          <a:p>
            <a:r>
              <a:rPr lang="en-US" dirty="0"/>
              <a:t>Often dictated by opportunities for arbitrage</a:t>
            </a:r>
          </a:p>
          <a:p>
            <a:pPr lvl="1"/>
            <a:r>
              <a:rPr lang="en-US" dirty="0"/>
              <a:t>Clothing manufacturing: Labor costs are low in Bangladesh, high in US</a:t>
            </a:r>
          </a:p>
          <a:p>
            <a:pPr lvl="1"/>
            <a:r>
              <a:rPr lang="en-US" dirty="0"/>
              <a:t>Raw material costs</a:t>
            </a:r>
          </a:p>
          <a:p>
            <a:r>
              <a:rPr lang="en-US" dirty="0"/>
              <a:t>Physical proximity to markets</a:t>
            </a:r>
          </a:p>
          <a:p>
            <a:pPr lvl="1"/>
            <a:r>
              <a:rPr lang="en-US" dirty="0"/>
              <a:t>Makes it easier to service markets</a:t>
            </a:r>
          </a:p>
          <a:p>
            <a:r>
              <a:rPr lang="en-US" dirty="0"/>
              <a:t>Physical proximity to organization</a:t>
            </a:r>
          </a:p>
          <a:p>
            <a:pPr lvl="1"/>
            <a:r>
              <a:rPr lang="en-US" dirty="0"/>
              <a:t>Keeps supply chain tight</a:t>
            </a:r>
          </a:p>
          <a:p>
            <a:pPr lvl="1"/>
            <a:endParaRPr lang="en-US" dirty="0"/>
          </a:p>
        </p:txBody>
      </p:sp>
    </p:spTree>
    <p:extLst>
      <p:ext uri="{BB962C8B-B14F-4D97-AF65-F5344CB8AC3E}">
        <p14:creationId xmlns:p14="http://schemas.microsoft.com/office/powerpoint/2010/main" xmlns="" val="595155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Considerations</a:t>
            </a:r>
          </a:p>
        </p:txBody>
      </p:sp>
      <p:sp>
        <p:nvSpPr>
          <p:cNvPr id="3" name="Content Placeholder 2"/>
          <p:cNvSpPr>
            <a:spLocks noGrp="1"/>
          </p:cNvSpPr>
          <p:nvPr>
            <p:ph idx="1"/>
          </p:nvPr>
        </p:nvSpPr>
        <p:spPr/>
        <p:txBody>
          <a:bodyPr/>
          <a:lstStyle/>
          <a:p>
            <a:r>
              <a:rPr lang="en-US" dirty="0"/>
              <a:t>Some functions are capital intensive</a:t>
            </a:r>
          </a:p>
          <a:p>
            <a:pPr lvl="1"/>
            <a:r>
              <a:rPr lang="en-US" dirty="0"/>
              <a:t>Manufacturing</a:t>
            </a:r>
          </a:p>
          <a:p>
            <a:pPr lvl="1"/>
            <a:r>
              <a:rPr lang="en-US" dirty="0"/>
              <a:t>Information technology</a:t>
            </a:r>
          </a:p>
          <a:p>
            <a:pPr lvl="1"/>
            <a:r>
              <a:rPr lang="en-US" dirty="0"/>
              <a:t>Logistics and transportation</a:t>
            </a:r>
            <a:br>
              <a:rPr lang="en-US" dirty="0"/>
            </a:br>
            <a:endParaRPr lang="en-US" dirty="0"/>
          </a:p>
          <a:p>
            <a:r>
              <a:rPr lang="en-US" dirty="0"/>
              <a:t>Outsourcing avoids associated financial outlay and provides superior service</a:t>
            </a:r>
          </a:p>
        </p:txBody>
      </p:sp>
    </p:spTree>
    <p:extLst>
      <p:ext uri="{BB962C8B-B14F-4D97-AF65-F5344CB8AC3E}">
        <p14:creationId xmlns:p14="http://schemas.microsoft.com/office/powerpoint/2010/main" xmlns="" val="1940303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450573" y="1122363"/>
            <a:ext cx="11357113" cy="2387600"/>
          </a:xfrm>
        </p:spPr>
        <p:txBody>
          <a:bodyPr>
            <a:normAutofit/>
          </a:bodyPr>
          <a:lstStyle/>
          <a:p>
            <a:pPr>
              <a:spcBef>
                <a:spcPts val="0"/>
              </a:spcBef>
              <a:buClr>
                <a:srgbClr val="C31B31"/>
              </a:buClr>
              <a:buSzPct val="25000"/>
            </a:pPr>
            <a:r>
              <a:rPr lang="en-US" sz="4800" dirty="0">
                <a:solidFill>
                  <a:srgbClr val="AA153D"/>
                </a:solidFill>
                <a:latin typeface="Arial"/>
                <a:ea typeface="Arial"/>
                <a:cs typeface="Arial"/>
                <a:sym typeface="Arial"/>
              </a:rPr>
              <a:t>INFO 564</a:t>
            </a:r>
            <a:br>
              <a:rPr lang="en-US" sz="4800" dirty="0">
                <a:solidFill>
                  <a:srgbClr val="AA153D"/>
                </a:solidFill>
                <a:latin typeface="Arial"/>
                <a:ea typeface="Arial"/>
                <a:cs typeface="Arial"/>
                <a:sym typeface="Arial"/>
              </a:rPr>
            </a:br>
            <a:r>
              <a:rPr lang="en-US" sz="4800" dirty="0">
                <a:solidFill>
                  <a:srgbClr val="AA153D"/>
                </a:solidFill>
                <a:latin typeface="Arial"/>
                <a:ea typeface="Arial"/>
                <a:cs typeface="Arial"/>
                <a:sym typeface="Arial"/>
              </a:rPr>
              <a:t>Operations &amp; Supply Chain Management</a:t>
            </a:r>
          </a:p>
        </p:txBody>
      </p:sp>
      <p:sp>
        <p:nvSpPr>
          <p:cNvPr id="3" name="Subtitle 2"/>
          <p:cNvSpPr>
            <a:spLocks noGrp="1"/>
          </p:cNvSpPr>
          <p:nvPr>
            <p:ph type="subTitle" idx="1"/>
          </p:nvPr>
        </p:nvSpPr>
        <p:spPr/>
        <p:txBody>
          <a:bodyPr>
            <a:normAutofit/>
          </a:bodyPr>
          <a:lstStyle/>
          <a:p>
            <a:r>
              <a:rPr lang="en-US" sz="3600" dirty="0">
                <a:solidFill>
                  <a:srgbClr val="0E78AD"/>
                </a:solidFill>
                <a:latin typeface="Arial"/>
                <a:ea typeface="Arial"/>
                <a:cs typeface="Arial"/>
              </a:rPr>
              <a:t>Module 7e: Costs and Risks of Outsourcing</a:t>
            </a:r>
          </a:p>
        </p:txBody>
      </p:sp>
    </p:spTree>
    <p:extLst>
      <p:ext uri="{BB962C8B-B14F-4D97-AF65-F5344CB8AC3E}">
        <p14:creationId xmlns:p14="http://schemas.microsoft.com/office/powerpoint/2010/main" xmlns="" val="2115462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Coordination Costs</a:t>
            </a:r>
          </a:p>
        </p:txBody>
      </p:sp>
      <p:sp>
        <p:nvSpPr>
          <p:cNvPr id="3" name="Content Placeholder 2"/>
          <p:cNvSpPr>
            <a:spLocks noGrp="1"/>
          </p:cNvSpPr>
          <p:nvPr>
            <p:ph idx="1"/>
          </p:nvPr>
        </p:nvSpPr>
        <p:spPr>
          <a:xfrm>
            <a:off x="601884" y="1825625"/>
            <a:ext cx="11042248" cy="4563600"/>
          </a:xfrm>
        </p:spPr>
        <p:txBody>
          <a:bodyPr>
            <a:normAutofit lnSpcReduction="10000"/>
          </a:bodyPr>
          <a:lstStyle/>
          <a:p>
            <a:pPr marL="0" indent="0">
              <a:buNone/>
            </a:pPr>
            <a:r>
              <a:rPr lang="en-US" sz="3200" dirty="0"/>
              <a:t>Ensure right components available at right time in right place</a:t>
            </a:r>
          </a:p>
          <a:p>
            <a:pPr lvl="1"/>
            <a:r>
              <a:rPr lang="en-US" sz="2800" dirty="0"/>
              <a:t>Administrative overhead of outsourcing</a:t>
            </a:r>
          </a:p>
          <a:p>
            <a:pPr lvl="2"/>
            <a:r>
              <a:rPr lang="en-US" sz="2400" dirty="0"/>
              <a:t>Need to monitor and coordinate with other organizations</a:t>
            </a:r>
          </a:p>
          <a:p>
            <a:pPr lvl="2"/>
            <a:r>
              <a:rPr lang="en-US" sz="2400" dirty="0"/>
              <a:t>Increased burden on IT systems for communication and tracking</a:t>
            </a:r>
          </a:p>
          <a:p>
            <a:pPr lvl="2"/>
            <a:r>
              <a:rPr lang="en-US" sz="2400" dirty="0"/>
              <a:t>One-off costs of new product/process introductions, disruption recovery, etc.</a:t>
            </a:r>
          </a:p>
          <a:p>
            <a:pPr lvl="1"/>
            <a:r>
              <a:rPr lang="en-US" sz="2800" dirty="0"/>
              <a:t>Higher inventory levels</a:t>
            </a:r>
          </a:p>
          <a:p>
            <a:pPr lvl="2"/>
            <a:r>
              <a:rPr lang="en-US" sz="2400" dirty="0"/>
              <a:t>Longer lead times with more variability </a:t>
            </a:r>
          </a:p>
          <a:p>
            <a:pPr lvl="3"/>
            <a:r>
              <a:rPr lang="en-US" sz="2000" dirty="0"/>
              <a:t>Higher WIP and safety stocks</a:t>
            </a:r>
          </a:p>
          <a:p>
            <a:pPr lvl="3"/>
            <a:r>
              <a:rPr lang="en-US" sz="2000" dirty="0"/>
              <a:t>Higher inventory-in-transit – increased loss due to obsolescence, damage, theft </a:t>
            </a:r>
            <a:r>
              <a:rPr lang="en-US" sz="2000" dirty="0" err="1"/>
              <a:t>etc</a:t>
            </a:r>
            <a:endParaRPr lang="en-US" sz="2000" dirty="0"/>
          </a:p>
        </p:txBody>
      </p:sp>
    </p:spTree>
    <p:extLst>
      <p:ext uri="{BB962C8B-B14F-4D97-AF65-F5344CB8AC3E}">
        <p14:creationId xmlns:p14="http://schemas.microsoft.com/office/powerpoint/2010/main" xmlns="" val="1722883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a:t>
            </a:r>
          </a:p>
        </p:txBody>
      </p:sp>
      <p:sp>
        <p:nvSpPr>
          <p:cNvPr id="3" name="Content Placeholder 2"/>
          <p:cNvSpPr>
            <a:spLocks noGrp="1"/>
          </p:cNvSpPr>
          <p:nvPr>
            <p:ph idx="1"/>
          </p:nvPr>
        </p:nvSpPr>
        <p:spPr/>
        <p:txBody>
          <a:bodyPr>
            <a:normAutofit fontScale="92500"/>
          </a:bodyPr>
          <a:lstStyle/>
          <a:p>
            <a:r>
              <a:rPr lang="en-US" dirty="0"/>
              <a:t>Natural disasters – floods, fires, earthquakes, epidemics</a:t>
            </a:r>
          </a:p>
          <a:p>
            <a:r>
              <a:rPr lang="en-US" dirty="0"/>
              <a:t>Strikes and slow-downs; piracy</a:t>
            </a:r>
          </a:p>
          <a:p>
            <a:r>
              <a:rPr lang="en-US" dirty="0"/>
              <a:t>Political risks –delays due to bureaucracy and red-tape</a:t>
            </a:r>
          </a:p>
          <a:p>
            <a:r>
              <a:rPr lang="en-US" dirty="0"/>
              <a:t>Exchange rates impacting costs and profitability</a:t>
            </a:r>
          </a:p>
          <a:p>
            <a:r>
              <a:rPr lang="en-US" dirty="0"/>
              <a:t>Rules governing trade, taxation, repatriation of profits</a:t>
            </a:r>
          </a:p>
        </p:txBody>
      </p:sp>
    </p:spTree>
    <p:extLst>
      <p:ext uri="{BB962C8B-B14F-4D97-AF65-F5344CB8AC3E}">
        <p14:creationId xmlns:p14="http://schemas.microsoft.com/office/powerpoint/2010/main" xmlns="" val="1974316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a:t>
            </a:r>
          </a:p>
        </p:txBody>
      </p:sp>
      <p:sp>
        <p:nvSpPr>
          <p:cNvPr id="3" name="Content Placeholder 2"/>
          <p:cNvSpPr>
            <a:spLocks noGrp="1"/>
          </p:cNvSpPr>
          <p:nvPr>
            <p:ph idx="1"/>
          </p:nvPr>
        </p:nvSpPr>
        <p:spPr/>
        <p:txBody>
          <a:bodyPr>
            <a:normAutofit fontScale="92500" lnSpcReduction="10000"/>
          </a:bodyPr>
          <a:lstStyle/>
          <a:p>
            <a:r>
              <a:rPr lang="en-US" dirty="0"/>
              <a:t>Breakdown of IT systems</a:t>
            </a:r>
          </a:p>
          <a:p>
            <a:pPr lvl="1"/>
            <a:r>
              <a:rPr lang="en-US" dirty="0"/>
              <a:t>Communication &amp; e-commerce</a:t>
            </a:r>
          </a:p>
          <a:p>
            <a:r>
              <a:rPr lang="en-US" dirty="0"/>
              <a:t>Data security breaches</a:t>
            </a:r>
          </a:p>
          <a:p>
            <a:r>
              <a:rPr lang="en-US" dirty="0"/>
              <a:t>Loss of proprietary information – trade secrets, formulas, etc.</a:t>
            </a:r>
          </a:p>
          <a:p>
            <a:r>
              <a:rPr lang="en-US" dirty="0"/>
              <a:t>Difficulty of enforcement of contracts across borders</a:t>
            </a:r>
          </a:p>
          <a:p>
            <a:r>
              <a:rPr lang="en-US" dirty="0"/>
              <a:t>Lack of knowledge about 2</a:t>
            </a:r>
            <a:r>
              <a:rPr lang="en-US" baseline="30000" dirty="0"/>
              <a:t>nd</a:t>
            </a:r>
            <a:r>
              <a:rPr lang="en-US" dirty="0"/>
              <a:t> or other tier supply chain partners and their abilities and vulnerabilities</a:t>
            </a:r>
          </a:p>
        </p:txBody>
      </p:sp>
    </p:spTree>
    <p:extLst>
      <p:ext uri="{BB962C8B-B14F-4D97-AF65-F5344CB8AC3E}">
        <p14:creationId xmlns:p14="http://schemas.microsoft.com/office/powerpoint/2010/main" xmlns="" val="1566358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More Risks…</a:t>
            </a:r>
          </a:p>
        </p:txBody>
      </p:sp>
      <p:sp>
        <p:nvSpPr>
          <p:cNvPr id="3" name="Content Placeholder 2"/>
          <p:cNvSpPr>
            <a:spLocks noGrp="1"/>
          </p:cNvSpPr>
          <p:nvPr>
            <p:ph idx="1"/>
          </p:nvPr>
        </p:nvSpPr>
        <p:spPr/>
        <p:txBody>
          <a:bodyPr>
            <a:normAutofit fontScale="92500"/>
          </a:bodyPr>
          <a:lstStyle/>
          <a:p>
            <a:r>
              <a:rPr lang="en-US" dirty="0"/>
              <a:t>Loss of transparency and knowledge of customer behavior</a:t>
            </a:r>
          </a:p>
          <a:p>
            <a:pPr lvl="1"/>
            <a:r>
              <a:rPr lang="en-US" dirty="0"/>
              <a:t>Customer feedback slow, filtered, distorted</a:t>
            </a:r>
          </a:p>
          <a:p>
            <a:r>
              <a:rPr lang="en-US" dirty="0"/>
              <a:t>Greater risk of poor quality</a:t>
            </a:r>
          </a:p>
          <a:p>
            <a:r>
              <a:rPr lang="en-US" dirty="0"/>
              <a:t>Harder to assign responsibility for poor quality</a:t>
            </a:r>
          </a:p>
          <a:p>
            <a:r>
              <a:rPr lang="en-US" dirty="0"/>
              <a:t>Incentive misalignment</a:t>
            </a:r>
          </a:p>
          <a:p>
            <a:r>
              <a:rPr lang="en-US" dirty="0"/>
              <a:t>Intentional deviation from guidelines and standards</a:t>
            </a:r>
          </a:p>
          <a:p>
            <a:endParaRPr lang="en-US" dirty="0"/>
          </a:p>
        </p:txBody>
      </p:sp>
    </p:spTree>
    <p:extLst>
      <p:ext uri="{BB962C8B-B14F-4D97-AF65-F5344CB8AC3E}">
        <p14:creationId xmlns:p14="http://schemas.microsoft.com/office/powerpoint/2010/main" xmlns="" val="1937672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12392" cy="1325563"/>
          </a:xfrm>
        </p:spPr>
        <p:txBody>
          <a:bodyPr>
            <a:normAutofit/>
          </a:bodyPr>
          <a:lstStyle/>
          <a:p>
            <a:r>
              <a:rPr lang="en-US" dirty="0"/>
              <a:t>Long-Term Impact of Outsourcing</a:t>
            </a:r>
          </a:p>
        </p:txBody>
      </p:sp>
      <p:sp>
        <p:nvSpPr>
          <p:cNvPr id="3" name="Content Placeholder 2"/>
          <p:cNvSpPr>
            <a:spLocks noGrp="1"/>
          </p:cNvSpPr>
          <p:nvPr>
            <p:ph idx="1"/>
          </p:nvPr>
        </p:nvSpPr>
        <p:spPr>
          <a:xfrm>
            <a:off x="838199" y="1825625"/>
            <a:ext cx="10528139" cy="4795094"/>
          </a:xfrm>
        </p:spPr>
        <p:txBody>
          <a:bodyPr>
            <a:normAutofit fontScale="70000" lnSpcReduction="20000"/>
          </a:bodyPr>
          <a:lstStyle/>
          <a:p>
            <a:r>
              <a:rPr lang="en-US" dirty="0"/>
              <a:t>Strengthens supplier base, lowers barriers to entry</a:t>
            </a:r>
          </a:p>
          <a:p>
            <a:pPr lvl="1"/>
            <a:r>
              <a:rPr lang="en-US" dirty="0"/>
              <a:t>By investing in training and developing suppliers</a:t>
            </a:r>
          </a:p>
          <a:p>
            <a:pPr lvl="1"/>
            <a:r>
              <a:rPr lang="en-US" dirty="0"/>
              <a:t>Enabling competition on speed using a virtual organization model</a:t>
            </a:r>
          </a:p>
          <a:p>
            <a:r>
              <a:rPr lang="en-US" dirty="0"/>
              <a:t>Suppliers can become competitors</a:t>
            </a:r>
          </a:p>
          <a:p>
            <a:r>
              <a:rPr lang="en-US" dirty="0"/>
              <a:t>Market power can shift to suppliers if key products or complements are outsourced.  </a:t>
            </a:r>
          </a:p>
          <a:p>
            <a:pPr lvl="1"/>
            <a:r>
              <a:rPr lang="en-US" i="1" dirty="0"/>
              <a:t>Performance defining subsystems: </a:t>
            </a:r>
            <a:r>
              <a:rPr lang="en-US" dirty="0"/>
              <a:t>differentiators</a:t>
            </a:r>
            <a:endParaRPr lang="en-US" i="1" dirty="0"/>
          </a:p>
          <a:p>
            <a:pPr lvl="1"/>
            <a:r>
              <a:rPr lang="en-US" i="1" dirty="0"/>
              <a:t>Control points – </a:t>
            </a:r>
            <a:r>
              <a:rPr lang="en-US" dirty="0"/>
              <a:t>greatest contributors to monetization strategy</a:t>
            </a:r>
            <a:endParaRPr lang="en-US" i="1" dirty="0"/>
          </a:p>
          <a:p>
            <a:pPr lvl="1"/>
            <a:r>
              <a:rPr lang="en-US" dirty="0"/>
              <a:t>Outsource only limited amounts; outsource to multiple suppliers</a:t>
            </a:r>
          </a:p>
          <a:p>
            <a:r>
              <a:rPr lang="en-US" dirty="0"/>
              <a:t>Competing for priority with other customers</a:t>
            </a:r>
          </a:p>
          <a:p>
            <a:pPr lvl="1"/>
            <a:r>
              <a:rPr lang="en-US" i="1" dirty="0"/>
              <a:t>First best customer</a:t>
            </a:r>
          </a:p>
          <a:p>
            <a:r>
              <a:rPr lang="en-US" dirty="0"/>
              <a:t>Outsourcing → cost advantage → outsourcing by competitors→ scale economies → learning → lowering of costs → more competition → </a:t>
            </a:r>
            <a:r>
              <a:rPr lang="en-US" i="1" dirty="0"/>
              <a:t>commoditization</a:t>
            </a:r>
          </a:p>
        </p:txBody>
      </p:sp>
    </p:spTree>
    <p:extLst>
      <p:ext uri="{BB962C8B-B14F-4D97-AF65-F5344CB8AC3E}">
        <p14:creationId xmlns:p14="http://schemas.microsoft.com/office/powerpoint/2010/main" xmlns="" val="2014944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Chain</a:t>
            </a:r>
          </a:p>
        </p:txBody>
      </p:sp>
      <p:sp>
        <p:nvSpPr>
          <p:cNvPr id="3" name="Content Placeholder 2"/>
          <p:cNvSpPr>
            <a:spLocks noGrp="1"/>
          </p:cNvSpPr>
          <p:nvPr>
            <p:ph idx="1"/>
          </p:nvPr>
        </p:nvSpPr>
        <p:spPr>
          <a:xfrm>
            <a:off x="464949" y="1623663"/>
            <a:ext cx="10780363" cy="4077066"/>
          </a:xfrm>
        </p:spPr>
        <p:txBody>
          <a:bodyPr>
            <a:normAutofit/>
          </a:bodyPr>
          <a:lstStyle/>
          <a:p>
            <a:pPr marL="0" indent="0">
              <a:buNone/>
            </a:pPr>
            <a:r>
              <a:rPr lang="en-US" sz="3200" dirty="0"/>
              <a:t>Sequence of activities performed to bring a product or service to market</a:t>
            </a:r>
          </a:p>
        </p:txBody>
      </p:sp>
      <p:grpSp>
        <p:nvGrpSpPr>
          <p:cNvPr id="4" name="Group 3" descr="Chart showing the sequence of activites when it comes to bringing a product to the market"/>
          <p:cNvGrpSpPr/>
          <p:nvPr/>
        </p:nvGrpSpPr>
        <p:grpSpPr>
          <a:xfrm>
            <a:off x="3861816" y="2618740"/>
            <a:ext cx="4492752" cy="3913728"/>
            <a:chOff x="3861816" y="2618740"/>
            <a:chExt cx="4492752" cy="3913728"/>
          </a:xfrm>
        </p:grpSpPr>
        <p:sp>
          <p:nvSpPr>
            <p:cNvPr id="13" name="Down Arrow 12"/>
            <p:cNvSpPr/>
            <p:nvPr/>
          </p:nvSpPr>
          <p:spPr>
            <a:xfrm rot="19654346">
              <a:off x="3949584" y="3427354"/>
              <a:ext cx="667512" cy="25723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61816" y="2618740"/>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Procurement</a:t>
              </a:r>
            </a:p>
          </p:txBody>
        </p:sp>
        <p:sp>
          <p:nvSpPr>
            <p:cNvPr id="6" name="Rectangle 5"/>
            <p:cNvSpPr/>
            <p:nvPr/>
          </p:nvSpPr>
          <p:spPr>
            <a:xfrm>
              <a:off x="4413504" y="3160903"/>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Inbound logistics</a:t>
              </a:r>
            </a:p>
          </p:txBody>
        </p:sp>
        <p:sp>
          <p:nvSpPr>
            <p:cNvPr id="7" name="Rectangle 6"/>
            <p:cNvSpPr/>
            <p:nvPr/>
          </p:nvSpPr>
          <p:spPr>
            <a:xfrm>
              <a:off x="4812792" y="3736975"/>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Component manufacture</a:t>
              </a:r>
            </a:p>
          </p:txBody>
        </p:sp>
        <p:sp>
          <p:nvSpPr>
            <p:cNvPr id="8" name="Rectangle 7"/>
            <p:cNvSpPr/>
            <p:nvPr/>
          </p:nvSpPr>
          <p:spPr>
            <a:xfrm>
              <a:off x="5212080" y="4285488"/>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Assembly</a:t>
              </a:r>
            </a:p>
          </p:txBody>
        </p:sp>
        <p:sp>
          <p:nvSpPr>
            <p:cNvPr id="9" name="Rectangle 8"/>
            <p:cNvSpPr/>
            <p:nvPr/>
          </p:nvSpPr>
          <p:spPr>
            <a:xfrm>
              <a:off x="5654040" y="4804252"/>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Outbound logistics</a:t>
              </a:r>
            </a:p>
          </p:txBody>
        </p:sp>
        <p:sp>
          <p:nvSpPr>
            <p:cNvPr id="10" name="Rectangle 9"/>
            <p:cNvSpPr/>
            <p:nvPr/>
          </p:nvSpPr>
          <p:spPr>
            <a:xfrm>
              <a:off x="6163056" y="5380324"/>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Warehousing</a:t>
              </a:r>
            </a:p>
          </p:txBody>
        </p:sp>
        <p:sp>
          <p:nvSpPr>
            <p:cNvPr id="11" name="Rectangle 10"/>
            <p:cNvSpPr/>
            <p:nvPr/>
          </p:nvSpPr>
          <p:spPr>
            <a:xfrm>
              <a:off x="6672072" y="5956396"/>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Retail operations</a:t>
              </a:r>
            </a:p>
          </p:txBody>
        </p:sp>
      </p:grpSp>
    </p:spTree>
    <p:extLst>
      <p:ext uri="{BB962C8B-B14F-4D97-AF65-F5344CB8AC3E}">
        <p14:creationId xmlns:p14="http://schemas.microsoft.com/office/powerpoint/2010/main" xmlns="" val="772781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Vertical Integration</a:t>
            </a:r>
          </a:p>
        </p:txBody>
      </p:sp>
      <p:sp>
        <p:nvSpPr>
          <p:cNvPr id="3" name="Content Placeholder 2"/>
          <p:cNvSpPr>
            <a:spLocks noGrp="1"/>
          </p:cNvSpPr>
          <p:nvPr>
            <p:ph idx="1"/>
          </p:nvPr>
        </p:nvSpPr>
        <p:spPr>
          <a:xfrm>
            <a:off x="708660" y="2514663"/>
            <a:ext cx="6010656" cy="3102991"/>
          </a:xfrm>
        </p:spPr>
        <p:txBody>
          <a:bodyPr>
            <a:normAutofit fontScale="85000" lnSpcReduction="20000"/>
          </a:bodyPr>
          <a:lstStyle/>
          <a:p>
            <a:r>
              <a:rPr lang="en-US" dirty="0"/>
              <a:t>All value chain activities performed </a:t>
            </a:r>
            <a:r>
              <a:rPr lang="en-US" i="1" dirty="0"/>
              <a:t>within</a:t>
            </a:r>
            <a:r>
              <a:rPr lang="en-US" dirty="0"/>
              <a:t> the organization</a:t>
            </a:r>
          </a:p>
          <a:p>
            <a:r>
              <a:rPr lang="en-US" dirty="0"/>
              <a:t>Complete control over costs and efficiency</a:t>
            </a:r>
          </a:p>
          <a:p>
            <a:r>
              <a:rPr lang="en-US" dirty="0"/>
              <a:t>Continuing investment in acquiring and maintaining all the abilities needed</a:t>
            </a:r>
          </a:p>
        </p:txBody>
      </p:sp>
      <p:grpSp>
        <p:nvGrpSpPr>
          <p:cNvPr id="13" name="Group 12" descr="Chart showing the sequence of activites when it comes to bringing a product to the market"/>
          <p:cNvGrpSpPr/>
          <p:nvPr/>
        </p:nvGrpSpPr>
        <p:grpSpPr>
          <a:xfrm>
            <a:off x="7290816" y="2371852"/>
            <a:ext cx="4492752" cy="3896890"/>
            <a:chOff x="7555992" y="2591308"/>
            <a:chExt cx="4492752" cy="3896890"/>
          </a:xfrm>
        </p:grpSpPr>
        <p:grpSp>
          <p:nvGrpSpPr>
            <p:cNvPr id="11" name="Group 10"/>
            <p:cNvGrpSpPr/>
            <p:nvPr/>
          </p:nvGrpSpPr>
          <p:grpSpPr>
            <a:xfrm>
              <a:off x="7555992" y="2591308"/>
              <a:ext cx="3983736" cy="3380999"/>
              <a:chOff x="7555992" y="2591308"/>
              <a:chExt cx="3983736" cy="3380999"/>
            </a:xfrm>
          </p:grpSpPr>
          <p:sp>
            <p:nvSpPr>
              <p:cNvPr id="10" name="Down Arrow 9"/>
              <p:cNvSpPr/>
              <p:nvPr/>
            </p:nvSpPr>
            <p:spPr>
              <a:xfrm rot="19654346">
                <a:off x="7643760" y="3399922"/>
                <a:ext cx="667512" cy="25723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555992" y="2591308"/>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Procurement</a:t>
                </a:r>
              </a:p>
            </p:txBody>
          </p:sp>
          <p:sp>
            <p:nvSpPr>
              <p:cNvPr id="5" name="Rectangle 4"/>
              <p:cNvSpPr/>
              <p:nvPr/>
            </p:nvSpPr>
            <p:spPr>
              <a:xfrm>
                <a:off x="8107680" y="3133471"/>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Inbound logistics</a:t>
                </a:r>
              </a:p>
            </p:txBody>
          </p:sp>
          <p:sp>
            <p:nvSpPr>
              <p:cNvPr id="6" name="Rectangle 5"/>
              <p:cNvSpPr/>
              <p:nvPr/>
            </p:nvSpPr>
            <p:spPr>
              <a:xfrm>
                <a:off x="8506968" y="3709543"/>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Component manufacture</a:t>
                </a:r>
              </a:p>
            </p:txBody>
          </p:sp>
          <p:sp>
            <p:nvSpPr>
              <p:cNvPr id="7" name="Rectangle 6"/>
              <p:cNvSpPr/>
              <p:nvPr/>
            </p:nvSpPr>
            <p:spPr>
              <a:xfrm>
                <a:off x="8906256" y="4258056"/>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Assembly</a:t>
                </a:r>
              </a:p>
            </p:txBody>
          </p:sp>
          <p:sp>
            <p:nvSpPr>
              <p:cNvPr id="8" name="Rectangle 7"/>
              <p:cNvSpPr/>
              <p:nvPr/>
            </p:nvSpPr>
            <p:spPr>
              <a:xfrm>
                <a:off x="9348216" y="4776820"/>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Outbound logistics</a:t>
                </a:r>
              </a:p>
            </p:txBody>
          </p:sp>
          <p:sp>
            <p:nvSpPr>
              <p:cNvPr id="9" name="Rectangle 8"/>
              <p:cNvSpPr/>
              <p:nvPr/>
            </p:nvSpPr>
            <p:spPr>
              <a:xfrm>
                <a:off x="9857232" y="5352892"/>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Warehousing</a:t>
                </a:r>
              </a:p>
            </p:txBody>
          </p:sp>
        </p:grpSp>
        <p:sp>
          <p:nvSpPr>
            <p:cNvPr id="12" name="Rectangle 11"/>
            <p:cNvSpPr/>
            <p:nvPr/>
          </p:nvSpPr>
          <p:spPr>
            <a:xfrm>
              <a:off x="10366248" y="5912126"/>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Retail operations</a:t>
              </a:r>
            </a:p>
          </p:txBody>
        </p:sp>
      </p:grpSp>
    </p:spTree>
    <p:extLst>
      <p:ext uri="{BB962C8B-B14F-4D97-AF65-F5344CB8AC3E}">
        <p14:creationId xmlns:p14="http://schemas.microsoft.com/office/powerpoint/2010/main" xmlns="" val="163691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Outsourcing</a:t>
            </a:r>
          </a:p>
        </p:txBody>
      </p:sp>
      <p:sp>
        <p:nvSpPr>
          <p:cNvPr id="3" name="Content Placeholder 2"/>
          <p:cNvSpPr>
            <a:spLocks noGrp="1"/>
          </p:cNvSpPr>
          <p:nvPr>
            <p:ph idx="1"/>
          </p:nvPr>
        </p:nvSpPr>
        <p:spPr>
          <a:xfrm>
            <a:off x="512064" y="1741238"/>
            <a:ext cx="3440671" cy="4351338"/>
          </a:xfrm>
        </p:spPr>
        <p:txBody>
          <a:bodyPr>
            <a:normAutofit fontScale="85000" lnSpcReduction="20000"/>
          </a:bodyPr>
          <a:lstStyle/>
          <a:p>
            <a:r>
              <a:rPr lang="en-US" dirty="0"/>
              <a:t>Some value chain activities performed </a:t>
            </a:r>
            <a:r>
              <a:rPr lang="en-US" i="1" dirty="0"/>
              <a:t>outside </a:t>
            </a:r>
            <a:r>
              <a:rPr lang="en-US" dirty="0"/>
              <a:t>the organization</a:t>
            </a:r>
          </a:p>
          <a:p>
            <a:r>
              <a:rPr lang="en-US" dirty="0"/>
              <a:t>Supplier/vendor could be:</a:t>
            </a:r>
          </a:p>
          <a:p>
            <a:pPr lvl="1"/>
            <a:r>
              <a:rPr lang="en-US" dirty="0"/>
              <a:t>At a foreign location</a:t>
            </a:r>
          </a:p>
          <a:p>
            <a:pPr lvl="1"/>
            <a:r>
              <a:rPr lang="en-US" dirty="0"/>
              <a:t>Could be part of the organization</a:t>
            </a:r>
          </a:p>
        </p:txBody>
      </p:sp>
      <p:grpSp>
        <p:nvGrpSpPr>
          <p:cNvPr id="20" name="Group 19" descr="Vaule chain further expanded on with an added step of assembly. "/>
          <p:cNvGrpSpPr/>
          <p:nvPr/>
        </p:nvGrpSpPr>
        <p:grpSpPr>
          <a:xfrm>
            <a:off x="4538472" y="1741238"/>
            <a:ext cx="7487930" cy="4553861"/>
            <a:chOff x="4538472" y="1741238"/>
            <a:chExt cx="7487930" cy="4553861"/>
          </a:xfrm>
        </p:grpSpPr>
        <p:sp>
          <p:nvSpPr>
            <p:cNvPr id="18" name="TextBox 17"/>
            <p:cNvSpPr txBox="1"/>
            <p:nvPr/>
          </p:nvSpPr>
          <p:spPr>
            <a:xfrm>
              <a:off x="4538472" y="1741238"/>
              <a:ext cx="2966878" cy="369332"/>
            </a:xfrm>
            <a:prstGeom prst="rect">
              <a:avLst/>
            </a:prstGeom>
            <a:noFill/>
          </p:spPr>
          <p:txBody>
            <a:bodyPr wrap="square" rtlCol="0">
              <a:spAutoFit/>
            </a:bodyPr>
            <a:lstStyle/>
            <a:p>
              <a:r>
                <a:rPr lang="en-US" dirty="0">
                  <a:latin typeface="Arial" charset="0"/>
                  <a:ea typeface="Arial" charset="0"/>
                  <a:cs typeface="Arial" charset="0"/>
                </a:rPr>
                <a:t>Within the Organization</a:t>
              </a:r>
            </a:p>
          </p:txBody>
        </p:sp>
        <p:sp>
          <p:nvSpPr>
            <p:cNvPr id="10" name="Down Arrow 9"/>
            <p:cNvSpPr/>
            <p:nvPr/>
          </p:nvSpPr>
          <p:spPr>
            <a:xfrm rot="19654346">
              <a:off x="4626240" y="3209940"/>
              <a:ext cx="667512" cy="25723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538472" y="2401326"/>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Procurement</a:t>
              </a:r>
            </a:p>
          </p:txBody>
        </p:sp>
        <p:sp>
          <p:nvSpPr>
            <p:cNvPr id="5" name="Rectangle 4"/>
            <p:cNvSpPr/>
            <p:nvPr/>
          </p:nvSpPr>
          <p:spPr>
            <a:xfrm>
              <a:off x="5090160" y="2943489"/>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Inbound logistics</a:t>
              </a:r>
            </a:p>
          </p:txBody>
        </p:sp>
        <p:sp>
          <p:nvSpPr>
            <p:cNvPr id="6" name="Rectangle 5"/>
            <p:cNvSpPr/>
            <p:nvPr/>
          </p:nvSpPr>
          <p:spPr>
            <a:xfrm>
              <a:off x="5489448" y="3519561"/>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Component manufacture</a:t>
              </a:r>
            </a:p>
          </p:txBody>
        </p:sp>
        <p:sp>
          <p:nvSpPr>
            <p:cNvPr id="11" name="Curved Left Arrow 10"/>
            <p:cNvSpPr/>
            <p:nvPr/>
          </p:nvSpPr>
          <p:spPr>
            <a:xfrm rot="15548995">
              <a:off x="8580783" y="2042674"/>
              <a:ext cx="687523" cy="314237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3" name="Straight Connector 12"/>
            <p:cNvCxnSpPr/>
            <p:nvPr/>
          </p:nvCxnSpPr>
          <p:spPr>
            <a:xfrm>
              <a:off x="9070848" y="2027374"/>
              <a:ext cx="0" cy="391363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875521" y="2498711"/>
              <a:ext cx="2150881" cy="369332"/>
            </a:xfrm>
            <a:prstGeom prst="rect">
              <a:avLst/>
            </a:prstGeom>
            <a:noFill/>
          </p:spPr>
          <p:txBody>
            <a:bodyPr wrap="square" rtlCol="0">
              <a:spAutoFit/>
            </a:bodyPr>
            <a:lstStyle/>
            <a:p>
              <a:r>
                <a:rPr lang="en-US" dirty="0">
                  <a:latin typeface="Arial" charset="0"/>
                  <a:ea typeface="Arial" charset="0"/>
                  <a:cs typeface="Arial" charset="0"/>
                </a:rPr>
                <a:t>Supplier/Vendor</a:t>
              </a:r>
            </a:p>
          </p:txBody>
        </p:sp>
        <p:sp>
          <p:nvSpPr>
            <p:cNvPr id="7" name="Rectangle 6"/>
            <p:cNvSpPr/>
            <p:nvPr/>
          </p:nvSpPr>
          <p:spPr>
            <a:xfrm>
              <a:off x="10149840" y="3920060"/>
              <a:ext cx="1682496" cy="57607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Assembly</a:t>
              </a:r>
            </a:p>
          </p:txBody>
        </p:sp>
        <p:sp>
          <p:nvSpPr>
            <p:cNvPr id="15" name="Curved Left Arrow 14"/>
            <p:cNvSpPr/>
            <p:nvPr/>
          </p:nvSpPr>
          <p:spPr>
            <a:xfrm rot="5653280">
              <a:off x="9014968" y="3411945"/>
              <a:ext cx="687523" cy="3142376"/>
            </a:xfrm>
            <a:prstGeom prst="curvedLef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p:cNvSpPr/>
            <p:nvPr/>
          </p:nvSpPr>
          <p:spPr>
            <a:xfrm>
              <a:off x="6121113" y="4576861"/>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Outbound logistics</a:t>
              </a:r>
            </a:p>
          </p:txBody>
        </p:sp>
        <p:sp>
          <p:nvSpPr>
            <p:cNvPr id="9" name="Rectangle 8"/>
            <p:cNvSpPr/>
            <p:nvPr/>
          </p:nvSpPr>
          <p:spPr>
            <a:xfrm>
              <a:off x="6605603" y="5153581"/>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Warehousing</a:t>
              </a:r>
            </a:p>
          </p:txBody>
        </p:sp>
        <p:sp>
          <p:nvSpPr>
            <p:cNvPr id="29" name="Rectangle 28"/>
            <p:cNvSpPr/>
            <p:nvPr/>
          </p:nvSpPr>
          <p:spPr>
            <a:xfrm>
              <a:off x="7198648" y="5719027"/>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Retail operations</a:t>
              </a:r>
            </a:p>
          </p:txBody>
        </p:sp>
      </p:grpSp>
    </p:spTree>
    <p:extLst>
      <p:ext uri="{BB962C8B-B14F-4D97-AF65-F5344CB8AC3E}">
        <p14:creationId xmlns:p14="http://schemas.microsoft.com/office/powerpoint/2010/main" xmlns="" val="231312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632" y="355981"/>
            <a:ext cx="10515600" cy="1325563"/>
          </a:xfrm>
        </p:spPr>
        <p:txBody>
          <a:bodyPr/>
          <a:lstStyle/>
          <a:p>
            <a:r>
              <a:rPr lang="en-US" dirty="0"/>
              <a:t>Outsourcing versus Offshoring</a:t>
            </a:r>
          </a:p>
        </p:txBody>
      </p:sp>
      <p:sp>
        <p:nvSpPr>
          <p:cNvPr id="7" name="TextBox 6"/>
          <p:cNvSpPr txBox="1"/>
          <p:nvPr/>
        </p:nvSpPr>
        <p:spPr>
          <a:xfrm>
            <a:off x="1574800" y="1764792"/>
            <a:ext cx="8117840" cy="707886"/>
          </a:xfrm>
          <a:prstGeom prst="rect">
            <a:avLst/>
          </a:prstGeom>
          <a:noFill/>
        </p:spPr>
        <p:txBody>
          <a:bodyPr wrap="square" rtlCol="0">
            <a:spAutoFit/>
          </a:bodyPr>
          <a:lstStyle/>
          <a:p>
            <a:r>
              <a:rPr lang="en-US" sz="2000" i="1" dirty="0">
                <a:latin typeface="Arial" charset="0"/>
                <a:ea typeface="Arial" charset="0"/>
                <a:cs typeface="Arial" charset="0"/>
              </a:rPr>
              <a:t>Generically</a:t>
            </a:r>
            <a:r>
              <a:rPr lang="en-US" sz="2000" dirty="0">
                <a:latin typeface="Arial" charset="0"/>
                <a:ea typeface="Arial" charset="0"/>
                <a:cs typeface="Arial" charset="0"/>
              </a:rPr>
              <a:t>, outsourcing refers to any activity performed by an outside supplier</a:t>
            </a:r>
          </a:p>
        </p:txBody>
      </p:sp>
      <p:pic>
        <p:nvPicPr>
          <p:cNvPr id="6" name="Content Placeholder 5" descr="Table showing the differences between outsourcing and offshoring."/>
          <p:cNvPicPr>
            <a:picLocks noGrp="1" noChangeAspect="1"/>
          </p:cNvPicPr>
          <p:nvPr>
            <p:ph idx="1"/>
          </p:nvPr>
        </p:nvPicPr>
        <p:blipFill>
          <a:blip r:embed="rId2"/>
          <a:stretch>
            <a:fillRect/>
          </a:stretch>
        </p:blipFill>
        <p:spPr>
          <a:xfrm>
            <a:off x="1949220" y="2686590"/>
            <a:ext cx="7324295" cy="2336800"/>
          </a:xfrm>
          <a:prstGeom prst="rect">
            <a:avLst/>
          </a:prstGeom>
        </p:spPr>
      </p:pic>
      <p:sp>
        <p:nvSpPr>
          <p:cNvPr id="8" name="TextBox 7"/>
          <p:cNvSpPr txBox="1"/>
          <p:nvPr/>
        </p:nvSpPr>
        <p:spPr>
          <a:xfrm>
            <a:off x="1574800" y="5715000"/>
            <a:ext cx="8117840" cy="461665"/>
          </a:xfrm>
          <a:prstGeom prst="rect">
            <a:avLst/>
          </a:prstGeom>
          <a:noFill/>
        </p:spPr>
        <p:txBody>
          <a:bodyPr wrap="square" rtlCol="0">
            <a:spAutoFit/>
          </a:bodyPr>
          <a:lstStyle/>
          <a:p>
            <a:r>
              <a:rPr lang="en-US" sz="2400" i="1" dirty="0">
                <a:latin typeface="Arial" charset="0"/>
                <a:ea typeface="Arial" charset="0"/>
                <a:cs typeface="Arial" charset="0"/>
              </a:rPr>
              <a:t>Reshoring</a:t>
            </a:r>
            <a:r>
              <a:rPr lang="en-US" sz="2400" dirty="0">
                <a:latin typeface="Arial" charset="0"/>
                <a:ea typeface="Arial" charset="0"/>
                <a:cs typeface="Arial" charset="0"/>
              </a:rPr>
              <a:t>: Bringing the activity back from foreign locations</a:t>
            </a:r>
          </a:p>
        </p:txBody>
      </p:sp>
    </p:spTree>
    <p:extLst>
      <p:ext uri="{BB962C8B-B14F-4D97-AF65-F5344CB8AC3E}">
        <p14:creationId xmlns:p14="http://schemas.microsoft.com/office/powerpoint/2010/main" xmlns="" val="717685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Thinking</a:t>
            </a:r>
          </a:p>
        </p:txBody>
      </p:sp>
      <p:sp>
        <p:nvSpPr>
          <p:cNvPr id="3" name="Content Placeholder 2"/>
          <p:cNvSpPr>
            <a:spLocks noGrp="1"/>
          </p:cNvSpPr>
          <p:nvPr>
            <p:ph idx="1"/>
          </p:nvPr>
        </p:nvSpPr>
        <p:spPr>
          <a:xfrm>
            <a:off x="838200" y="2060697"/>
            <a:ext cx="3261359" cy="3828659"/>
          </a:xfrm>
        </p:spPr>
        <p:txBody>
          <a:bodyPr>
            <a:normAutofit fontScale="92500" lnSpcReduction="10000"/>
          </a:bodyPr>
          <a:lstStyle/>
          <a:p>
            <a:r>
              <a:rPr lang="en-US" dirty="0"/>
              <a:t>Perform </a:t>
            </a:r>
            <a:r>
              <a:rPr lang="en-US" i="1" dirty="0"/>
              <a:t>core competencies </a:t>
            </a:r>
            <a:r>
              <a:rPr lang="en-US" dirty="0"/>
              <a:t>in house</a:t>
            </a:r>
            <a:r>
              <a:rPr lang="en-US"/>
              <a:t>.  </a:t>
            </a:r>
            <a:br>
              <a:rPr lang="en-US"/>
            </a:br>
            <a:endParaRPr lang="en-US" dirty="0"/>
          </a:p>
          <a:p>
            <a:r>
              <a:rPr lang="en-US" dirty="0"/>
              <a:t>Outsource the rest to experts in those activities</a:t>
            </a:r>
          </a:p>
        </p:txBody>
      </p:sp>
      <p:grpSp>
        <p:nvGrpSpPr>
          <p:cNvPr id="4" name="Group 3" descr="The same chart showing the steps to bring a product to the markey broken up into two sections now. Within Organization and Suppliers/Vendors"/>
          <p:cNvGrpSpPr/>
          <p:nvPr/>
        </p:nvGrpSpPr>
        <p:grpSpPr>
          <a:xfrm>
            <a:off x="4792008" y="1769655"/>
            <a:ext cx="6532229" cy="4656636"/>
            <a:chOff x="4792008" y="1769655"/>
            <a:chExt cx="6532229" cy="4656636"/>
          </a:xfrm>
        </p:grpSpPr>
        <p:sp>
          <p:nvSpPr>
            <p:cNvPr id="15" name="TextBox 14"/>
            <p:cNvSpPr txBox="1"/>
            <p:nvPr/>
          </p:nvSpPr>
          <p:spPr>
            <a:xfrm>
              <a:off x="4792008" y="1769655"/>
              <a:ext cx="2598474" cy="369332"/>
            </a:xfrm>
            <a:prstGeom prst="rect">
              <a:avLst/>
            </a:prstGeom>
            <a:noFill/>
          </p:spPr>
          <p:txBody>
            <a:bodyPr wrap="square" rtlCol="0">
              <a:spAutoFit/>
            </a:bodyPr>
            <a:lstStyle/>
            <a:p>
              <a:r>
                <a:rPr lang="en-US" dirty="0">
                  <a:latin typeface="Arial" charset="0"/>
                  <a:ea typeface="Arial" charset="0"/>
                  <a:cs typeface="Arial" charset="0"/>
                </a:rPr>
                <a:t>Within Organization</a:t>
              </a:r>
            </a:p>
          </p:txBody>
        </p:sp>
        <p:sp>
          <p:nvSpPr>
            <p:cNvPr id="18" name="Down Arrow 17"/>
            <p:cNvSpPr/>
            <p:nvPr/>
          </p:nvSpPr>
          <p:spPr>
            <a:xfrm rot="19654346">
              <a:off x="5019439" y="3756790"/>
              <a:ext cx="667512" cy="908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209584" y="2735047"/>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Procurement</a:t>
              </a:r>
            </a:p>
          </p:txBody>
        </p:sp>
        <p:sp>
          <p:nvSpPr>
            <p:cNvPr id="7" name="Rectangle 6"/>
            <p:cNvSpPr/>
            <p:nvPr/>
          </p:nvSpPr>
          <p:spPr>
            <a:xfrm>
              <a:off x="5650992" y="3360577"/>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Component manufacture</a:t>
              </a:r>
            </a:p>
          </p:txBody>
        </p:sp>
        <p:sp>
          <p:nvSpPr>
            <p:cNvPr id="8" name="Rectangle 7"/>
            <p:cNvSpPr/>
            <p:nvPr/>
          </p:nvSpPr>
          <p:spPr>
            <a:xfrm>
              <a:off x="6284977" y="3993641"/>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Assembly</a:t>
              </a:r>
            </a:p>
          </p:txBody>
        </p:sp>
        <p:sp>
          <p:nvSpPr>
            <p:cNvPr id="16" name="Line Callout 1 15"/>
            <p:cNvSpPr/>
            <p:nvPr/>
          </p:nvSpPr>
          <p:spPr>
            <a:xfrm>
              <a:off x="4828032" y="2346230"/>
              <a:ext cx="3328416" cy="2604765"/>
            </a:xfrm>
            <a:prstGeom prst="borderCallout1">
              <a:avLst>
                <a:gd name="adj1" fmla="val 100895"/>
                <a:gd name="adj2" fmla="val 51008"/>
                <a:gd name="adj3" fmla="val 133563"/>
                <a:gd name="adj4" fmla="val 75952"/>
              </a:avLst>
            </a:prstGeom>
            <a:noFill/>
            <a:ln>
              <a:prstDash val="dash"/>
              <a:headEnd type="none" w="med" len="med"/>
              <a:tailEnd type="arrow" w="med" len="med"/>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TextBox 16"/>
            <p:cNvSpPr txBox="1"/>
            <p:nvPr/>
          </p:nvSpPr>
          <p:spPr>
            <a:xfrm>
              <a:off x="7390482" y="5779960"/>
              <a:ext cx="1915979" cy="646331"/>
            </a:xfrm>
            <a:prstGeom prst="rect">
              <a:avLst/>
            </a:prstGeom>
            <a:noFill/>
          </p:spPr>
          <p:txBody>
            <a:bodyPr wrap="square" rtlCol="0">
              <a:spAutoFit/>
            </a:bodyPr>
            <a:lstStyle/>
            <a:p>
              <a:r>
                <a:rPr lang="en-US" dirty="0">
                  <a:latin typeface="Arial" charset="0"/>
                  <a:ea typeface="Arial" charset="0"/>
                  <a:cs typeface="Arial" charset="0"/>
                </a:rPr>
                <a:t>Core Competence</a:t>
              </a:r>
            </a:p>
          </p:txBody>
        </p:sp>
        <p:cxnSp>
          <p:nvCxnSpPr>
            <p:cNvPr id="12" name="Straight Connector 11"/>
            <p:cNvCxnSpPr/>
            <p:nvPr/>
          </p:nvCxnSpPr>
          <p:spPr>
            <a:xfrm>
              <a:off x="8686800" y="2060697"/>
              <a:ext cx="0" cy="304495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217153" y="1809025"/>
              <a:ext cx="2107084" cy="369332"/>
            </a:xfrm>
            <a:prstGeom prst="rect">
              <a:avLst/>
            </a:prstGeom>
            <a:noFill/>
          </p:spPr>
          <p:txBody>
            <a:bodyPr wrap="square" rtlCol="0">
              <a:spAutoFit/>
            </a:bodyPr>
            <a:lstStyle/>
            <a:p>
              <a:r>
                <a:rPr lang="en-US" dirty="0">
                  <a:latin typeface="Arial" charset="0"/>
                  <a:ea typeface="Arial" charset="0"/>
                  <a:cs typeface="Arial" charset="0"/>
                </a:rPr>
                <a:t>Suppliers/Vendors</a:t>
              </a:r>
            </a:p>
          </p:txBody>
        </p:sp>
        <p:sp>
          <p:nvSpPr>
            <p:cNvPr id="6" name="Rectangle 5"/>
            <p:cNvSpPr/>
            <p:nvPr/>
          </p:nvSpPr>
          <p:spPr>
            <a:xfrm>
              <a:off x="9406128" y="2419760"/>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Inbound logistics</a:t>
              </a:r>
            </a:p>
          </p:txBody>
        </p:sp>
        <p:sp>
          <p:nvSpPr>
            <p:cNvPr id="9" name="Rectangle 8"/>
            <p:cNvSpPr/>
            <p:nvPr/>
          </p:nvSpPr>
          <p:spPr>
            <a:xfrm>
              <a:off x="9406128" y="3158785"/>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Outbound logistics</a:t>
              </a:r>
            </a:p>
          </p:txBody>
        </p:sp>
        <p:sp>
          <p:nvSpPr>
            <p:cNvPr id="10" name="Rectangle 9"/>
            <p:cNvSpPr/>
            <p:nvPr/>
          </p:nvSpPr>
          <p:spPr>
            <a:xfrm>
              <a:off x="9406128" y="3848331"/>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Warehousing</a:t>
              </a:r>
            </a:p>
          </p:txBody>
        </p:sp>
        <p:sp>
          <p:nvSpPr>
            <p:cNvPr id="11" name="Rectangle 10"/>
            <p:cNvSpPr/>
            <p:nvPr/>
          </p:nvSpPr>
          <p:spPr>
            <a:xfrm>
              <a:off x="9406128" y="4529577"/>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Retail operations</a:t>
              </a:r>
            </a:p>
          </p:txBody>
        </p:sp>
      </p:grpSp>
    </p:spTree>
    <p:extLst>
      <p:ext uri="{BB962C8B-B14F-4D97-AF65-F5344CB8AC3E}">
        <p14:creationId xmlns:p14="http://schemas.microsoft.com/office/powerpoint/2010/main" xmlns="" val="1871852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450573" y="1122363"/>
            <a:ext cx="11357113" cy="2387600"/>
          </a:xfrm>
        </p:spPr>
        <p:txBody>
          <a:bodyPr>
            <a:normAutofit/>
          </a:bodyPr>
          <a:lstStyle/>
          <a:p>
            <a:pPr>
              <a:spcBef>
                <a:spcPts val="0"/>
              </a:spcBef>
              <a:buClr>
                <a:srgbClr val="C31B31"/>
              </a:buClr>
              <a:buSzPct val="25000"/>
            </a:pPr>
            <a:r>
              <a:rPr lang="en-US" sz="4800" dirty="0">
                <a:solidFill>
                  <a:srgbClr val="AA153D"/>
                </a:solidFill>
                <a:latin typeface="Arial"/>
                <a:ea typeface="Arial"/>
                <a:cs typeface="Arial"/>
                <a:sym typeface="Arial"/>
              </a:rPr>
              <a:t>INFO 564</a:t>
            </a:r>
            <a:br>
              <a:rPr lang="en-US" sz="4800" dirty="0">
                <a:solidFill>
                  <a:srgbClr val="AA153D"/>
                </a:solidFill>
                <a:latin typeface="Arial"/>
                <a:ea typeface="Arial"/>
                <a:cs typeface="Arial"/>
                <a:sym typeface="Arial"/>
              </a:rPr>
            </a:br>
            <a:r>
              <a:rPr lang="en-US" sz="4800" dirty="0">
                <a:solidFill>
                  <a:srgbClr val="AA153D"/>
                </a:solidFill>
                <a:latin typeface="Arial"/>
                <a:ea typeface="Arial"/>
                <a:cs typeface="Arial"/>
                <a:sym typeface="Arial"/>
              </a:rPr>
              <a:t>Operations &amp; Supply Chain Management</a:t>
            </a:r>
          </a:p>
        </p:txBody>
      </p:sp>
      <p:sp>
        <p:nvSpPr>
          <p:cNvPr id="3" name="Subtitle 2"/>
          <p:cNvSpPr>
            <a:spLocks noGrp="1"/>
          </p:cNvSpPr>
          <p:nvPr>
            <p:ph type="subTitle" idx="1"/>
          </p:nvPr>
        </p:nvSpPr>
        <p:spPr/>
        <p:txBody>
          <a:bodyPr>
            <a:normAutofit/>
          </a:bodyPr>
          <a:lstStyle/>
          <a:p>
            <a:r>
              <a:rPr lang="en-US" sz="3600" dirty="0">
                <a:solidFill>
                  <a:srgbClr val="0E78AD"/>
                </a:solidFill>
                <a:latin typeface="Arial"/>
                <a:ea typeface="Arial"/>
                <a:cs typeface="Arial"/>
              </a:rPr>
              <a:t>Module 7b: Why Outsource?</a:t>
            </a:r>
          </a:p>
        </p:txBody>
      </p:sp>
    </p:spTree>
    <p:extLst>
      <p:ext uri="{BB962C8B-B14F-4D97-AF65-F5344CB8AC3E}">
        <p14:creationId xmlns:p14="http://schemas.microsoft.com/office/powerpoint/2010/main" xmlns="" val="496057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Vertical Integration</a:t>
            </a:r>
          </a:p>
        </p:txBody>
      </p:sp>
      <p:sp>
        <p:nvSpPr>
          <p:cNvPr id="3" name="Content Placeholder 2"/>
          <p:cNvSpPr>
            <a:spLocks noGrp="1"/>
          </p:cNvSpPr>
          <p:nvPr>
            <p:ph idx="1"/>
          </p:nvPr>
        </p:nvSpPr>
        <p:spPr>
          <a:xfrm>
            <a:off x="526942" y="1690688"/>
            <a:ext cx="6248762" cy="4958085"/>
          </a:xfrm>
        </p:spPr>
        <p:txBody>
          <a:bodyPr>
            <a:normAutofit fontScale="70000" lnSpcReduction="20000"/>
          </a:bodyPr>
          <a:lstStyle/>
          <a:p>
            <a:r>
              <a:rPr lang="en-US" dirty="0"/>
              <a:t>Organization performs all activities in value chain</a:t>
            </a:r>
          </a:p>
          <a:p>
            <a:pPr lvl="1"/>
            <a:r>
              <a:rPr lang="en-US" dirty="0"/>
              <a:t>Serious investment in developing and maintaining abilities in all activities</a:t>
            </a:r>
          </a:p>
          <a:p>
            <a:r>
              <a:rPr lang="en-US" dirty="0"/>
              <a:t>Acquiring new abilities as needed</a:t>
            </a:r>
          </a:p>
          <a:p>
            <a:pPr lvl="1"/>
            <a:r>
              <a:rPr lang="en-US" dirty="0"/>
              <a:t>Investment</a:t>
            </a:r>
          </a:p>
          <a:p>
            <a:pPr lvl="1"/>
            <a:r>
              <a:rPr lang="en-US" dirty="0"/>
              <a:t>Learning curve</a:t>
            </a:r>
          </a:p>
          <a:p>
            <a:r>
              <a:rPr lang="en-US" dirty="0"/>
              <a:t>Divesting old abilities</a:t>
            </a:r>
          </a:p>
          <a:p>
            <a:pPr lvl="1"/>
            <a:r>
              <a:rPr lang="en-US" dirty="0"/>
              <a:t>Costs</a:t>
            </a:r>
          </a:p>
          <a:p>
            <a:r>
              <a:rPr lang="en-US" dirty="0"/>
              <a:t>With rapid innovation and technological change</a:t>
            </a:r>
          </a:p>
          <a:p>
            <a:pPr lvl="1"/>
            <a:r>
              <a:rPr lang="en-US" dirty="0"/>
              <a:t>Investment is prohibitive</a:t>
            </a:r>
          </a:p>
          <a:p>
            <a:pPr lvl="1"/>
            <a:r>
              <a:rPr lang="en-US" dirty="0"/>
              <a:t>Learning can take too long</a:t>
            </a:r>
          </a:p>
          <a:p>
            <a:pPr lvl="1"/>
            <a:r>
              <a:rPr lang="en-US" dirty="0"/>
              <a:t>Inflexible</a:t>
            </a:r>
          </a:p>
          <a:p>
            <a:pPr lvl="1"/>
            <a:endParaRPr lang="en-US" dirty="0"/>
          </a:p>
        </p:txBody>
      </p:sp>
      <p:grpSp>
        <p:nvGrpSpPr>
          <p:cNvPr id="5" name="Group 4" descr="Value chain with added assembly step. Order is now procurement, inbound logistics, component manufacture, assembly, outbound logistics, warehousing, and retail operations."/>
          <p:cNvGrpSpPr/>
          <p:nvPr/>
        </p:nvGrpSpPr>
        <p:grpSpPr>
          <a:xfrm>
            <a:off x="7327392" y="2231178"/>
            <a:ext cx="4492752" cy="3896890"/>
            <a:chOff x="7327392" y="2231178"/>
            <a:chExt cx="4492752" cy="3896890"/>
          </a:xfrm>
        </p:grpSpPr>
        <p:sp>
          <p:nvSpPr>
            <p:cNvPr id="21" name="Down Arrow 20"/>
            <p:cNvSpPr/>
            <p:nvPr/>
          </p:nvSpPr>
          <p:spPr>
            <a:xfrm rot="19461112">
              <a:off x="7415160" y="3039792"/>
              <a:ext cx="667512" cy="25723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327392" y="2231178"/>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Procurement</a:t>
              </a:r>
            </a:p>
          </p:txBody>
        </p:sp>
        <p:sp>
          <p:nvSpPr>
            <p:cNvPr id="16" name="Rectangle 15"/>
            <p:cNvSpPr/>
            <p:nvPr/>
          </p:nvSpPr>
          <p:spPr>
            <a:xfrm>
              <a:off x="7879080" y="2773341"/>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Inbound logistics</a:t>
              </a:r>
            </a:p>
          </p:txBody>
        </p:sp>
        <p:sp>
          <p:nvSpPr>
            <p:cNvPr id="17" name="Rectangle 16"/>
            <p:cNvSpPr/>
            <p:nvPr/>
          </p:nvSpPr>
          <p:spPr>
            <a:xfrm>
              <a:off x="8278368" y="3349413"/>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Component manufacture</a:t>
              </a:r>
            </a:p>
          </p:txBody>
        </p:sp>
        <p:sp>
          <p:nvSpPr>
            <p:cNvPr id="18" name="Rectangle 17"/>
            <p:cNvSpPr/>
            <p:nvPr/>
          </p:nvSpPr>
          <p:spPr>
            <a:xfrm>
              <a:off x="8677656" y="3897926"/>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Assembly</a:t>
              </a:r>
            </a:p>
          </p:txBody>
        </p:sp>
        <p:sp>
          <p:nvSpPr>
            <p:cNvPr id="19" name="Rectangle 18"/>
            <p:cNvSpPr/>
            <p:nvPr/>
          </p:nvSpPr>
          <p:spPr>
            <a:xfrm>
              <a:off x="9119616" y="4416690"/>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Outbound logistics</a:t>
              </a:r>
            </a:p>
          </p:txBody>
        </p:sp>
        <p:sp>
          <p:nvSpPr>
            <p:cNvPr id="20" name="Rectangle 19"/>
            <p:cNvSpPr/>
            <p:nvPr/>
          </p:nvSpPr>
          <p:spPr>
            <a:xfrm>
              <a:off x="9628632" y="4992762"/>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Warehousing</a:t>
              </a:r>
            </a:p>
          </p:txBody>
        </p:sp>
        <p:sp>
          <p:nvSpPr>
            <p:cNvPr id="14" name="Rectangle 13"/>
            <p:cNvSpPr/>
            <p:nvPr/>
          </p:nvSpPr>
          <p:spPr>
            <a:xfrm>
              <a:off x="10137648" y="5551996"/>
              <a:ext cx="1682496" cy="576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charset="0"/>
                  <a:ea typeface="Arial" charset="0"/>
                  <a:cs typeface="Arial" charset="0"/>
                </a:rPr>
                <a:t>Retail operations</a:t>
              </a:r>
            </a:p>
          </p:txBody>
        </p:sp>
      </p:grpSp>
    </p:spTree>
    <p:extLst>
      <p:ext uri="{BB962C8B-B14F-4D97-AF65-F5344CB8AC3E}">
        <p14:creationId xmlns:p14="http://schemas.microsoft.com/office/powerpoint/2010/main" xmlns="" val="323292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1016</Words>
  <Application>Microsoft Office PowerPoint</Application>
  <PresentationFormat>Custom</PresentationFormat>
  <Paragraphs>247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INFO 564 Operations &amp; Supply Chain Management</vt:lpstr>
      <vt:lpstr>INFO 564 Operations &amp; Supply Chain Management</vt:lpstr>
      <vt:lpstr>Value Chain</vt:lpstr>
      <vt:lpstr>Vertical Integration</vt:lpstr>
      <vt:lpstr>Outsourcing</vt:lpstr>
      <vt:lpstr>Outsourcing versus Offshoring</vt:lpstr>
      <vt:lpstr>Current Thinking</vt:lpstr>
      <vt:lpstr>INFO 564 Operations &amp; Supply Chain Management</vt:lpstr>
      <vt:lpstr>Vertical Integration</vt:lpstr>
      <vt:lpstr>Core Competence</vt:lpstr>
      <vt:lpstr>Why Outsource?</vt:lpstr>
      <vt:lpstr>Why Outsource?</vt:lpstr>
      <vt:lpstr>Why Outsource?</vt:lpstr>
      <vt:lpstr>INFO 564 Operations &amp; Supply Chain Management</vt:lpstr>
      <vt:lpstr>Product Characteristics - Modularity</vt:lpstr>
      <vt:lpstr>Product Characteristics: Tradability</vt:lpstr>
      <vt:lpstr>Product Characteristics: Resource Content</vt:lpstr>
      <vt:lpstr>Other Product Characteristics:</vt:lpstr>
      <vt:lpstr>INFO 564 Operations &amp; Supply Chain Management</vt:lpstr>
      <vt:lpstr>Experience and capacity</vt:lpstr>
      <vt:lpstr>Supply Base</vt:lpstr>
      <vt:lpstr>Location of Supplier</vt:lpstr>
      <vt:lpstr>Financial Considerations</vt:lpstr>
      <vt:lpstr>INFO 564 Operations &amp; Supply Chain Management</vt:lpstr>
      <vt:lpstr>Coordination Costs</vt:lpstr>
      <vt:lpstr>Risks</vt:lpstr>
      <vt:lpstr>Risks…</vt:lpstr>
      <vt:lpstr>And More Risks…</vt:lpstr>
      <vt:lpstr>Long-Term Impact of Outsourcing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 563 Strategic Information Systems</dc:title>
  <dc:creator>RAM</dc:creator>
  <cp:lastModifiedBy>Windows User</cp:lastModifiedBy>
  <cp:revision>66</cp:revision>
  <dcterms:created xsi:type="dcterms:W3CDTF">2016-02-24T02:21:25Z</dcterms:created>
  <dcterms:modified xsi:type="dcterms:W3CDTF">2021-11-12T15:34:23Z</dcterms:modified>
</cp:coreProperties>
</file>