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70" r:id="rId15"/>
    <p:sldId id="271" r:id="rId16"/>
    <p:sldId id="272" r:id="rId17"/>
    <p:sldId id="273" r:id="rId18"/>
    <p:sldId id="274" r:id="rId19"/>
    <p:sldId id="276" r:id="rId20"/>
    <p:sldId id="277" r:id="rId21"/>
    <p:sldId id="278" r:id="rId22"/>
    <p:sldId id="275"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13624"/>
    <a:srgbClr val="57B35F"/>
    <a:srgbClr val="10519C"/>
    <a:srgbClr val="645B9C"/>
    <a:srgbClr val="AC6632"/>
    <a:srgbClr val="F8A140"/>
    <a:srgbClr val="116EB7"/>
    <a:srgbClr val="3D90A7"/>
    <a:srgbClr val="DCEECF"/>
    <a:srgbClr val="D55C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676" autoAdjust="0"/>
    <p:restoredTop sz="63101" autoAdjust="0"/>
  </p:normalViewPr>
  <p:slideViewPr>
    <p:cSldViewPr snapToGrid="0" snapToObjects="1">
      <p:cViewPr varScale="1">
        <p:scale>
          <a:sx n="67" d="100"/>
          <a:sy n="67" d="100"/>
        </p:scale>
        <p:origin x="-9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10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FB390-F419-45A7-8668-AA5B88F44953}" type="doc">
      <dgm:prSet loTypeId="urn:microsoft.com/office/officeart/2005/8/layout/venn1" loCatId="relationship" qsTypeId="urn:microsoft.com/office/officeart/2005/8/quickstyle/simple1" qsCatId="simple" csTypeId="urn:microsoft.com/office/officeart/2005/8/colors/colorful1#8" csCatId="colorful" phldr="1"/>
      <dgm:spPr/>
    </dgm:pt>
    <dgm:pt modelId="{1C2D85A1-15CD-48D8-AA6C-9240C8003E5D}">
      <dgm:prSet phldrT="[Text]"/>
      <dgm:spPr/>
      <dgm:t>
        <a:bodyPr/>
        <a:lstStyle/>
        <a:p>
          <a:r>
            <a:rPr lang="en-US" dirty="0"/>
            <a:t>Internal</a:t>
          </a:r>
        </a:p>
      </dgm:t>
    </dgm:pt>
    <dgm:pt modelId="{42E8D13A-655A-47D3-805A-0FFCE9FBB028}" type="parTrans" cxnId="{CAFF3918-5384-4E47-9CB5-B6567742B207}">
      <dgm:prSet/>
      <dgm:spPr/>
      <dgm:t>
        <a:bodyPr/>
        <a:lstStyle/>
        <a:p>
          <a:endParaRPr lang="en-US"/>
        </a:p>
      </dgm:t>
    </dgm:pt>
    <dgm:pt modelId="{857054F2-3459-4596-8C57-43F6EADF1E41}" type="sibTrans" cxnId="{CAFF3918-5384-4E47-9CB5-B6567742B207}">
      <dgm:prSet/>
      <dgm:spPr/>
      <dgm:t>
        <a:bodyPr/>
        <a:lstStyle/>
        <a:p>
          <a:endParaRPr lang="en-US"/>
        </a:p>
      </dgm:t>
    </dgm:pt>
    <dgm:pt modelId="{EF7079B7-FC24-4D80-9932-F5842ACAA1EF}">
      <dgm:prSet phldrT="[Text]"/>
      <dgm:spPr/>
      <dgm:t>
        <a:bodyPr/>
        <a:lstStyle/>
        <a:p>
          <a:r>
            <a:rPr lang="en-US" dirty="0"/>
            <a:t>External</a:t>
          </a:r>
        </a:p>
      </dgm:t>
    </dgm:pt>
    <dgm:pt modelId="{4BDD9D0C-B09A-493E-A6DF-E4B73E095C64}" type="parTrans" cxnId="{8421A5C3-9EBF-48B9-A94C-F583744FD4DB}">
      <dgm:prSet/>
      <dgm:spPr/>
      <dgm:t>
        <a:bodyPr/>
        <a:lstStyle/>
        <a:p>
          <a:endParaRPr lang="en-US"/>
        </a:p>
      </dgm:t>
    </dgm:pt>
    <dgm:pt modelId="{E2635ED6-A08E-4281-ACC8-4C9031642ADF}" type="sibTrans" cxnId="{8421A5C3-9EBF-48B9-A94C-F583744FD4DB}">
      <dgm:prSet/>
      <dgm:spPr/>
      <dgm:t>
        <a:bodyPr/>
        <a:lstStyle/>
        <a:p>
          <a:endParaRPr lang="en-US"/>
        </a:p>
      </dgm:t>
    </dgm:pt>
    <dgm:pt modelId="{2903EC5E-53B0-466E-938C-7C9E1A797158}">
      <dgm:prSet phldrT="[Text]"/>
      <dgm:spPr/>
      <dgm:t>
        <a:bodyPr/>
        <a:lstStyle/>
        <a:p>
          <a:r>
            <a:rPr lang="en-US" dirty="0"/>
            <a:t>Process</a:t>
          </a:r>
        </a:p>
      </dgm:t>
    </dgm:pt>
    <dgm:pt modelId="{C9283078-CD15-4F87-A28F-8727938DF716}" type="parTrans" cxnId="{E5657DDF-AAC0-45BA-A213-7FA77EB74AAD}">
      <dgm:prSet/>
      <dgm:spPr/>
      <dgm:t>
        <a:bodyPr/>
        <a:lstStyle/>
        <a:p>
          <a:endParaRPr lang="en-US"/>
        </a:p>
      </dgm:t>
    </dgm:pt>
    <dgm:pt modelId="{05470F74-9CA5-432A-9B6C-A2E21A467240}" type="sibTrans" cxnId="{E5657DDF-AAC0-45BA-A213-7FA77EB74AAD}">
      <dgm:prSet/>
      <dgm:spPr/>
      <dgm:t>
        <a:bodyPr/>
        <a:lstStyle/>
        <a:p>
          <a:endParaRPr lang="en-US"/>
        </a:p>
      </dgm:t>
    </dgm:pt>
    <dgm:pt modelId="{E2694A69-8EE0-4C94-9EE1-196F01533FB3}" type="pres">
      <dgm:prSet presAssocID="{343FB390-F419-45A7-8668-AA5B88F44953}" presName="compositeShape" presStyleCnt="0">
        <dgm:presLayoutVars>
          <dgm:chMax val="7"/>
          <dgm:dir/>
          <dgm:resizeHandles val="exact"/>
        </dgm:presLayoutVars>
      </dgm:prSet>
      <dgm:spPr/>
    </dgm:pt>
    <dgm:pt modelId="{D7AFDB95-E1C4-4D6E-B37D-8B3A2169451B}" type="pres">
      <dgm:prSet presAssocID="{1C2D85A1-15CD-48D8-AA6C-9240C8003E5D}" presName="circ1" presStyleLbl="vennNode1" presStyleIdx="0" presStyleCnt="3"/>
      <dgm:spPr/>
      <dgm:t>
        <a:bodyPr/>
        <a:lstStyle/>
        <a:p>
          <a:endParaRPr lang="en-US"/>
        </a:p>
      </dgm:t>
    </dgm:pt>
    <dgm:pt modelId="{C66743D5-74FF-4D4A-A68B-A377D2D819AE}" type="pres">
      <dgm:prSet presAssocID="{1C2D85A1-15CD-48D8-AA6C-9240C8003E5D}" presName="circ1Tx" presStyleLbl="revTx" presStyleIdx="0" presStyleCnt="0">
        <dgm:presLayoutVars>
          <dgm:chMax val="0"/>
          <dgm:chPref val="0"/>
          <dgm:bulletEnabled val="1"/>
        </dgm:presLayoutVars>
      </dgm:prSet>
      <dgm:spPr/>
      <dgm:t>
        <a:bodyPr/>
        <a:lstStyle/>
        <a:p>
          <a:endParaRPr lang="en-US"/>
        </a:p>
      </dgm:t>
    </dgm:pt>
    <dgm:pt modelId="{0E893B04-A960-40DD-8CF9-A760FDEDDD4E}" type="pres">
      <dgm:prSet presAssocID="{EF7079B7-FC24-4D80-9932-F5842ACAA1EF}" presName="circ2" presStyleLbl="vennNode1" presStyleIdx="1" presStyleCnt="3"/>
      <dgm:spPr/>
      <dgm:t>
        <a:bodyPr/>
        <a:lstStyle/>
        <a:p>
          <a:endParaRPr lang="en-US"/>
        </a:p>
      </dgm:t>
    </dgm:pt>
    <dgm:pt modelId="{6477CC3F-8EBA-45DF-A168-705D4B1548A8}" type="pres">
      <dgm:prSet presAssocID="{EF7079B7-FC24-4D80-9932-F5842ACAA1EF}" presName="circ2Tx" presStyleLbl="revTx" presStyleIdx="0" presStyleCnt="0">
        <dgm:presLayoutVars>
          <dgm:chMax val="0"/>
          <dgm:chPref val="0"/>
          <dgm:bulletEnabled val="1"/>
        </dgm:presLayoutVars>
      </dgm:prSet>
      <dgm:spPr/>
      <dgm:t>
        <a:bodyPr/>
        <a:lstStyle/>
        <a:p>
          <a:endParaRPr lang="en-US"/>
        </a:p>
      </dgm:t>
    </dgm:pt>
    <dgm:pt modelId="{11B567AE-35D9-4468-9F3F-6B62FB50183B}" type="pres">
      <dgm:prSet presAssocID="{2903EC5E-53B0-466E-938C-7C9E1A797158}" presName="circ3" presStyleLbl="vennNode1" presStyleIdx="2" presStyleCnt="3" custLinFactNeighborX="1103" custLinFactNeighborY="2083"/>
      <dgm:spPr/>
      <dgm:t>
        <a:bodyPr/>
        <a:lstStyle/>
        <a:p>
          <a:endParaRPr lang="en-US"/>
        </a:p>
      </dgm:t>
    </dgm:pt>
    <dgm:pt modelId="{2BE56AB6-61F3-4F47-80A2-98B6E133F269}" type="pres">
      <dgm:prSet presAssocID="{2903EC5E-53B0-466E-938C-7C9E1A797158}" presName="circ3Tx" presStyleLbl="revTx" presStyleIdx="0" presStyleCnt="0">
        <dgm:presLayoutVars>
          <dgm:chMax val="0"/>
          <dgm:chPref val="0"/>
          <dgm:bulletEnabled val="1"/>
        </dgm:presLayoutVars>
      </dgm:prSet>
      <dgm:spPr/>
      <dgm:t>
        <a:bodyPr/>
        <a:lstStyle/>
        <a:p>
          <a:endParaRPr lang="en-US"/>
        </a:p>
      </dgm:t>
    </dgm:pt>
  </dgm:ptLst>
  <dgm:cxnLst>
    <dgm:cxn modelId="{415F0DB4-0114-4E7D-82A3-B31360378221}" type="presOf" srcId="{1C2D85A1-15CD-48D8-AA6C-9240C8003E5D}" destId="{C66743D5-74FF-4D4A-A68B-A377D2D819AE}" srcOrd="1" destOrd="0" presId="urn:microsoft.com/office/officeart/2005/8/layout/venn1"/>
    <dgm:cxn modelId="{BBE45111-6171-45ED-98B3-12DD53B2F104}" type="presOf" srcId="{2903EC5E-53B0-466E-938C-7C9E1A797158}" destId="{11B567AE-35D9-4468-9F3F-6B62FB50183B}" srcOrd="0" destOrd="0" presId="urn:microsoft.com/office/officeart/2005/8/layout/venn1"/>
    <dgm:cxn modelId="{67465F3A-B481-4443-89FE-E64D8FA38137}" type="presOf" srcId="{2903EC5E-53B0-466E-938C-7C9E1A797158}" destId="{2BE56AB6-61F3-4F47-80A2-98B6E133F269}" srcOrd="1" destOrd="0" presId="urn:microsoft.com/office/officeart/2005/8/layout/venn1"/>
    <dgm:cxn modelId="{E5657DDF-AAC0-45BA-A213-7FA77EB74AAD}" srcId="{343FB390-F419-45A7-8668-AA5B88F44953}" destId="{2903EC5E-53B0-466E-938C-7C9E1A797158}" srcOrd="2" destOrd="0" parTransId="{C9283078-CD15-4F87-A28F-8727938DF716}" sibTransId="{05470F74-9CA5-432A-9B6C-A2E21A467240}"/>
    <dgm:cxn modelId="{CAFF3918-5384-4E47-9CB5-B6567742B207}" srcId="{343FB390-F419-45A7-8668-AA5B88F44953}" destId="{1C2D85A1-15CD-48D8-AA6C-9240C8003E5D}" srcOrd="0" destOrd="0" parTransId="{42E8D13A-655A-47D3-805A-0FFCE9FBB028}" sibTransId="{857054F2-3459-4596-8C57-43F6EADF1E41}"/>
    <dgm:cxn modelId="{CE244247-E9A8-48DD-928E-1EBF0C452D6E}" type="presOf" srcId="{343FB390-F419-45A7-8668-AA5B88F44953}" destId="{E2694A69-8EE0-4C94-9EE1-196F01533FB3}" srcOrd="0" destOrd="0" presId="urn:microsoft.com/office/officeart/2005/8/layout/venn1"/>
    <dgm:cxn modelId="{1E23A51C-8B56-4ACF-B224-F641146FF6F2}" type="presOf" srcId="{EF7079B7-FC24-4D80-9932-F5842ACAA1EF}" destId="{0E893B04-A960-40DD-8CF9-A760FDEDDD4E}" srcOrd="0" destOrd="0" presId="urn:microsoft.com/office/officeart/2005/8/layout/venn1"/>
    <dgm:cxn modelId="{A60A1D76-C58D-4396-A86E-AA4D27E69611}" type="presOf" srcId="{EF7079B7-FC24-4D80-9932-F5842ACAA1EF}" destId="{6477CC3F-8EBA-45DF-A168-705D4B1548A8}" srcOrd="1" destOrd="0" presId="urn:microsoft.com/office/officeart/2005/8/layout/venn1"/>
    <dgm:cxn modelId="{1FF4234C-10B7-4F51-8C47-31C6B3C21143}" type="presOf" srcId="{1C2D85A1-15CD-48D8-AA6C-9240C8003E5D}" destId="{D7AFDB95-E1C4-4D6E-B37D-8B3A2169451B}" srcOrd="0" destOrd="0" presId="urn:microsoft.com/office/officeart/2005/8/layout/venn1"/>
    <dgm:cxn modelId="{8421A5C3-9EBF-48B9-A94C-F583744FD4DB}" srcId="{343FB390-F419-45A7-8668-AA5B88F44953}" destId="{EF7079B7-FC24-4D80-9932-F5842ACAA1EF}" srcOrd="1" destOrd="0" parTransId="{4BDD9D0C-B09A-493E-A6DF-E4B73E095C64}" sibTransId="{E2635ED6-A08E-4281-ACC8-4C9031642ADF}"/>
    <dgm:cxn modelId="{ACEA0308-68AC-419F-A401-088692C2EF1B}" type="presParOf" srcId="{E2694A69-8EE0-4C94-9EE1-196F01533FB3}" destId="{D7AFDB95-E1C4-4D6E-B37D-8B3A2169451B}" srcOrd="0" destOrd="0" presId="urn:microsoft.com/office/officeart/2005/8/layout/venn1"/>
    <dgm:cxn modelId="{2118F82F-5B16-489F-8487-97B3478FD223}" type="presParOf" srcId="{E2694A69-8EE0-4C94-9EE1-196F01533FB3}" destId="{C66743D5-74FF-4D4A-A68B-A377D2D819AE}" srcOrd="1" destOrd="0" presId="urn:microsoft.com/office/officeart/2005/8/layout/venn1"/>
    <dgm:cxn modelId="{A6583C0F-1421-4B49-91AF-D5EFC1D85ADE}" type="presParOf" srcId="{E2694A69-8EE0-4C94-9EE1-196F01533FB3}" destId="{0E893B04-A960-40DD-8CF9-A760FDEDDD4E}" srcOrd="2" destOrd="0" presId="urn:microsoft.com/office/officeart/2005/8/layout/venn1"/>
    <dgm:cxn modelId="{B7B69792-D242-4FA8-B07D-4D8722B0E68D}" type="presParOf" srcId="{E2694A69-8EE0-4C94-9EE1-196F01533FB3}" destId="{6477CC3F-8EBA-45DF-A168-705D4B1548A8}" srcOrd="3" destOrd="0" presId="urn:microsoft.com/office/officeart/2005/8/layout/venn1"/>
    <dgm:cxn modelId="{E2132885-952D-4647-ABD8-3D901944E415}" type="presParOf" srcId="{E2694A69-8EE0-4C94-9EE1-196F01533FB3}" destId="{11B567AE-35D9-4468-9F3F-6B62FB50183B}" srcOrd="4" destOrd="0" presId="urn:microsoft.com/office/officeart/2005/8/layout/venn1"/>
    <dgm:cxn modelId="{3DB1DF7F-2513-44A4-A8B5-E169CCDA2E36}" type="presParOf" srcId="{E2694A69-8EE0-4C94-9EE1-196F01533FB3}" destId="{2BE56AB6-61F3-4F47-80A2-98B6E133F26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DE8DB-B889-4129-BE84-CCCB38992018}" type="doc">
      <dgm:prSet loTypeId="urn:microsoft.com/office/officeart/2005/8/layout/list1" loCatId="list" qsTypeId="urn:microsoft.com/office/officeart/2005/8/quickstyle/simple1" qsCatId="simple" csTypeId="urn:microsoft.com/office/officeart/2005/8/colors/colorful1#9" csCatId="colorful" phldr="1"/>
      <dgm:spPr/>
      <dgm:t>
        <a:bodyPr/>
        <a:lstStyle/>
        <a:p>
          <a:endParaRPr lang="en-US"/>
        </a:p>
      </dgm:t>
    </dgm:pt>
    <dgm:pt modelId="{7D3A6493-8A35-494A-B3C2-BF6989FFD48C}">
      <dgm:prSet phldrT="[Text]"/>
      <dgm:spPr/>
      <dgm:t>
        <a:bodyPr/>
        <a:lstStyle/>
        <a:p>
          <a:r>
            <a:rPr lang="en-US" dirty="0"/>
            <a:t>Internal</a:t>
          </a:r>
        </a:p>
      </dgm:t>
    </dgm:pt>
    <dgm:pt modelId="{A91E8D21-876A-4DB0-B50B-298D6129EE50}" type="parTrans" cxnId="{4906B163-7683-4809-8134-2B974DC4C4E2}">
      <dgm:prSet/>
      <dgm:spPr/>
      <dgm:t>
        <a:bodyPr/>
        <a:lstStyle/>
        <a:p>
          <a:endParaRPr lang="en-US"/>
        </a:p>
      </dgm:t>
    </dgm:pt>
    <dgm:pt modelId="{6E3E74DB-1657-4F15-A228-37A3E13947F5}" type="sibTrans" cxnId="{4906B163-7683-4809-8134-2B974DC4C4E2}">
      <dgm:prSet/>
      <dgm:spPr/>
      <dgm:t>
        <a:bodyPr/>
        <a:lstStyle/>
        <a:p>
          <a:endParaRPr lang="en-US"/>
        </a:p>
      </dgm:t>
    </dgm:pt>
    <dgm:pt modelId="{D85396C5-A019-45A8-9320-20544174E7BA}">
      <dgm:prSet phldrT="[Text]"/>
      <dgm:spPr/>
      <dgm:t>
        <a:bodyPr/>
        <a:lstStyle/>
        <a:p>
          <a:r>
            <a:rPr lang="en-US" dirty="0"/>
            <a:t>Process</a:t>
          </a:r>
        </a:p>
      </dgm:t>
    </dgm:pt>
    <dgm:pt modelId="{4D526D47-4F09-4919-9263-3DA579493E98}" type="parTrans" cxnId="{559CBC5A-ADE5-483B-A2F0-0409B200E401}">
      <dgm:prSet/>
      <dgm:spPr/>
      <dgm:t>
        <a:bodyPr/>
        <a:lstStyle/>
        <a:p>
          <a:endParaRPr lang="en-US"/>
        </a:p>
      </dgm:t>
    </dgm:pt>
    <dgm:pt modelId="{2AFD8622-F965-4F85-82E0-3B8802E6F891}" type="sibTrans" cxnId="{559CBC5A-ADE5-483B-A2F0-0409B200E401}">
      <dgm:prSet/>
      <dgm:spPr/>
      <dgm:t>
        <a:bodyPr/>
        <a:lstStyle/>
        <a:p>
          <a:endParaRPr lang="en-US"/>
        </a:p>
      </dgm:t>
    </dgm:pt>
    <dgm:pt modelId="{2B433641-FFB5-4258-9637-C25029C679CA}">
      <dgm:prSet phldrT="[Text]"/>
      <dgm:spPr/>
      <dgm:t>
        <a:bodyPr/>
        <a:lstStyle/>
        <a:p>
          <a:r>
            <a:rPr lang="en-US" dirty="0"/>
            <a:t>External</a:t>
          </a:r>
        </a:p>
      </dgm:t>
    </dgm:pt>
    <dgm:pt modelId="{C299CE04-A96F-4448-B657-95C8402DC810}" type="parTrans" cxnId="{42E1A79C-0101-4FAA-85F9-B1D1A6F4973B}">
      <dgm:prSet/>
      <dgm:spPr/>
      <dgm:t>
        <a:bodyPr/>
        <a:lstStyle/>
        <a:p>
          <a:endParaRPr lang="en-US"/>
        </a:p>
      </dgm:t>
    </dgm:pt>
    <dgm:pt modelId="{E31D5818-9496-41EC-AD08-4550E6DF89A8}" type="sibTrans" cxnId="{42E1A79C-0101-4FAA-85F9-B1D1A6F4973B}">
      <dgm:prSet/>
      <dgm:spPr/>
      <dgm:t>
        <a:bodyPr/>
        <a:lstStyle/>
        <a:p>
          <a:endParaRPr lang="en-US"/>
        </a:p>
      </dgm:t>
    </dgm:pt>
    <dgm:pt modelId="{425B312F-D67E-4454-8066-6C51718378AC}">
      <dgm:prSet/>
      <dgm:spPr/>
      <dgm:t>
        <a:bodyPr/>
        <a:lstStyle/>
        <a:p>
          <a:r>
            <a:rPr lang="en-US" dirty="0"/>
            <a:t>Give primary consideration to variables within the individual</a:t>
          </a:r>
        </a:p>
      </dgm:t>
    </dgm:pt>
    <dgm:pt modelId="{5D5EB334-4C00-4FDB-8C9C-E236F6152930}" type="parTrans" cxnId="{CE8A21C5-199C-4863-AEC2-DF36A08F181A}">
      <dgm:prSet/>
      <dgm:spPr/>
      <dgm:t>
        <a:bodyPr/>
        <a:lstStyle/>
        <a:p>
          <a:endParaRPr lang="en-US"/>
        </a:p>
      </dgm:t>
    </dgm:pt>
    <dgm:pt modelId="{D37C03AA-3F72-46C5-BF34-FDB4DA0010B5}" type="sibTrans" cxnId="{CE8A21C5-199C-4863-AEC2-DF36A08F181A}">
      <dgm:prSet/>
      <dgm:spPr/>
      <dgm:t>
        <a:bodyPr/>
        <a:lstStyle/>
        <a:p>
          <a:endParaRPr lang="en-US"/>
        </a:p>
      </dgm:t>
    </dgm:pt>
    <dgm:pt modelId="{D6909A76-19AA-4C02-B966-C30378A8EB17}">
      <dgm:prSet/>
      <dgm:spPr/>
      <dgm:t>
        <a:bodyPr/>
        <a:lstStyle/>
        <a:p>
          <a:r>
            <a:rPr lang="en-US" dirty="0"/>
            <a:t>Emphasize the nature of the interaction between the individual and the environment</a:t>
          </a:r>
        </a:p>
      </dgm:t>
    </dgm:pt>
    <dgm:pt modelId="{CC5FF60F-225C-4968-A859-2BFA1A6498CF}" type="parTrans" cxnId="{948BD088-8689-4932-B001-16A7ECD38F67}">
      <dgm:prSet/>
      <dgm:spPr/>
      <dgm:t>
        <a:bodyPr/>
        <a:lstStyle/>
        <a:p>
          <a:endParaRPr lang="en-US"/>
        </a:p>
      </dgm:t>
    </dgm:pt>
    <dgm:pt modelId="{78637E57-0D93-4E19-90F1-9E24B29F49E6}" type="sibTrans" cxnId="{948BD088-8689-4932-B001-16A7ECD38F67}">
      <dgm:prSet/>
      <dgm:spPr/>
      <dgm:t>
        <a:bodyPr/>
        <a:lstStyle/>
        <a:p>
          <a:endParaRPr lang="en-US"/>
        </a:p>
      </dgm:t>
    </dgm:pt>
    <dgm:pt modelId="{483145B9-F4DC-4426-9AB4-4A58ED7F7C89}">
      <dgm:prSet/>
      <dgm:spPr/>
      <dgm:t>
        <a:bodyPr/>
        <a:lstStyle/>
        <a:p>
          <a:r>
            <a:rPr lang="en-US" dirty="0"/>
            <a:t>Focus on the elements in the environment</a:t>
          </a:r>
        </a:p>
      </dgm:t>
    </dgm:pt>
    <dgm:pt modelId="{42FD309B-A9F6-4615-9C71-748AB797DD39}" type="parTrans" cxnId="{437C8A52-3693-41FB-A1A9-C818AD66FF21}">
      <dgm:prSet/>
      <dgm:spPr/>
      <dgm:t>
        <a:bodyPr/>
        <a:lstStyle/>
        <a:p>
          <a:endParaRPr lang="en-US"/>
        </a:p>
      </dgm:t>
    </dgm:pt>
    <dgm:pt modelId="{5783617A-7803-4DC3-B31A-A21DA9A71DCF}" type="sibTrans" cxnId="{437C8A52-3693-41FB-A1A9-C818AD66FF21}">
      <dgm:prSet/>
      <dgm:spPr/>
      <dgm:t>
        <a:bodyPr/>
        <a:lstStyle/>
        <a:p>
          <a:endParaRPr lang="en-US"/>
        </a:p>
      </dgm:t>
    </dgm:pt>
    <dgm:pt modelId="{B23023E1-76D8-4A95-8B18-5ECD84016C05}" type="pres">
      <dgm:prSet presAssocID="{907DE8DB-B889-4129-BE84-CCCB38992018}" presName="linear" presStyleCnt="0">
        <dgm:presLayoutVars>
          <dgm:dir/>
          <dgm:animLvl val="lvl"/>
          <dgm:resizeHandles val="exact"/>
        </dgm:presLayoutVars>
      </dgm:prSet>
      <dgm:spPr/>
      <dgm:t>
        <a:bodyPr/>
        <a:lstStyle/>
        <a:p>
          <a:endParaRPr lang="en-US"/>
        </a:p>
      </dgm:t>
    </dgm:pt>
    <dgm:pt modelId="{59B75981-B685-4FDD-9AFA-78105992B84B}" type="pres">
      <dgm:prSet presAssocID="{7D3A6493-8A35-494A-B3C2-BF6989FFD48C}" presName="parentLin" presStyleCnt="0"/>
      <dgm:spPr/>
    </dgm:pt>
    <dgm:pt modelId="{61A352E3-74E8-472F-B661-E4899525973D}" type="pres">
      <dgm:prSet presAssocID="{7D3A6493-8A35-494A-B3C2-BF6989FFD48C}" presName="parentLeftMargin" presStyleLbl="node1" presStyleIdx="0" presStyleCnt="3"/>
      <dgm:spPr/>
      <dgm:t>
        <a:bodyPr/>
        <a:lstStyle/>
        <a:p>
          <a:endParaRPr lang="en-US"/>
        </a:p>
      </dgm:t>
    </dgm:pt>
    <dgm:pt modelId="{1EA0034B-BFA5-4A93-B415-72C74D376DA7}" type="pres">
      <dgm:prSet presAssocID="{7D3A6493-8A35-494A-B3C2-BF6989FFD48C}" presName="parentText" presStyleLbl="node1" presStyleIdx="0" presStyleCnt="3">
        <dgm:presLayoutVars>
          <dgm:chMax val="0"/>
          <dgm:bulletEnabled val="1"/>
        </dgm:presLayoutVars>
      </dgm:prSet>
      <dgm:spPr/>
      <dgm:t>
        <a:bodyPr/>
        <a:lstStyle/>
        <a:p>
          <a:endParaRPr lang="en-US"/>
        </a:p>
      </dgm:t>
    </dgm:pt>
    <dgm:pt modelId="{E6C5531C-3477-4E23-8DA4-86C55ACFD68D}" type="pres">
      <dgm:prSet presAssocID="{7D3A6493-8A35-494A-B3C2-BF6989FFD48C}" presName="negativeSpace" presStyleCnt="0"/>
      <dgm:spPr/>
    </dgm:pt>
    <dgm:pt modelId="{D130B20B-BFF8-429A-8314-A0BC60CE6BA0}" type="pres">
      <dgm:prSet presAssocID="{7D3A6493-8A35-494A-B3C2-BF6989FFD48C}" presName="childText" presStyleLbl="conFgAcc1" presStyleIdx="0" presStyleCnt="3">
        <dgm:presLayoutVars>
          <dgm:bulletEnabled val="1"/>
        </dgm:presLayoutVars>
      </dgm:prSet>
      <dgm:spPr/>
      <dgm:t>
        <a:bodyPr/>
        <a:lstStyle/>
        <a:p>
          <a:endParaRPr lang="en-US"/>
        </a:p>
      </dgm:t>
    </dgm:pt>
    <dgm:pt modelId="{E8929D18-457D-47A1-B2CB-CE0E33551A93}" type="pres">
      <dgm:prSet presAssocID="{6E3E74DB-1657-4F15-A228-37A3E13947F5}" presName="spaceBetweenRectangles" presStyleCnt="0"/>
      <dgm:spPr/>
    </dgm:pt>
    <dgm:pt modelId="{91ABEE9E-4883-472E-AB93-5DC09E07690A}" type="pres">
      <dgm:prSet presAssocID="{D85396C5-A019-45A8-9320-20544174E7BA}" presName="parentLin" presStyleCnt="0"/>
      <dgm:spPr/>
    </dgm:pt>
    <dgm:pt modelId="{65903F46-B9EA-4A48-85BE-C833A73BA57A}" type="pres">
      <dgm:prSet presAssocID="{D85396C5-A019-45A8-9320-20544174E7BA}" presName="parentLeftMargin" presStyleLbl="node1" presStyleIdx="0" presStyleCnt="3"/>
      <dgm:spPr/>
      <dgm:t>
        <a:bodyPr/>
        <a:lstStyle/>
        <a:p>
          <a:endParaRPr lang="en-US"/>
        </a:p>
      </dgm:t>
    </dgm:pt>
    <dgm:pt modelId="{21A1B095-E151-4565-B33A-AFF7574BA4A5}" type="pres">
      <dgm:prSet presAssocID="{D85396C5-A019-45A8-9320-20544174E7BA}" presName="parentText" presStyleLbl="node1" presStyleIdx="1" presStyleCnt="3">
        <dgm:presLayoutVars>
          <dgm:chMax val="0"/>
          <dgm:bulletEnabled val="1"/>
        </dgm:presLayoutVars>
      </dgm:prSet>
      <dgm:spPr/>
      <dgm:t>
        <a:bodyPr/>
        <a:lstStyle/>
        <a:p>
          <a:endParaRPr lang="en-US"/>
        </a:p>
      </dgm:t>
    </dgm:pt>
    <dgm:pt modelId="{B58C76CB-5B71-4A4B-BB0A-1D40A9CCDA60}" type="pres">
      <dgm:prSet presAssocID="{D85396C5-A019-45A8-9320-20544174E7BA}" presName="negativeSpace" presStyleCnt="0"/>
      <dgm:spPr/>
    </dgm:pt>
    <dgm:pt modelId="{469DC3F7-4E0F-4ED5-9707-4C93A4CD8B07}" type="pres">
      <dgm:prSet presAssocID="{D85396C5-A019-45A8-9320-20544174E7BA}" presName="childText" presStyleLbl="conFgAcc1" presStyleIdx="1" presStyleCnt="3">
        <dgm:presLayoutVars>
          <dgm:bulletEnabled val="1"/>
        </dgm:presLayoutVars>
      </dgm:prSet>
      <dgm:spPr/>
      <dgm:t>
        <a:bodyPr/>
        <a:lstStyle/>
        <a:p>
          <a:endParaRPr lang="en-US"/>
        </a:p>
      </dgm:t>
    </dgm:pt>
    <dgm:pt modelId="{FE14D16C-5D96-4A90-A92E-25A5E90C7B26}" type="pres">
      <dgm:prSet presAssocID="{2AFD8622-F965-4F85-82E0-3B8802E6F891}" presName="spaceBetweenRectangles" presStyleCnt="0"/>
      <dgm:spPr/>
    </dgm:pt>
    <dgm:pt modelId="{6B6ACFD4-1BE3-4433-B5DE-5F5906A34E83}" type="pres">
      <dgm:prSet presAssocID="{2B433641-FFB5-4258-9637-C25029C679CA}" presName="parentLin" presStyleCnt="0"/>
      <dgm:spPr/>
    </dgm:pt>
    <dgm:pt modelId="{E22B5A36-4BAE-4F41-BB2A-996A78C19CC6}" type="pres">
      <dgm:prSet presAssocID="{2B433641-FFB5-4258-9637-C25029C679CA}" presName="parentLeftMargin" presStyleLbl="node1" presStyleIdx="1" presStyleCnt="3"/>
      <dgm:spPr/>
      <dgm:t>
        <a:bodyPr/>
        <a:lstStyle/>
        <a:p>
          <a:endParaRPr lang="en-US"/>
        </a:p>
      </dgm:t>
    </dgm:pt>
    <dgm:pt modelId="{442B8275-8734-4D37-8C18-1EB7493DF1F6}" type="pres">
      <dgm:prSet presAssocID="{2B433641-FFB5-4258-9637-C25029C679CA}" presName="parentText" presStyleLbl="node1" presStyleIdx="2" presStyleCnt="3">
        <dgm:presLayoutVars>
          <dgm:chMax val="0"/>
          <dgm:bulletEnabled val="1"/>
        </dgm:presLayoutVars>
      </dgm:prSet>
      <dgm:spPr/>
      <dgm:t>
        <a:bodyPr/>
        <a:lstStyle/>
        <a:p>
          <a:endParaRPr lang="en-US"/>
        </a:p>
      </dgm:t>
    </dgm:pt>
    <dgm:pt modelId="{41E29FC4-9032-4404-B627-F0290ADF7056}" type="pres">
      <dgm:prSet presAssocID="{2B433641-FFB5-4258-9637-C25029C679CA}" presName="negativeSpace" presStyleCnt="0"/>
      <dgm:spPr/>
    </dgm:pt>
    <dgm:pt modelId="{0D212738-9FE4-47B3-B517-9FA244DD4881}" type="pres">
      <dgm:prSet presAssocID="{2B433641-FFB5-4258-9637-C25029C679CA}" presName="childText" presStyleLbl="conFgAcc1" presStyleIdx="2" presStyleCnt="3">
        <dgm:presLayoutVars>
          <dgm:bulletEnabled val="1"/>
        </dgm:presLayoutVars>
      </dgm:prSet>
      <dgm:spPr/>
      <dgm:t>
        <a:bodyPr/>
        <a:lstStyle/>
        <a:p>
          <a:endParaRPr lang="en-US"/>
        </a:p>
      </dgm:t>
    </dgm:pt>
  </dgm:ptLst>
  <dgm:cxnLst>
    <dgm:cxn modelId="{42E1A79C-0101-4FAA-85F9-B1D1A6F4973B}" srcId="{907DE8DB-B889-4129-BE84-CCCB38992018}" destId="{2B433641-FFB5-4258-9637-C25029C679CA}" srcOrd="2" destOrd="0" parTransId="{C299CE04-A96F-4448-B657-95C8402DC810}" sibTransId="{E31D5818-9496-41EC-AD08-4550E6DF89A8}"/>
    <dgm:cxn modelId="{B4198B28-683D-4BB9-9282-01265C23585F}" type="presOf" srcId="{D85396C5-A019-45A8-9320-20544174E7BA}" destId="{21A1B095-E151-4565-B33A-AFF7574BA4A5}" srcOrd="1" destOrd="0" presId="urn:microsoft.com/office/officeart/2005/8/layout/list1"/>
    <dgm:cxn modelId="{437C8A52-3693-41FB-A1A9-C818AD66FF21}" srcId="{2B433641-FFB5-4258-9637-C25029C679CA}" destId="{483145B9-F4DC-4426-9AB4-4A58ED7F7C89}" srcOrd="0" destOrd="0" parTransId="{42FD309B-A9F6-4615-9C71-748AB797DD39}" sibTransId="{5783617A-7803-4DC3-B31A-A21DA9A71DCF}"/>
    <dgm:cxn modelId="{82D5161A-013A-4760-81C3-CB7E4F037BCA}" type="presOf" srcId="{907DE8DB-B889-4129-BE84-CCCB38992018}" destId="{B23023E1-76D8-4A95-8B18-5ECD84016C05}" srcOrd="0" destOrd="0" presId="urn:microsoft.com/office/officeart/2005/8/layout/list1"/>
    <dgm:cxn modelId="{0B23A3F0-2248-4051-A333-AD3CEAFE3474}" type="presOf" srcId="{425B312F-D67E-4454-8066-6C51718378AC}" destId="{D130B20B-BFF8-429A-8314-A0BC60CE6BA0}" srcOrd="0" destOrd="0" presId="urn:microsoft.com/office/officeart/2005/8/layout/list1"/>
    <dgm:cxn modelId="{6E6A2455-C08B-4CA8-A32C-1B8045BF9618}" type="presOf" srcId="{483145B9-F4DC-4426-9AB4-4A58ED7F7C89}" destId="{0D212738-9FE4-47B3-B517-9FA244DD4881}" srcOrd="0" destOrd="0" presId="urn:microsoft.com/office/officeart/2005/8/layout/list1"/>
    <dgm:cxn modelId="{2075E4A2-954D-4E8B-94AC-DB1EB6E1C7F6}" type="presOf" srcId="{D85396C5-A019-45A8-9320-20544174E7BA}" destId="{65903F46-B9EA-4A48-85BE-C833A73BA57A}" srcOrd="0" destOrd="0" presId="urn:microsoft.com/office/officeart/2005/8/layout/list1"/>
    <dgm:cxn modelId="{4F05ED97-A302-497B-BD85-67072D55ED40}" type="presOf" srcId="{2B433641-FFB5-4258-9637-C25029C679CA}" destId="{E22B5A36-4BAE-4F41-BB2A-996A78C19CC6}" srcOrd="0" destOrd="0" presId="urn:microsoft.com/office/officeart/2005/8/layout/list1"/>
    <dgm:cxn modelId="{5BEA3681-6702-4F1E-B825-795B33C736C8}" type="presOf" srcId="{2B433641-FFB5-4258-9637-C25029C679CA}" destId="{442B8275-8734-4D37-8C18-1EB7493DF1F6}" srcOrd="1" destOrd="0" presId="urn:microsoft.com/office/officeart/2005/8/layout/list1"/>
    <dgm:cxn modelId="{D6E052EB-C3B1-40FE-B673-37040770B874}" type="presOf" srcId="{7D3A6493-8A35-494A-B3C2-BF6989FFD48C}" destId="{1EA0034B-BFA5-4A93-B415-72C74D376DA7}" srcOrd="1" destOrd="0" presId="urn:microsoft.com/office/officeart/2005/8/layout/list1"/>
    <dgm:cxn modelId="{559CBC5A-ADE5-483B-A2F0-0409B200E401}" srcId="{907DE8DB-B889-4129-BE84-CCCB38992018}" destId="{D85396C5-A019-45A8-9320-20544174E7BA}" srcOrd="1" destOrd="0" parTransId="{4D526D47-4F09-4919-9263-3DA579493E98}" sibTransId="{2AFD8622-F965-4F85-82E0-3B8802E6F891}"/>
    <dgm:cxn modelId="{4906B163-7683-4809-8134-2B974DC4C4E2}" srcId="{907DE8DB-B889-4129-BE84-CCCB38992018}" destId="{7D3A6493-8A35-494A-B3C2-BF6989FFD48C}" srcOrd="0" destOrd="0" parTransId="{A91E8D21-876A-4DB0-B50B-298D6129EE50}" sibTransId="{6E3E74DB-1657-4F15-A228-37A3E13947F5}"/>
    <dgm:cxn modelId="{948BD088-8689-4932-B001-16A7ECD38F67}" srcId="{D85396C5-A019-45A8-9320-20544174E7BA}" destId="{D6909A76-19AA-4C02-B966-C30378A8EB17}" srcOrd="0" destOrd="0" parTransId="{CC5FF60F-225C-4968-A859-2BFA1A6498CF}" sibTransId="{78637E57-0D93-4E19-90F1-9E24B29F49E6}"/>
    <dgm:cxn modelId="{EFA928E6-ADF7-4736-BB4B-D172D6FC69FE}" type="presOf" srcId="{D6909A76-19AA-4C02-B966-C30378A8EB17}" destId="{469DC3F7-4E0F-4ED5-9707-4C93A4CD8B07}" srcOrd="0" destOrd="0" presId="urn:microsoft.com/office/officeart/2005/8/layout/list1"/>
    <dgm:cxn modelId="{CE8A21C5-199C-4863-AEC2-DF36A08F181A}" srcId="{7D3A6493-8A35-494A-B3C2-BF6989FFD48C}" destId="{425B312F-D67E-4454-8066-6C51718378AC}" srcOrd="0" destOrd="0" parTransId="{5D5EB334-4C00-4FDB-8C9C-E236F6152930}" sibTransId="{D37C03AA-3F72-46C5-BF34-FDB4DA0010B5}"/>
    <dgm:cxn modelId="{F725DAD4-DBD8-4D82-AD2F-FD77BDF0CC06}" type="presOf" srcId="{7D3A6493-8A35-494A-B3C2-BF6989FFD48C}" destId="{61A352E3-74E8-472F-B661-E4899525973D}" srcOrd="0" destOrd="0" presId="urn:microsoft.com/office/officeart/2005/8/layout/list1"/>
    <dgm:cxn modelId="{0A28465A-72B6-4F84-88D4-3282E362225D}" type="presParOf" srcId="{B23023E1-76D8-4A95-8B18-5ECD84016C05}" destId="{59B75981-B685-4FDD-9AFA-78105992B84B}" srcOrd="0" destOrd="0" presId="urn:microsoft.com/office/officeart/2005/8/layout/list1"/>
    <dgm:cxn modelId="{42F3FA17-A4C4-4E10-83F7-8A4CFFDCDA9B}" type="presParOf" srcId="{59B75981-B685-4FDD-9AFA-78105992B84B}" destId="{61A352E3-74E8-472F-B661-E4899525973D}" srcOrd="0" destOrd="0" presId="urn:microsoft.com/office/officeart/2005/8/layout/list1"/>
    <dgm:cxn modelId="{6D7049A5-288B-49D7-88B5-0A4255888888}" type="presParOf" srcId="{59B75981-B685-4FDD-9AFA-78105992B84B}" destId="{1EA0034B-BFA5-4A93-B415-72C74D376DA7}" srcOrd="1" destOrd="0" presId="urn:microsoft.com/office/officeart/2005/8/layout/list1"/>
    <dgm:cxn modelId="{21A30828-8CCA-41AF-B28F-1B26A2757A12}" type="presParOf" srcId="{B23023E1-76D8-4A95-8B18-5ECD84016C05}" destId="{E6C5531C-3477-4E23-8DA4-86C55ACFD68D}" srcOrd="1" destOrd="0" presId="urn:microsoft.com/office/officeart/2005/8/layout/list1"/>
    <dgm:cxn modelId="{65AC64E8-4E3F-44DC-B5CD-F62E71AC7156}" type="presParOf" srcId="{B23023E1-76D8-4A95-8B18-5ECD84016C05}" destId="{D130B20B-BFF8-429A-8314-A0BC60CE6BA0}" srcOrd="2" destOrd="0" presId="urn:microsoft.com/office/officeart/2005/8/layout/list1"/>
    <dgm:cxn modelId="{CABA5608-B163-4D70-AA21-ABAB83A49C56}" type="presParOf" srcId="{B23023E1-76D8-4A95-8B18-5ECD84016C05}" destId="{E8929D18-457D-47A1-B2CB-CE0E33551A93}" srcOrd="3" destOrd="0" presId="urn:microsoft.com/office/officeart/2005/8/layout/list1"/>
    <dgm:cxn modelId="{52C6DDBD-385B-4DBC-BBC4-38C1CF1DCA87}" type="presParOf" srcId="{B23023E1-76D8-4A95-8B18-5ECD84016C05}" destId="{91ABEE9E-4883-472E-AB93-5DC09E07690A}" srcOrd="4" destOrd="0" presId="urn:microsoft.com/office/officeart/2005/8/layout/list1"/>
    <dgm:cxn modelId="{974AB1D8-4E41-42D6-AAD4-DF19CD116F8F}" type="presParOf" srcId="{91ABEE9E-4883-472E-AB93-5DC09E07690A}" destId="{65903F46-B9EA-4A48-85BE-C833A73BA57A}" srcOrd="0" destOrd="0" presId="urn:microsoft.com/office/officeart/2005/8/layout/list1"/>
    <dgm:cxn modelId="{AB1EE4C4-28E3-40EC-A974-46F52C252426}" type="presParOf" srcId="{91ABEE9E-4883-472E-AB93-5DC09E07690A}" destId="{21A1B095-E151-4565-B33A-AFF7574BA4A5}" srcOrd="1" destOrd="0" presId="urn:microsoft.com/office/officeart/2005/8/layout/list1"/>
    <dgm:cxn modelId="{FE87AC2D-3C56-4D54-9C02-6A7E1DC90444}" type="presParOf" srcId="{B23023E1-76D8-4A95-8B18-5ECD84016C05}" destId="{B58C76CB-5B71-4A4B-BB0A-1D40A9CCDA60}" srcOrd="5" destOrd="0" presId="urn:microsoft.com/office/officeart/2005/8/layout/list1"/>
    <dgm:cxn modelId="{99CC9D61-B21C-4E37-878B-7141A0CDA889}" type="presParOf" srcId="{B23023E1-76D8-4A95-8B18-5ECD84016C05}" destId="{469DC3F7-4E0F-4ED5-9707-4C93A4CD8B07}" srcOrd="6" destOrd="0" presId="urn:microsoft.com/office/officeart/2005/8/layout/list1"/>
    <dgm:cxn modelId="{B14C001D-CD4C-4607-9A80-5BE7AF3783D0}" type="presParOf" srcId="{B23023E1-76D8-4A95-8B18-5ECD84016C05}" destId="{FE14D16C-5D96-4A90-A92E-25A5E90C7B26}" srcOrd="7" destOrd="0" presId="urn:microsoft.com/office/officeart/2005/8/layout/list1"/>
    <dgm:cxn modelId="{C0DF9FCD-07DB-4E9A-9244-2D151D06EEA8}" type="presParOf" srcId="{B23023E1-76D8-4A95-8B18-5ECD84016C05}" destId="{6B6ACFD4-1BE3-4433-B5DE-5F5906A34E83}" srcOrd="8" destOrd="0" presId="urn:microsoft.com/office/officeart/2005/8/layout/list1"/>
    <dgm:cxn modelId="{4C8FE34A-B6E4-457F-81A5-D51FBD273EA8}" type="presParOf" srcId="{6B6ACFD4-1BE3-4433-B5DE-5F5906A34E83}" destId="{E22B5A36-4BAE-4F41-BB2A-996A78C19CC6}" srcOrd="0" destOrd="0" presId="urn:microsoft.com/office/officeart/2005/8/layout/list1"/>
    <dgm:cxn modelId="{6B4B80C8-ACB2-4E5F-B7F9-745EA3CC4915}" type="presParOf" srcId="{6B6ACFD4-1BE3-4433-B5DE-5F5906A34E83}" destId="{442B8275-8734-4D37-8C18-1EB7493DF1F6}" srcOrd="1" destOrd="0" presId="urn:microsoft.com/office/officeart/2005/8/layout/list1"/>
    <dgm:cxn modelId="{50F55A73-77A3-4D5B-BA90-7C46A4F27D76}" type="presParOf" srcId="{B23023E1-76D8-4A95-8B18-5ECD84016C05}" destId="{41E29FC4-9032-4404-B627-F0290ADF7056}" srcOrd="9" destOrd="0" presId="urn:microsoft.com/office/officeart/2005/8/layout/list1"/>
    <dgm:cxn modelId="{E9782BBC-3ED1-4AD5-B57B-C0D4F1504E5B}" type="presParOf" srcId="{B23023E1-76D8-4A95-8B18-5ECD84016C05}" destId="{0D212738-9FE4-47B3-B517-9FA244DD488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B8C3D-5C4C-4F59-AA73-D13B7DA837E4}"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AAA717B0-DC52-4347-AA02-C86F82E9C588}">
      <dgm:prSet phldrT="[Text]"/>
      <dgm:spPr/>
      <dgm:t>
        <a:bodyPr/>
        <a:lstStyle/>
        <a:p>
          <a:r>
            <a:rPr lang="en-US" dirty="0"/>
            <a:t>Achievement</a:t>
          </a:r>
        </a:p>
      </dgm:t>
    </dgm:pt>
    <dgm:pt modelId="{8C30527B-600A-4810-AAF6-FC8013EB727E}" type="parTrans" cxnId="{EABAACB6-4CDB-4132-8931-9A2B3F21C912}">
      <dgm:prSet/>
      <dgm:spPr/>
      <dgm:t>
        <a:bodyPr/>
        <a:lstStyle/>
        <a:p>
          <a:endParaRPr lang="en-US"/>
        </a:p>
      </dgm:t>
    </dgm:pt>
    <dgm:pt modelId="{E02AF1C5-9DB6-4822-9E93-05682F2B42FA}" type="sibTrans" cxnId="{EABAACB6-4CDB-4132-8931-9A2B3F21C912}">
      <dgm:prSet/>
      <dgm:spPr/>
      <dgm:t>
        <a:bodyPr/>
        <a:lstStyle/>
        <a:p>
          <a:endParaRPr lang="en-US"/>
        </a:p>
      </dgm:t>
    </dgm:pt>
    <dgm:pt modelId="{867B03D7-C269-407B-A213-BFC1DE760007}">
      <dgm:prSet phldrT="[Text]"/>
      <dgm:spPr/>
      <dgm:t>
        <a:bodyPr/>
        <a:lstStyle/>
        <a:p>
          <a:r>
            <a:rPr lang="en-US" dirty="0"/>
            <a:t>Excellence, competition, challenging goals, persistence, overcoming difficulties</a:t>
          </a:r>
        </a:p>
      </dgm:t>
    </dgm:pt>
    <dgm:pt modelId="{2A94A32F-B391-4DE6-A296-A9925ECC9A06}" type="parTrans" cxnId="{8FDAC9AE-1947-424A-94DE-C2440BDF0F6B}">
      <dgm:prSet/>
      <dgm:spPr/>
      <dgm:t>
        <a:bodyPr/>
        <a:lstStyle/>
        <a:p>
          <a:endParaRPr lang="en-US"/>
        </a:p>
      </dgm:t>
    </dgm:pt>
    <dgm:pt modelId="{DC2CE8EE-028B-491E-B2B1-B0F7B09AD860}" type="sibTrans" cxnId="{8FDAC9AE-1947-424A-94DE-C2440BDF0F6B}">
      <dgm:prSet/>
      <dgm:spPr/>
      <dgm:t>
        <a:bodyPr/>
        <a:lstStyle/>
        <a:p>
          <a:endParaRPr lang="en-US"/>
        </a:p>
      </dgm:t>
    </dgm:pt>
    <dgm:pt modelId="{1A36F19D-0E5F-4507-8DA3-A2C7FD3F6E3C}">
      <dgm:prSet phldrT="[Text]"/>
      <dgm:spPr/>
      <dgm:t>
        <a:bodyPr/>
        <a:lstStyle/>
        <a:p>
          <a:r>
            <a:rPr lang="en-US" dirty="0"/>
            <a:t>Power</a:t>
          </a:r>
        </a:p>
      </dgm:t>
    </dgm:pt>
    <dgm:pt modelId="{F051C7E0-2CBE-4490-B0C4-F13C3237E5F1}" type="parTrans" cxnId="{C3EAF87E-37E1-4355-B830-75B61E9B1710}">
      <dgm:prSet/>
      <dgm:spPr/>
      <dgm:t>
        <a:bodyPr/>
        <a:lstStyle/>
        <a:p>
          <a:endParaRPr lang="en-US"/>
        </a:p>
      </dgm:t>
    </dgm:pt>
    <dgm:pt modelId="{D8C4EA9E-FD77-4A15-9EA5-FCB769BCA740}" type="sibTrans" cxnId="{C3EAF87E-37E1-4355-B830-75B61E9B1710}">
      <dgm:prSet/>
      <dgm:spPr/>
      <dgm:t>
        <a:bodyPr/>
        <a:lstStyle/>
        <a:p>
          <a:endParaRPr lang="en-US"/>
        </a:p>
      </dgm:t>
    </dgm:pt>
    <dgm:pt modelId="{3662DFE8-144C-4343-B90F-DB9EEA6E56A6}">
      <dgm:prSet phldrT="[Text]"/>
      <dgm:spPr/>
      <dgm:t>
        <a:bodyPr/>
        <a:lstStyle/>
        <a:p>
          <a:r>
            <a:rPr lang="en-US" dirty="0"/>
            <a:t>Make an impact, influence others, change people or events, make a difference</a:t>
          </a:r>
        </a:p>
      </dgm:t>
    </dgm:pt>
    <dgm:pt modelId="{B9A8341F-5F70-4CBC-B77D-FC5FFF767185}" type="parTrans" cxnId="{257CFF04-B85E-4236-91C8-583A17C6DBF2}">
      <dgm:prSet/>
      <dgm:spPr/>
      <dgm:t>
        <a:bodyPr/>
        <a:lstStyle/>
        <a:p>
          <a:endParaRPr lang="en-US"/>
        </a:p>
      </dgm:t>
    </dgm:pt>
    <dgm:pt modelId="{7734E04F-68B7-4CDB-93AE-F3B4E618F5F4}" type="sibTrans" cxnId="{257CFF04-B85E-4236-91C8-583A17C6DBF2}">
      <dgm:prSet/>
      <dgm:spPr/>
      <dgm:t>
        <a:bodyPr/>
        <a:lstStyle/>
        <a:p>
          <a:endParaRPr lang="en-US"/>
        </a:p>
      </dgm:t>
    </dgm:pt>
    <dgm:pt modelId="{49CF65F3-9D95-4656-B780-EFF96D7AD576}">
      <dgm:prSet phldrT="[Text]"/>
      <dgm:spPr/>
      <dgm:t>
        <a:bodyPr/>
        <a:lstStyle/>
        <a:p>
          <a:r>
            <a:rPr lang="en-US" dirty="0"/>
            <a:t>Affiliation</a:t>
          </a:r>
        </a:p>
      </dgm:t>
    </dgm:pt>
    <dgm:pt modelId="{C0DAD426-56E4-42FB-BE34-437FAE17CEF8}" type="parTrans" cxnId="{15EC1804-90A6-497E-A62F-4B80060A292C}">
      <dgm:prSet/>
      <dgm:spPr/>
      <dgm:t>
        <a:bodyPr/>
        <a:lstStyle/>
        <a:p>
          <a:endParaRPr lang="en-US"/>
        </a:p>
      </dgm:t>
    </dgm:pt>
    <dgm:pt modelId="{0FC48709-8300-4D5B-BB16-583A81001EDF}" type="sibTrans" cxnId="{15EC1804-90A6-497E-A62F-4B80060A292C}">
      <dgm:prSet/>
      <dgm:spPr/>
      <dgm:t>
        <a:bodyPr/>
        <a:lstStyle/>
        <a:p>
          <a:endParaRPr lang="en-US"/>
        </a:p>
      </dgm:t>
    </dgm:pt>
    <dgm:pt modelId="{E68638A7-9219-4084-9359-0FFF5D4735EA}">
      <dgm:prSet phldrT="[Text]"/>
      <dgm:spPr/>
      <dgm:t>
        <a:bodyPr/>
        <a:lstStyle/>
        <a:p>
          <a:r>
            <a:rPr lang="en-US" dirty="0"/>
            <a:t>Establishing and maintaining warm, close, intimate relationships with others</a:t>
          </a:r>
        </a:p>
      </dgm:t>
    </dgm:pt>
    <dgm:pt modelId="{84E04A5D-1695-4E68-8B48-087E26130106}" type="parTrans" cxnId="{B553094E-9DE7-4CFF-A324-FAD874E28A0C}">
      <dgm:prSet/>
      <dgm:spPr/>
      <dgm:t>
        <a:bodyPr/>
        <a:lstStyle/>
        <a:p>
          <a:endParaRPr lang="en-US"/>
        </a:p>
      </dgm:t>
    </dgm:pt>
    <dgm:pt modelId="{C8C225C6-5742-49C3-953E-D71EAFDBB53B}" type="sibTrans" cxnId="{B553094E-9DE7-4CFF-A324-FAD874E28A0C}">
      <dgm:prSet/>
      <dgm:spPr/>
      <dgm:t>
        <a:bodyPr/>
        <a:lstStyle/>
        <a:p>
          <a:endParaRPr lang="en-US"/>
        </a:p>
      </dgm:t>
    </dgm:pt>
    <dgm:pt modelId="{413421A3-8300-4481-BF34-898215E8FE6A}" type="pres">
      <dgm:prSet presAssocID="{26DB8C3D-5C4C-4F59-AA73-D13B7DA837E4}" presName="Name0" presStyleCnt="0">
        <dgm:presLayoutVars>
          <dgm:dir/>
          <dgm:resizeHandles val="exact"/>
        </dgm:presLayoutVars>
      </dgm:prSet>
      <dgm:spPr/>
      <dgm:t>
        <a:bodyPr/>
        <a:lstStyle/>
        <a:p>
          <a:endParaRPr lang="en-US"/>
        </a:p>
      </dgm:t>
    </dgm:pt>
    <dgm:pt modelId="{395457F5-EECD-4C26-9630-5CBEC0EA0AC8}" type="pres">
      <dgm:prSet presAssocID="{AAA717B0-DC52-4347-AA02-C86F82E9C588}" presName="node" presStyleLbl="node1" presStyleIdx="0" presStyleCnt="3">
        <dgm:presLayoutVars>
          <dgm:bulletEnabled val="1"/>
        </dgm:presLayoutVars>
      </dgm:prSet>
      <dgm:spPr/>
      <dgm:t>
        <a:bodyPr/>
        <a:lstStyle/>
        <a:p>
          <a:endParaRPr lang="en-US"/>
        </a:p>
      </dgm:t>
    </dgm:pt>
    <dgm:pt modelId="{7A928860-1672-46F7-8E3F-4A1D22A54515}" type="pres">
      <dgm:prSet presAssocID="{E02AF1C5-9DB6-4822-9E93-05682F2B42FA}" presName="sibTrans" presStyleCnt="0"/>
      <dgm:spPr/>
    </dgm:pt>
    <dgm:pt modelId="{99C798F8-6176-4527-B85B-B4D6D9437998}" type="pres">
      <dgm:prSet presAssocID="{1A36F19D-0E5F-4507-8DA3-A2C7FD3F6E3C}" presName="node" presStyleLbl="node1" presStyleIdx="1" presStyleCnt="3">
        <dgm:presLayoutVars>
          <dgm:bulletEnabled val="1"/>
        </dgm:presLayoutVars>
      </dgm:prSet>
      <dgm:spPr/>
      <dgm:t>
        <a:bodyPr/>
        <a:lstStyle/>
        <a:p>
          <a:endParaRPr lang="en-US"/>
        </a:p>
      </dgm:t>
    </dgm:pt>
    <dgm:pt modelId="{B5E59979-4E80-4DDE-93DA-06D3918D423D}" type="pres">
      <dgm:prSet presAssocID="{D8C4EA9E-FD77-4A15-9EA5-FCB769BCA740}" presName="sibTrans" presStyleCnt="0"/>
      <dgm:spPr/>
    </dgm:pt>
    <dgm:pt modelId="{BADBB247-3A50-4530-A6B4-F5CEE00B86BD}" type="pres">
      <dgm:prSet presAssocID="{49CF65F3-9D95-4656-B780-EFF96D7AD576}" presName="node" presStyleLbl="node1" presStyleIdx="2" presStyleCnt="3">
        <dgm:presLayoutVars>
          <dgm:bulletEnabled val="1"/>
        </dgm:presLayoutVars>
      </dgm:prSet>
      <dgm:spPr/>
      <dgm:t>
        <a:bodyPr/>
        <a:lstStyle/>
        <a:p>
          <a:endParaRPr lang="en-US"/>
        </a:p>
      </dgm:t>
    </dgm:pt>
  </dgm:ptLst>
  <dgm:cxnLst>
    <dgm:cxn modelId="{A0F201C0-6E00-48F0-A0A5-5F62BF4025F1}" type="presOf" srcId="{26DB8C3D-5C4C-4F59-AA73-D13B7DA837E4}" destId="{413421A3-8300-4481-BF34-898215E8FE6A}" srcOrd="0" destOrd="0" presId="urn:microsoft.com/office/officeart/2005/8/layout/hList6"/>
    <dgm:cxn modelId="{02F25711-43ED-4086-A675-B29DB5D42B10}" type="presOf" srcId="{3662DFE8-144C-4343-B90F-DB9EEA6E56A6}" destId="{99C798F8-6176-4527-B85B-B4D6D9437998}" srcOrd="0" destOrd="1" presId="urn:microsoft.com/office/officeart/2005/8/layout/hList6"/>
    <dgm:cxn modelId="{561A1D62-64CF-422E-96D2-3C973D16EF89}" type="presOf" srcId="{1A36F19D-0E5F-4507-8DA3-A2C7FD3F6E3C}" destId="{99C798F8-6176-4527-B85B-B4D6D9437998}" srcOrd="0" destOrd="0" presId="urn:microsoft.com/office/officeart/2005/8/layout/hList6"/>
    <dgm:cxn modelId="{15EC1804-90A6-497E-A62F-4B80060A292C}" srcId="{26DB8C3D-5C4C-4F59-AA73-D13B7DA837E4}" destId="{49CF65F3-9D95-4656-B780-EFF96D7AD576}" srcOrd="2" destOrd="0" parTransId="{C0DAD426-56E4-42FB-BE34-437FAE17CEF8}" sibTransId="{0FC48709-8300-4D5B-BB16-583A81001EDF}"/>
    <dgm:cxn modelId="{C3EAF87E-37E1-4355-B830-75B61E9B1710}" srcId="{26DB8C3D-5C4C-4F59-AA73-D13B7DA837E4}" destId="{1A36F19D-0E5F-4507-8DA3-A2C7FD3F6E3C}" srcOrd="1" destOrd="0" parTransId="{F051C7E0-2CBE-4490-B0C4-F13C3237E5F1}" sibTransId="{D8C4EA9E-FD77-4A15-9EA5-FCB769BCA740}"/>
    <dgm:cxn modelId="{257CFF04-B85E-4236-91C8-583A17C6DBF2}" srcId="{1A36F19D-0E5F-4507-8DA3-A2C7FD3F6E3C}" destId="{3662DFE8-144C-4343-B90F-DB9EEA6E56A6}" srcOrd="0" destOrd="0" parTransId="{B9A8341F-5F70-4CBC-B77D-FC5FFF767185}" sibTransId="{7734E04F-68B7-4CDB-93AE-F3B4E618F5F4}"/>
    <dgm:cxn modelId="{E2C75D4A-E011-4EF9-AD9F-9F82FB0CFD6B}" type="presOf" srcId="{E68638A7-9219-4084-9359-0FFF5D4735EA}" destId="{BADBB247-3A50-4530-A6B4-F5CEE00B86BD}" srcOrd="0" destOrd="1" presId="urn:microsoft.com/office/officeart/2005/8/layout/hList6"/>
    <dgm:cxn modelId="{B553094E-9DE7-4CFF-A324-FAD874E28A0C}" srcId="{49CF65F3-9D95-4656-B780-EFF96D7AD576}" destId="{E68638A7-9219-4084-9359-0FFF5D4735EA}" srcOrd="0" destOrd="0" parTransId="{84E04A5D-1695-4E68-8B48-087E26130106}" sibTransId="{C8C225C6-5742-49C3-953E-D71EAFDBB53B}"/>
    <dgm:cxn modelId="{5FEBC959-4975-4DE9-9A35-89EA45EF56EF}" type="presOf" srcId="{867B03D7-C269-407B-A213-BFC1DE760007}" destId="{395457F5-EECD-4C26-9630-5CBEC0EA0AC8}" srcOrd="0" destOrd="1" presId="urn:microsoft.com/office/officeart/2005/8/layout/hList6"/>
    <dgm:cxn modelId="{60A28BEF-B912-4950-9F33-2E412B7F7F5A}" type="presOf" srcId="{AAA717B0-DC52-4347-AA02-C86F82E9C588}" destId="{395457F5-EECD-4C26-9630-5CBEC0EA0AC8}" srcOrd="0" destOrd="0" presId="urn:microsoft.com/office/officeart/2005/8/layout/hList6"/>
    <dgm:cxn modelId="{B851EE72-0B0F-409B-AD01-EF65ED54D82A}" type="presOf" srcId="{49CF65F3-9D95-4656-B780-EFF96D7AD576}" destId="{BADBB247-3A50-4530-A6B4-F5CEE00B86BD}" srcOrd="0" destOrd="0" presId="urn:microsoft.com/office/officeart/2005/8/layout/hList6"/>
    <dgm:cxn modelId="{EABAACB6-4CDB-4132-8931-9A2B3F21C912}" srcId="{26DB8C3D-5C4C-4F59-AA73-D13B7DA837E4}" destId="{AAA717B0-DC52-4347-AA02-C86F82E9C588}" srcOrd="0" destOrd="0" parTransId="{8C30527B-600A-4810-AAF6-FC8013EB727E}" sibTransId="{E02AF1C5-9DB6-4822-9E93-05682F2B42FA}"/>
    <dgm:cxn modelId="{8FDAC9AE-1947-424A-94DE-C2440BDF0F6B}" srcId="{AAA717B0-DC52-4347-AA02-C86F82E9C588}" destId="{867B03D7-C269-407B-A213-BFC1DE760007}" srcOrd="0" destOrd="0" parTransId="{2A94A32F-B391-4DE6-A296-A9925ECC9A06}" sibTransId="{DC2CE8EE-028B-491E-B2B1-B0F7B09AD860}"/>
    <dgm:cxn modelId="{8C384EFF-C933-4F42-A185-C6881F6C2465}" type="presParOf" srcId="{413421A3-8300-4481-BF34-898215E8FE6A}" destId="{395457F5-EECD-4C26-9630-5CBEC0EA0AC8}" srcOrd="0" destOrd="0" presId="urn:microsoft.com/office/officeart/2005/8/layout/hList6"/>
    <dgm:cxn modelId="{C53452DF-4123-45EA-A4B0-D2D7DBFB8B4B}" type="presParOf" srcId="{413421A3-8300-4481-BF34-898215E8FE6A}" destId="{7A928860-1672-46F7-8E3F-4A1D22A54515}" srcOrd="1" destOrd="0" presId="urn:microsoft.com/office/officeart/2005/8/layout/hList6"/>
    <dgm:cxn modelId="{E5C34291-B2CE-49FA-8405-5E2BC08A5C2D}" type="presParOf" srcId="{413421A3-8300-4481-BF34-898215E8FE6A}" destId="{99C798F8-6176-4527-B85B-B4D6D9437998}" srcOrd="2" destOrd="0" presId="urn:microsoft.com/office/officeart/2005/8/layout/hList6"/>
    <dgm:cxn modelId="{E7A16E03-D67C-4C4C-BE53-9353224F23B3}" type="presParOf" srcId="{413421A3-8300-4481-BF34-898215E8FE6A}" destId="{B5E59979-4E80-4DDE-93DA-06D3918D423D}" srcOrd="3" destOrd="0" presId="urn:microsoft.com/office/officeart/2005/8/layout/hList6"/>
    <dgm:cxn modelId="{A8C891F7-14BD-486F-B1F8-BB2B6396F4B1}" type="presParOf" srcId="{413421A3-8300-4481-BF34-898215E8FE6A}" destId="{BADBB247-3A50-4530-A6B4-F5CEE00B86BD}"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3AF49-A559-47BD-BDE2-4752449D1F8B}"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US"/>
        </a:p>
      </dgm:t>
    </dgm:pt>
    <dgm:pt modelId="{C2DE5179-CB6C-4DFC-B8FC-5F74470E3FB6}">
      <dgm:prSet phldrT="[Text]"/>
      <dgm:spPr/>
      <dgm:t>
        <a:bodyPr/>
        <a:lstStyle/>
        <a:p>
          <a:r>
            <a:rPr lang="en-US" dirty="0"/>
            <a:t>Physical</a:t>
          </a:r>
        </a:p>
      </dgm:t>
    </dgm:pt>
    <dgm:pt modelId="{76A8BE61-2079-41EC-96B2-8852E7F17E83}" type="parTrans" cxnId="{9194CFFF-B7C8-4A78-981D-0C44730945C0}">
      <dgm:prSet/>
      <dgm:spPr/>
      <dgm:t>
        <a:bodyPr/>
        <a:lstStyle/>
        <a:p>
          <a:endParaRPr lang="en-US"/>
        </a:p>
      </dgm:t>
    </dgm:pt>
    <dgm:pt modelId="{8979B39C-D3FC-4CA2-981F-D809B7F8555C}" type="sibTrans" cxnId="{9194CFFF-B7C8-4A78-981D-0C44730945C0}">
      <dgm:prSet/>
      <dgm:spPr/>
      <dgm:t>
        <a:bodyPr/>
        <a:lstStyle/>
        <a:p>
          <a:endParaRPr lang="en-US" dirty="0"/>
        </a:p>
      </dgm:t>
    </dgm:pt>
    <dgm:pt modelId="{607D5051-9997-4003-A48B-69FEC985840D}">
      <dgm:prSet phldrT="[Text]"/>
      <dgm:spPr/>
      <dgm:t>
        <a:bodyPr/>
        <a:lstStyle/>
        <a:p>
          <a:r>
            <a:rPr lang="en-US" dirty="0"/>
            <a:t>Emotional</a:t>
          </a:r>
        </a:p>
      </dgm:t>
    </dgm:pt>
    <dgm:pt modelId="{D2F7F222-E7DD-4A47-A4D3-1BE8F27BA37F}" type="parTrans" cxnId="{61E37A0F-9DDA-449E-9FB6-EF159ABC4E66}">
      <dgm:prSet/>
      <dgm:spPr/>
      <dgm:t>
        <a:bodyPr/>
        <a:lstStyle/>
        <a:p>
          <a:endParaRPr lang="en-US"/>
        </a:p>
      </dgm:t>
    </dgm:pt>
    <dgm:pt modelId="{D44A11FC-6DAD-4607-9039-F50B82CDCB42}" type="sibTrans" cxnId="{61E37A0F-9DDA-449E-9FB6-EF159ABC4E66}">
      <dgm:prSet/>
      <dgm:spPr/>
      <dgm:t>
        <a:bodyPr/>
        <a:lstStyle/>
        <a:p>
          <a:endParaRPr lang="en-US" dirty="0"/>
        </a:p>
      </dgm:t>
    </dgm:pt>
    <dgm:pt modelId="{D7D99190-AF55-47B6-9278-E21E6817AF94}">
      <dgm:prSet phldrT="[Text]"/>
      <dgm:spPr/>
      <dgm:t>
        <a:bodyPr/>
        <a:lstStyle/>
        <a:p>
          <a:r>
            <a:rPr lang="en-US" dirty="0"/>
            <a:t>Mental</a:t>
          </a:r>
        </a:p>
      </dgm:t>
    </dgm:pt>
    <dgm:pt modelId="{8253DB23-A1D8-47FE-930D-E8C90F4AC315}" type="parTrans" cxnId="{C9E4A11F-E4F4-4FC9-82F6-21BD97DDD6D4}">
      <dgm:prSet/>
      <dgm:spPr/>
      <dgm:t>
        <a:bodyPr/>
        <a:lstStyle/>
        <a:p>
          <a:endParaRPr lang="en-US"/>
        </a:p>
      </dgm:t>
    </dgm:pt>
    <dgm:pt modelId="{71E1000E-8A19-422F-B3AE-062C71307306}" type="sibTrans" cxnId="{C9E4A11F-E4F4-4FC9-82F6-21BD97DDD6D4}">
      <dgm:prSet/>
      <dgm:spPr/>
      <dgm:t>
        <a:bodyPr/>
        <a:lstStyle/>
        <a:p>
          <a:endParaRPr lang="en-US" dirty="0"/>
        </a:p>
      </dgm:t>
    </dgm:pt>
    <dgm:pt modelId="{D93E59AA-E9D1-4648-99B1-25CE64DEE8FB}">
      <dgm:prSet phldrT="[Text]"/>
      <dgm:spPr/>
      <dgm:t>
        <a:bodyPr/>
        <a:lstStyle/>
        <a:p>
          <a:r>
            <a:rPr lang="en-US" dirty="0"/>
            <a:t>Spiritual</a:t>
          </a:r>
        </a:p>
      </dgm:t>
    </dgm:pt>
    <dgm:pt modelId="{8E646F05-B958-4138-A67D-230990AE4FDE}" type="parTrans" cxnId="{5AEF005C-CDAC-432E-94AC-53AFB65E4542}">
      <dgm:prSet/>
      <dgm:spPr/>
      <dgm:t>
        <a:bodyPr/>
        <a:lstStyle/>
        <a:p>
          <a:endParaRPr lang="en-US"/>
        </a:p>
      </dgm:t>
    </dgm:pt>
    <dgm:pt modelId="{FBDA4B84-518D-42F1-96F5-C9403EE95786}" type="sibTrans" cxnId="{5AEF005C-CDAC-432E-94AC-53AFB65E4542}">
      <dgm:prSet/>
      <dgm:spPr/>
      <dgm:t>
        <a:bodyPr/>
        <a:lstStyle/>
        <a:p>
          <a:endParaRPr lang="en-US" dirty="0"/>
        </a:p>
      </dgm:t>
    </dgm:pt>
    <dgm:pt modelId="{CB494DE7-7D7D-45C7-AF21-06DC5A8B98DD}" type="pres">
      <dgm:prSet presAssocID="{27C3AF49-A559-47BD-BDE2-4752449D1F8B}" presName="cycle" presStyleCnt="0">
        <dgm:presLayoutVars>
          <dgm:dir/>
          <dgm:resizeHandles val="exact"/>
        </dgm:presLayoutVars>
      </dgm:prSet>
      <dgm:spPr/>
      <dgm:t>
        <a:bodyPr/>
        <a:lstStyle/>
        <a:p>
          <a:endParaRPr lang="en-US"/>
        </a:p>
      </dgm:t>
    </dgm:pt>
    <dgm:pt modelId="{E61EFA7B-E6E1-4604-8205-D0967714C222}" type="pres">
      <dgm:prSet presAssocID="{C2DE5179-CB6C-4DFC-B8FC-5F74470E3FB6}" presName="dummy" presStyleCnt="0"/>
      <dgm:spPr/>
    </dgm:pt>
    <dgm:pt modelId="{ED45FB0C-552C-439A-B1ED-9EDFCCB9BB11}" type="pres">
      <dgm:prSet presAssocID="{C2DE5179-CB6C-4DFC-B8FC-5F74470E3FB6}" presName="node" presStyleLbl="revTx" presStyleIdx="0" presStyleCnt="4">
        <dgm:presLayoutVars>
          <dgm:bulletEnabled val="1"/>
        </dgm:presLayoutVars>
      </dgm:prSet>
      <dgm:spPr/>
      <dgm:t>
        <a:bodyPr/>
        <a:lstStyle/>
        <a:p>
          <a:endParaRPr lang="en-US"/>
        </a:p>
      </dgm:t>
    </dgm:pt>
    <dgm:pt modelId="{44BAC242-153B-459A-B831-871AD8A058BE}" type="pres">
      <dgm:prSet presAssocID="{8979B39C-D3FC-4CA2-981F-D809B7F8555C}" presName="sibTrans" presStyleLbl="node1" presStyleIdx="0" presStyleCnt="4"/>
      <dgm:spPr/>
      <dgm:t>
        <a:bodyPr/>
        <a:lstStyle/>
        <a:p>
          <a:endParaRPr lang="en-US"/>
        </a:p>
      </dgm:t>
    </dgm:pt>
    <dgm:pt modelId="{C5B1A802-B34F-4C02-8277-6990FB543C94}" type="pres">
      <dgm:prSet presAssocID="{607D5051-9997-4003-A48B-69FEC985840D}" presName="dummy" presStyleCnt="0"/>
      <dgm:spPr/>
    </dgm:pt>
    <dgm:pt modelId="{34171F76-B185-4122-A311-86E9DF4E864E}" type="pres">
      <dgm:prSet presAssocID="{607D5051-9997-4003-A48B-69FEC985840D}" presName="node" presStyleLbl="revTx" presStyleIdx="1" presStyleCnt="4">
        <dgm:presLayoutVars>
          <dgm:bulletEnabled val="1"/>
        </dgm:presLayoutVars>
      </dgm:prSet>
      <dgm:spPr/>
      <dgm:t>
        <a:bodyPr/>
        <a:lstStyle/>
        <a:p>
          <a:endParaRPr lang="en-US"/>
        </a:p>
      </dgm:t>
    </dgm:pt>
    <dgm:pt modelId="{08D152BC-9858-421E-86B0-77965AD12B81}" type="pres">
      <dgm:prSet presAssocID="{D44A11FC-6DAD-4607-9039-F50B82CDCB42}" presName="sibTrans" presStyleLbl="node1" presStyleIdx="1" presStyleCnt="4"/>
      <dgm:spPr/>
      <dgm:t>
        <a:bodyPr/>
        <a:lstStyle/>
        <a:p>
          <a:endParaRPr lang="en-US"/>
        </a:p>
      </dgm:t>
    </dgm:pt>
    <dgm:pt modelId="{1F3E08C2-8B97-41BC-9168-F953C03980B2}" type="pres">
      <dgm:prSet presAssocID="{D7D99190-AF55-47B6-9278-E21E6817AF94}" presName="dummy" presStyleCnt="0"/>
      <dgm:spPr/>
    </dgm:pt>
    <dgm:pt modelId="{06659AE5-8D0C-4279-8D6B-19CB84238DEC}" type="pres">
      <dgm:prSet presAssocID="{D7D99190-AF55-47B6-9278-E21E6817AF94}" presName="node" presStyleLbl="revTx" presStyleIdx="2" presStyleCnt="4">
        <dgm:presLayoutVars>
          <dgm:bulletEnabled val="1"/>
        </dgm:presLayoutVars>
      </dgm:prSet>
      <dgm:spPr/>
      <dgm:t>
        <a:bodyPr/>
        <a:lstStyle/>
        <a:p>
          <a:endParaRPr lang="en-US"/>
        </a:p>
      </dgm:t>
    </dgm:pt>
    <dgm:pt modelId="{492B5C97-ED3D-43AA-8D90-0D92F51E87BF}" type="pres">
      <dgm:prSet presAssocID="{71E1000E-8A19-422F-B3AE-062C71307306}" presName="sibTrans" presStyleLbl="node1" presStyleIdx="2" presStyleCnt="4"/>
      <dgm:spPr/>
      <dgm:t>
        <a:bodyPr/>
        <a:lstStyle/>
        <a:p>
          <a:endParaRPr lang="en-US"/>
        </a:p>
      </dgm:t>
    </dgm:pt>
    <dgm:pt modelId="{F00E6EB7-6D77-401E-A5B8-E4517F8E63BD}" type="pres">
      <dgm:prSet presAssocID="{D93E59AA-E9D1-4648-99B1-25CE64DEE8FB}" presName="dummy" presStyleCnt="0"/>
      <dgm:spPr/>
    </dgm:pt>
    <dgm:pt modelId="{BB1FC263-0F11-4A84-8109-EF757E8FB7BC}" type="pres">
      <dgm:prSet presAssocID="{D93E59AA-E9D1-4648-99B1-25CE64DEE8FB}" presName="node" presStyleLbl="revTx" presStyleIdx="3" presStyleCnt="4">
        <dgm:presLayoutVars>
          <dgm:bulletEnabled val="1"/>
        </dgm:presLayoutVars>
      </dgm:prSet>
      <dgm:spPr/>
      <dgm:t>
        <a:bodyPr/>
        <a:lstStyle/>
        <a:p>
          <a:endParaRPr lang="en-US"/>
        </a:p>
      </dgm:t>
    </dgm:pt>
    <dgm:pt modelId="{DEBD4D6A-02F8-4AF5-BF88-2078812D67AB}" type="pres">
      <dgm:prSet presAssocID="{FBDA4B84-518D-42F1-96F5-C9403EE95786}" presName="sibTrans" presStyleLbl="node1" presStyleIdx="3" presStyleCnt="4"/>
      <dgm:spPr/>
      <dgm:t>
        <a:bodyPr/>
        <a:lstStyle/>
        <a:p>
          <a:endParaRPr lang="en-US"/>
        </a:p>
      </dgm:t>
    </dgm:pt>
  </dgm:ptLst>
  <dgm:cxnLst>
    <dgm:cxn modelId="{89865699-304C-49F7-9F1B-E1422BC73A04}" type="presOf" srcId="{D44A11FC-6DAD-4607-9039-F50B82CDCB42}" destId="{08D152BC-9858-421E-86B0-77965AD12B81}" srcOrd="0" destOrd="0" presId="urn:microsoft.com/office/officeart/2005/8/layout/cycle1"/>
    <dgm:cxn modelId="{80F3A1FB-7DDB-493E-9B5D-B5AACDF2B3D0}" type="presOf" srcId="{27C3AF49-A559-47BD-BDE2-4752449D1F8B}" destId="{CB494DE7-7D7D-45C7-AF21-06DC5A8B98DD}" srcOrd="0" destOrd="0" presId="urn:microsoft.com/office/officeart/2005/8/layout/cycle1"/>
    <dgm:cxn modelId="{44D9509F-FD32-4ACE-B02D-B38B591F3F60}" type="presOf" srcId="{71E1000E-8A19-422F-B3AE-062C71307306}" destId="{492B5C97-ED3D-43AA-8D90-0D92F51E87BF}" srcOrd="0" destOrd="0" presId="urn:microsoft.com/office/officeart/2005/8/layout/cycle1"/>
    <dgm:cxn modelId="{9194CFFF-B7C8-4A78-981D-0C44730945C0}" srcId="{27C3AF49-A559-47BD-BDE2-4752449D1F8B}" destId="{C2DE5179-CB6C-4DFC-B8FC-5F74470E3FB6}" srcOrd="0" destOrd="0" parTransId="{76A8BE61-2079-41EC-96B2-8852E7F17E83}" sibTransId="{8979B39C-D3FC-4CA2-981F-D809B7F8555C}"/>
    <dgm:cxn modelId="{5AEF005C-CDAC-432E-94AC-53AFB65E4542}" srcId="{27C3AF49-A559-47BD-BDE2-4752449D1F8B}" destId="{D93E59AA-E9D1-4648-99B1-25CE64DEE8FB}" srcOrd="3" destOrd="0" parTransId="{8E646F05-B958-4138-A67D-230990AE4FDE}" sibTransId="{FBDA4B84-518D-42F1-96F5-C9403EE95786}"/>
    <dgm:cxn modelId="{2C49C05D-16E3-4D9F-BE3F-11B5DC267177}" type="presOf" srcId="{D93E59AA-E9D1-4648-99B1-25CE64DEE8FB}" destId="{BB1FC263-0F11-4A84-8109-EF757E8FB7BC}" srcOrd="0" destOrd="0" presId="urn:microsoft.com/office/officeart/2005/8/layout/cycle1"/>
    <dgm:cxn modelId="{577756FD-008E-4CFD-A287-3DC43391A03E}" type="presOf" srcId="{FBDA4B84-518D-42F1-96F5-C9403EE95786}" destId="{DEBD4D6A-02F8-4AF5-BF88-2078812D67AB}" srcOrd="0" destOrd="0" presId="urn:microsoft.com/office/officeart/2005/8/layout/cycle1"/>
    <dgm:cxn modelId="{1BC8F987-2B16-4A5A-863A-5F22FB44DBC2}" type="presOf" srcId="{607D5051-9997-4003-A48B-69FEC985840D}" destId="{34171F76-B185-4122-A311-86E9DF4E864E}" srcOrd="0" destOrd="0" presId="urn:microsoft.com/office/officeart/2005/8/layout/cycle1"/>
    <dgm:cxn modelId="{C9E4A11F-E4F4-4FC9-82F6-21BD97DDD6D4}" srcId="{27C3AF49-A559-47BD-BDE2-4752449D1F8B}" destId="{D7D99190-AF55-47B6-9278-E21E6817AF94}" srcOrd="2" destOrd="0" parTransId="{8253DB23-A1D8-47FE-930D-E8C90F4AC315}" sibTransId="{71E1000E-8A19-422F-B3AE-062C71307306}"/>
    <dgm:cxn modelId="{18846A11-11E6-4605-AB02-E498A61BE86F}" type="presOf" srcId="{D7D99190-AF55-47B6-9278-E21E6817AF94}" destId="{06659AE5-8D0C-4279-8D6B-19CB84238DEC}" srcOrd="0" destOrd="0" presId="urn:microsoft.com/office/officeart/2005/8/layout/cycle1"/>
    <dgm:cxn modelId="{61E37A0F-9DDA-449E-9FB6-EF159ABC4E66}" srcId="{27C3AF49-A559-47BD-BDE2-4752449D1F8B}" destId="{607D5051-9997-4003-A48B-69FEC985840D}" srcOrd="1" destOrd="0" parTransId="{D2F7F222-E7DD-4A47-A4D3-1BE8F27BA37F}" sibTransId="{D44A11FC-6DAD-4607-9039-F50B82CDCB42}"/>
    <dgm:cxn modelId="{52AE32A9-81D6-4E98-AD6A-B6D2A3D55D32}" type="presOf" srcId="{C2DE5179-CB6C-4DFC-B8FC-5F74470E3FB6}" destId="{ED45FB0C-552C-439A-B1ED-9EDFCCB9BB11}" srcOrd="0" destOrd="0" presId="urn:microsoft.com/office/officeart/2005/8/layout/cycle1"/>
    <dgm:cxn modelId="{7416BC06-4C5A-4D97-85ED-F4F17DA9CCF8}" type="presOf" srcId="{8979B39C-D3FC-4CA2-981F-D809B7F8555C}" destId="{44BAC242-153B-459A-B831-871AD8A058BE}" srcOrd="0" destOrd="0" presId="urn:microsoft.com/office/officeart/2005/8/layout/cycle1"/>
    <dgm:cxn modelId="{3B981846-920F-4130-B969-0B25F65FD8ED}" type="presParOf" srcId="{CB494DE7-7D7D-45C7-AF21-06DC5A8B98DD}" destId="{E61EFA7B-E6E1-4604-8205-D0967714C222}" srcOrd="0" destOrd="0" presId="urn:microsoft.com/office/officeart/2005/8/layout/cycle1"/>
    <dgm:cxn modelId="{19DBE7CD-04DE-4F61-B362-CFC5C2D79B19}" type="presParOf" srcId="{CB494DE7-7D7D-45C7-AF21-06DC5A8B98DD}" destId="{ED45FB0C-552C-439A-B1ED-9EDFCCB9BB11}" srcOrd="1" destOrd="0" presId="urn:microsoft.com/office/officeart/2005/8/layout/cycle1"/>
    <dgm:cxn modelId="{0CD137FA-2F12-440B-B09B-7447FF5E0930}" type="presParOf" srcId="{CB494DE7-7D7D-45C7-AF21-06DC5A8B98DD}" destId="{44BAC242-153B-459A-B831-871AD8A058BE}" srcOrd="2" destOrd="0" presId="urn:microsoft.com/office/officeart/2005/8/layout/cycle1"/>
    <dgm:cxn modelId="{839FF5D6-5D39-4F57-B6EB-71F3F6D6376A}" type="presParOf" srcId="{CB494DE7-7D7D-45C7-AF21-06DC5A8B98DD}" destId="{C5B1A802-B34F-4C02-8277-6990FB543C94}" srcOrd="3" destOrd="0" presId="urn:microsoft.com/office/officeart/2005/8/layout/cycle1"/>
    <dgm:cxn modelId="{4A1D1988-52B6-47FD-94C3-E707E999BC58}" type="presParOf" srcId="{CB494DE7-7D7D-45C7-AF21-06DC5A8B98DD}" destId="{34171F76-B185-4122-A311-86E9DF4E864E}" srcOrd="4" destOrd="0" presId="urn:microsoft.com/office/officeart/2005/8/layout/cycle1"/>
    <dgm:cxn modelId="{385B9AED-9D68-4184-85C1-4614D624CF41}" type="presParOf" srcId="{CB494DE7-7D7D-45C7-AF21-06DC5A8B98DD}" destId="{08D152BC-9858-421E-86B0-77965AD12B81}" srcOrd="5" destOrd="0" presId="urn:microsoft.com/office/officeart/2005/8/layout/cycle1"/>
    <dgm:cxn modelId="{29D37160-1214-4322-A1FA-6165D49A69E9}" type="presParOf" srcId="{CB494DE7-7D7D-45C7-AF21-06DC5A8B98DD}" destId="{1F3E08C2-8B97-41BC-9168-F953C03980B2}" srcOrd="6" destOrd="0" presId="urn:microsoft.com/office/officeart/2005/8/layout/cycle1"/>
    <dgm:cxn modelId="{C4FE4F45-F430-4354-AAED-F2D7E83C1AB5}" type="presParOf" srcId="{CB494DE7-7D7D-45C7-AF21-06DC5A8B98DD}" destId="{06659AE5-8D0C-4279-8D6B-19CB84238DEC}" srcOrd="7" destOrd="0" presId="urn:microsoft.com/office/officeart/2005/8/layout/cycle1"/>
    <dgm:cxn modelId="{6B4ECF4E-6C8B-4413-9B74-A3BACAEEB70C}" type="presParOf" srcId="{CB494DE7-7D7D-45C7-AF21-06DC5A8B98DD}" destId="{492B5C97-ED3D-43AA-8D90-0D92F51E87BF}" srcOrd="8" destOrd="0" presId="urn:microsoft.com/office/officeart/2005/8/layout/cycle1"/>
    <dgm:cxn modelId="{2AFA8D7F-CDE6-45E6-B015-E6E36063AC24}" type="presParOf" srcId="{CB494DE7-7D7D-45C7-AF21-06DC5A8B98DD}" destId="{F00E6EB7-6D77-401E-A5B8-E4517F8E63BD}" srcOrd="9" destOrd="0" presId="urn:microsoft.com/office/officeart/2005/8/layout/cycle1"/>
    <dgm:cxn modelId="{C012167E-E79E-4F6D-AB53-E47448F99872}" type="presParOf" srcId="{CB494DE7-7D7D-45C7-AF21-06DC5A8B98DD}" destId="{BB1FC263-0F11-4A84-8109-EF757E8FB7BC}" srcOrd="10" destOrd="0" presId="urn:microsoft.com/office/officeart/2005/8/layout/cycle1"/>
    <dgm:cxn modelId="{D69BEC3C-931E-4DA3-A8A0-79C64DE4EF57}" type="presParOf" srcId="{CB494DE7-7D7D-45C7-AF21-06DC5A8B98DD}" destId="{DEBD4D6A-02F8-4AF5-BF88-2078812D67AB}"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E5717B-8798-492A-BC36-CC031764A576}" type="doc">
      <dgm:prSet loTypeId="urn:microsoft.com/office/officeart/2005/8/layout/hProcess9" loCatId="process" qsTypeId="urn:microsoft.com/office/officeart/2005/8/quickstyle/simple1" qsCatId="simple" csTypeId="urn:microsoft.com/office/officeart/2005/8/colors/colorful4" csCatId="colorful" phldr="1"/>
      <dgm:spPr/>
    </dgm:pt>
    <dgm:pt modelId="{AB6423C1-BB99-45C1-9BD6-0952A053207F}">
      <dgm:prSet phldrT="[Text]"/>
      <dgm:spPr/>
      <dgm:t>
        <a:bodyPr/>
        <a:lstStyle/>
        <a:p>
          <a:r>
            <a:rPr lang="en-US" dirty="0"/>
            <a:t>Inequity</a:t>
          </a:r>
        </a:p>
      </dgm:t>
    </dgm:pt>
    <dgm:pt modelId="{79BA2F3A-7F36-4C54-BA5E-F0D685DCC54A}" type="parTrans" cxnId="{076F01B6-8466-41D9-B6BB-4FC9C026FAAE}">
      <dgm:prSet/>
      <dgm:spPr/>
      <dgm:t>
        <a:bodyPr/>
        <a:lstStyle/>
        <a:p>
          <a:endParaRPr lang="en-US"/>
        </a:p>
      </dgm:t>
    </dgm:pt>
    <dgm:pt modelId="{6D7FA0BF-60E3-4242-B34C-A8706BB90E37}" type="sibTrans" cxnId="{076F01B6-8466-41D9-B6BB-4FC9C026FAAE}">
      <dgm:prSet/>
      <dgm:spPr/>
      <dgm:t>
        <a:bodyPr/>
        <a:lstStyle/>
        <a:p>
          <a:endParaRPr lang="en-US"/>
        </a:p>
      </dgm:t>
    </dgm:pt>
    <dgm:pt modelId="{47CFE50B-3A53-45DD-A460-4393BF809A62}">
      <dgm:prSet phldrT="[Text]"/>
      <dgm:spPr/>
      <dgm:t>
        <a:bodyPr/>
        <a:lstStyle/>
        <a:p>
          <a:r>
            <a:rPr lang="en-US" dirty="0"/>
            <a:t>Tension</a:t>
          </a:r>
        </a:p>
      </dgm:t>
    </dgm:pt>
    <dgm:pt modelId="{C7309391-FC4B-4F02-8D80-9D2D20CFFA5E}" type="parTrans" cxnId="{EE2A4EE8-FC7A-4E56-8D2D-1869EC2351C1}">
      <dgm:prSet/>
      <dgm:spPr/>
      <dgm:t>
        <a:bodyPr/>
        <a:lstStyle/>
        <a:p>
          <a:endParaRPr lang="en-US"/>
        </a:p>
      </dgm:t>
    </dgm:pt>
    <dgm:pt modelId="{5CC10EB5-73FB-41A1-8DCE-F80FFCEA87D1}" type="sibTrans" cxnId="{EE2A4EE8-FC7A-4E56-8D2D-1869EC2351C1}">
      <dgm:prSet/>
      <dgm:spPr/>
      <dgm:t>
        <a:bodyPr/>
        <a:lstStyle/>
        <a:p>
          <a:endParaRPr lang="en-US"/>
        </a:p>
      </dgm:t>
    </dgm:pt>
    <dgm:pt modelId="{90824735-EF51-4A2E-81E5-3F04AD059600}">
      <dgm:prSet phldrT="[Text]"/>
      <dgm:spPr/>
      <dgm:t>
        <a:bodyPr/>
        <a:lstStyle/>
        <a:p>
          <a:r>
            <a:rPr lang="en-US" dirty="0"/>
            <a:t>Motivation to Act</a:t>
          </a:r>
        </a:p>
      </dgm:t>
    </dgm:pt>
    <dgm:pt modelId="{EB3847F2-F0A6-4332-9B42-0BE869FD589E}" type="parTrans" cxnId="{EEF75EED-B279-4337-9C11-EEA3D44253B8}">
      <dgm:prSet/>
      <dgm:spPr/>
      <dgm:t>
        <a:bodyPr/>
        <a:lstStyle/>
        <a:p>
          <a:endParaRPr lang="en-US"/>
        </a:p>
      </dgm:t>
    </dgm:pt>
    <dgm:pt modelId="{1D499B22-468F-4627-8534-5D2E2A4044F6}" type="sibTrans" cxnId="{EEF75EED-B279-4337-9C11-EEA3D44253B8}">
      <dgm:prSet/>
      <dgm:spPr/>
      <dgm:t>
        <a:bodyPr/>
        <a:lstStyle/>
        <a:p>
          <a:endParaRPr lang="en-US"/>
        </a:p>
      </dgm:t>
    </dgm:pt>
    <dgm:pt modelId="{CDA04810-078D-4086-96FA-B502C37FDDC6}" type="pres">
      <dgm:prSet presAssocID="{E0E5717B-8798-492A-BC36-CC031764A576}" presName="CompostProcess" presStyleCnt="0">
        <dgm:presLayoutVars>
          <dgm:dir/>
          <dgm:resizeHandles val="exact"/>
        </dgm:presLayoutVars>
      </dgm:prSet>
      <dgm:spPr/>
    </dgm:pt>
    <dgm:pt modelId="{36E73351-2EF8-451B-9E74-B5381B6AA029}" type="pres">
      <dgm:prSet presAssocID="{E0E5717B-8798-492A-BC36-CC031764A576}" presName="arrow" presStyleLbl="bgShp" presStyleIdx="0" presStyleCnt="1"/>
      <dgm:spPr/>
    </dgm:pt>
    <dgm:pt modelId="{F09D8528-DE6D-4BD9-91BF-8E47FC906FD2}" type="pres">
      <dgm:prSet presAssocID="{E0E5717B-8798-492A-BC36-CC031764A576}" presName="linearProcess" presStyleCnt="0"/>
      <dgm:spPr/>
    </dgm:pt>
    <dgm:pt modelId="{EC6007D7-9984-47D0-B240-D22EC8EEEE10}" type="pres">
      <dgm:prSet presAssocID="{AB6423C1-BB99-45C1-9BD6-0952A053207F}" presName="textNode" presStyleLbl="node1" presStyleIdx="0" presStyleCnt="3">
        <dgm:presLayoutVars>
          <dgm:bulletEnabled val="1"/>
        </dgm:presLayoutVars>
      </dgm:prSet>
      <dgm:spPr/>
      <dgm:t>
        <a:bodyPr/>
        <a:lstStyle/>
        <a:p>
          <a:endParaRPr lang="en-US"/>
        </a:p>
      </dgm:t>
    </dgm:pt>
    <dgm:pt modelId="{31416FA6-12D5-4BE6-9660-4E6F15150177}" type="pres">
      <dgm:prSet presAssocID="{6D7FA0BF-60E3-4242-B34C-A8706BB90E37}" presName="sibTrans" presStyleCnt="0"/>
      <dgm:spPr/>
    </dgm:pt>
    <dgm:pt modelId="{95BBB11D-5938-4D6A-8EFF-71DF357B6A60}" type="pres">
      <dgm:prSet presAssocID="{47CFE50B-3A53-45DD-A460-4393BF809A62}" presName="textNode" presStyleLbl="node1" presStyleIdx="1" presStyleCnt="3">
        <dgm:presLayoutVars>
          <dgm:bulletEnabled val="1"/>
        </dgm:presLayoutVars>
      </dgm:prSet>
      <dgm:spPr/>
      <dgm:t>
        <a:bodyPr/>
        <a:lstStyle/>
        <a:p>
          <a:endParaRPr lang="en-US"/>
        </a:p>
      </dgm:t>
    </dgm:pt>
    <dgm:pt modelId="{826CC31A-0452-497E-9477-A3DDFACC56E3}" type="pres">
      <dgm:prSet presAssocID="{5CC10EB5-73FB-41A1-8DCE-F80FFCEA87D1}" presName="sibTrans" presStyleCnt="0"/>
      <dgm:spPr/>
    </dgm:pt>
    <dgm:pt modelId="{770BFA14-DAC2-45EB-B7BD-6EC54B914E4F}" type="pres">
      <dgm:prSet presAssocID="{90824735-EF51-4A2E-81E5-3F04AD059600}" presName="textNode" presStyleLbl="node1" presStyleIdx="2" presStyleCnt="3">
        <dgm:presLayoutVars>
          <dgm:bulletEnabled val="1"/>
        </dgm:presLayoutVars>
      </dgm:prSet>
      <dgm:spPr/>
      <dgm:t>
        <a:bodyPr/>
        <a:lstStyle/>
        <a:p>
          <a:endParaRPr lang="en-US"/>
        </a:p>
      </dgm:t>
    </dgm:pt>
  </dgm:ptLst>
  <dgm:cxnLst>
    <dgm:cxn modelId="{EE2A4EE8-FC7A-4E56-8D2D-1869EC2351C1}" srcId="{E0E5717B-8798-492A-BC36-CC031764A576}" destId="{47CFE50B-3A53-45DD-A460-4393BF809A62}" srcOrd="1" destOrd="0" parTransId="{C7309391-FC4B-4F02-8D80-9D2D20CFFA5E}" sibTransId="{5CC10EB5-73FB-41A1-8DCE-F80FFCEA87D1}"/>
    <dgm:cxn modelId="{677C4907-1A96-40B0-BC80-83B632D7E5DD}" type="presOf" srcId="{90824735-EF51-4A2E-81E5-3F04AD059600}" destId="{770BFA14-DAC2-45EB-B7BD-6EC54B914E4F}" srcOrd="0" destOrd="0" presId="urn:microsoft.com/office/officeart/2005/8/layout/hProcess9"/>
    <dgm:cxn modelId="{EEF75EED-B279-4337-9C11-EEA3D44253B8}" srcId="{E0E5717B-8798-492A-BC36-CC031764A576}" destId="{90824735-EF51-4A2E-81E5-3F04AD059600}" srcOrd="2" destOrd="0" parTransId="{EB3847F2-F0A6-4332-9B42-0BE869FD589E}" sibTransId="{1D499B22-468F-4627-8534-5D2E2A4044F6}"/>
    <dgm:cxn modelId="{2CE5876E-E25F-48CB-84BD-C7A6849D5A3A}" type="presOf" srcId="{E0E5717B-8798-492A-BC36-CC031764A576}" destId="{CDA04810-078D-4086-96FA-B502C37FDDC6}" srcOrd="0" destOrd="0" presId="urn:microsoft.com/office/officeart/2005/8/layout/hProcess9"/>
    <dgm:cxn modelId="{076F01B6-8466-41D9-B6BB-4FC9C026FAAE}" srcId="{E0E5717B-8798-492A-BC36-CC031764A576}" destId="{AB6423C1-BB99-45C1-9BD6-0952A053207F}" srcOrd="0" destOrd="0" parTransId="{79BA2F3A-7F36-4C54-BA5E-F0D685DCC54A}" sibTransId="{6D7FA0BF-60E3-4242-B34C-A8706BB90E37}"/>
    <dgm:cxn modelId="{8A713341-C3C3-45CD-AB0A-60985CDF064B}" type="presOf" srcId="{AB6423C1-BB99-45C1-9BD6-0952A053207F}" destId="{EC6007D7-9984-47D0-B240-D22EC8EEEE10}" srcOrd="0" destOrd="0" presId="urn:microsoft.com/office/officeart/2005/8/layout/hProcess9"/>
    <dgm:cxn modelId="{29A3DDA4-F979-46C2-8351-C69D55B73541}" type="presOf" srcId="{47CFE50B-3A53-45DD-A460-4393BF809A62}" destId="{95BBB11D-5938-4D6A-8EFF-71DF357B6A60}" srcOrd="0" destOrd="0" presId="urn:microsoft.com/office/officeart/2005/8/layout/hProcess9"/>
    <dgm:cxn modelId="{C1D3FA38-EBCA-4810-B6F4-6441100B4FBE}" type="presParOf" srcId="{CDA04810-078D-4086-96FA-B502C37FDDC6}" destId="{36E73351-2EF8-451B-9E74-B5381B6AA029}" srcOrd="0" destOrd="0" presId="urn:microsoft.com/office/officeart/2005/8/layout/hProcess9"/>
    <dgm:cxn modelId="{FFA94F67-1169-4683-9216-460B129909D8}" type="presParOf" srcId="{CDA04810-078D-4086-96FA-B502C37FDDC6}" destId="{F09D8528-DE6D-4BD9-91BF-8E47FC906FD2}" srcOrd="1" destOrd="0" presId="urn:microsoft.com/office/officeart/2005/8/layout/hProcess9"/>
    <dgm:cxn modelId="{1B405D78-C714-41D6-B5E2-C361764E24B3}" type="presParOf" srcId="{F09D8528-DE6D-4BD9-91BF-8E47FC906FD2}" destId="{EC6007D7-9984-47D0-B240-D22EC8EEEE10}" srcOrd="0" destOrd="0" presId="urn:microsoft.com/office/officeart/2005/8/layout/hProcess9"/>
    <dgm:cxn modelId="{840E5C59-C3AB-4CEC-A5A3-8F945860E7A5}" type="presParOf" srcId="{F09D8528-DE6D-4BD9-91BF-8E47FC906FD2}" destId="{31416FA6-12D5-4BE6-9660-4E6F15150177}" srcOrd="1" destOrd="0" presId="urn:microsoft.com/office/officeart/2005/8/layout/hProcess9"/>
    <dgm:cxn modelId="{D001129A-5F60-4727-B789-6CAB9C607BFD}" type="presParOf" srcId="{F09D8528-DE6D-4BD9-91BF-8E47FC906FD2}" destId="{95BBB11D-5938-4D6A-8EFF-71DF357B6A60}" srcOrd="2" destOrd="0" presId="urn:microsoft.com/office/officeart/2005/8/layout/hProcess9"/>
    <dgm:cxn modelId="{E8CAD0FF-2BD8-441C-8A06-B7C62B9A07B4}" type="presParOf" srcId="{F09D8528-DE6D-4BD9-91BF-8E47FC906FD2}" destId="{826CC31A-0452-497E-9477-A3DDFACC56E3}" srcOrd="3" destOrd="0" presId="urn:microsoft.com/office/officeart/2005/8/layout/hProcess9"/>
    <dgm:cxn modelId="{4E8127AF-A14A-4AF9-8652-5DC6FF55C61D}" type="presParOf" srcId="{F09D8528-DE6D-4BD9-91BF-8E47FC906FD2}" destId="{770BFA14-DAC2-45EB-B7BD-6EC54B914E4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119AAA-8C47-4274-8900-935B3FF5E510}" type="doc">
      <dgm:prSet loTypeId="urn:microsoft.com/office/officeart/2005/8/layout/hList1" loCatId="list" qsTypeId="urn:microsoft.com/office/officeart/2005/8/quickstyle/simple1" qsCatId="simple" csTypeId="urn:microsoft.com/office/officeart/2005/8/colors/colorful1#10" csCatId="colorful" phldr="1"/>
      <dgm:spPr/>
      <dgm:t>
        <a:bodyPr/>
        <a:lstStyle/>
        <a:p>
          <a:endParaRPr lang="en-US"/>
        </a:p>
      </dgm:t>
    </dgm:pt>
    <dgm:pt modelId="{ED5530FB-79FC-4868-BF07-CC65D59EEF0C}">
      <dgm:prSet phldrT="[Text]"/>
      <dgm:spPr/>
      <dgm:t>
        <a:bodyPr/>
        <a:lstStyle/>
        <a:p>
          <a:r>
            <a:rPr lang="en-US" dirty="0"/>
            <a:t>Equity sensitives</a:t>
          </a:r>
        </a:p>
      </dgm:t>
    </dgm:pt>
    <dgm:pt modelId="{696B3AEE-3459-4651-8DE9-8E34053C54D7}" type="parTrans" cxnId="{EB0973E0-A4A4-476B-8AD9-78EA046F1AA5}">
      <dgm:prSet/>
      <dgm:spPr/>
      <dgm:t>
        <a:bodyPr/>
        <a:lstStyle/>
        <a:p>
          <a:endParaRPr lang="en-US"/>
        </a:p>
      </dgm:t>
    </dgm:pt>
    <dgm:pt modelId="{C8260D22-E7FE-4934-9402-9840DE99146C}" type="sibTrans" cxnId="{EB0973E0-A4A4-476B-8AD9-78EA046F1AA5}">
      <dgm:prSet/>
      <dgm:spPr/>
      <dgm:t>
        <a:bodyPr/>
        <a:lstStyle/>
        <a:p>
          <a:endParaRPr lang="en-US"/>
        </a:p>
      </dgm:t>
    </dgm:pt>
    <dgm:pt modelId="{DCF42895-13B4-40F2-A8D9-FA133CCF5B31}">
      <dgm:prSet phldrT="[Text]"/>
      <dgm:spPr/>
      <dgm:t>
        <a:bodyPr/>
        <a:lstStyle/>
        <a:p>
          <a:r>
            <a:rPr lang="en-US" dirty="0"/>
            <a:t>Prefer equity based on the original theory</a:t>
          </a:r>
        </a:p>
      </dgm:t>
    </dgm:pt>
    <dgm:pt modelId="{3D37096E-D4D7-4E76-8CF4-D0F42FCC53C9}" type="parTrans" cxnId="{9EC96E43-21A6-46B4-8F8C-A136A22B3DFF}">
      <dgm:prSet/>
      <dgm:spPr/>
      <dgm:t>
        <a:bodyPr/>
        <a:lstStyle/>
        <a:p>
          <a:endParaRPr lang="en-US"/>
        </a:p>
      </dgm:t>
    </dgm:pt>
    <dgm:pt modelId="{EDE0BAEE-E38A-4A3E-9F06-1B513CFD6A2B}" type="sibTrans" cxnId="{9EC96E43-21A6-46B4-8F8C-A136A22B3DFF}">
      <dgm:prSet/>
      <dgm:spPr/>
      <dgm:t>
        <a:bodyPr/>
        <a:lstStyle/>
        <a:p>
          <a:endParaRPr lang="en-US"/>
        </a:p>
      </dgm:t>
    </dgm:pt>
    <dgm:pt modelId="{48EAB377-1010-4449-AFB5-A8BF155A5241}">
      <dgm:prSet phldrT="[Text]"/>
      <dgm:spPr/>
      <dgm:t>
        <a:bodyPr/>
        <a:lstStyle/>
        <a:p>
          <a:r>
            <a:rPr lang="en-US" dirty="0"/>
            <a:t>Benevolents</a:t>
          </a:r>
        </a:p>
      </dgm:t>
    </dgm:pt>
    <dgm:pt modelId="{170B51DC-91D9-46A4-A36C-431F80FFA8DC}" type="parTrans" cxnId="{82B3EBF0-F678-45BA-AA1D-A0E2583FB338}">
      <dgm:prSet/>
      <dgm:spPr/>
      <dgm:t>
        <a:bodyPr/>
        <a:lstStyle/>
        <a:p>
          <a:endParaRPr lang="en-US"/>
        </a:p>
      </dgm:t>
    </dgm:pt>
    <dgm:pt modelId="{7CF60946-EBFA-4154-B30A-44208D12AA26}" type="sibTrans" cxnId="{82B3EBF0-F678-45BA-AA1D-A0E2583FB338}">
      <dgm:prSet/>
      <dgm:spPr/>
      <dgm:t>
        <a:bodyPr/>
        <a:lstStyle/>
        <a:p>
          <a:endParaRPr lang="en-US"/>
        </a:p>
      </dgm:t>
    </dgm:pt>
    <dgm:pt modelId="{A1EAAEFA-6C06-4FE3-BE88-CD82396A2310}">
      <dgm:prSet phldrT="[Text]"/>
      <dgm:spPr/>
      <dgm:t>
        <a:bodyPr/>
        <a:lstStyle/>
        <a:p>
          <a:r>
            <a:rPr lang="en-US" dirty="0"/>
            <a:t>Entitleds</a:t>
          </a:r>
        </a:p>
      </dgm:t>
    </dgm:pt>
    <dgm:pt modelId="{2EAE52DA-AED3-49D6-977B-2A7F9FEBAD07}" type="parTrans" cxnId="{AA969D24-2B47-40B6-8888-6144DAE4DF9A}">
      <dgm:prSet/>
      <dgm:spPr/>
      <dgm:t>
        <a:bodyPr/>
        <a:lstStyle/>
        <a:p>
          <a:endParaRPr lang="en-US"/>
        </a:p>
      </dgm:t>
    </dgm:pt>
    <dgm:pt modelId="{83648793-94E1-44BE-9975-A0644287EDE2}" type="sibTrans" cxnId="{AA969D24-2B47-40B6-8888-6144DAE4DF9A}">
      <dgm:prSet/>
      <dgm:spPr/>
      <dgm:t>
        <a:bodyPr/>
        <a:lstStyle/>
        <a:p>
          <a:endParaRPr lang="en-US"/>
        </a:p>
      </dgm:t>
    </dgm:pt>
    <dgm:pt modelId="{CF5525CB-873D-4A4B-BAD9-F7624396B72B}">
      <dgm:prSet phldrT="[Text]"/>
      <dgm:spPr/>
      <dgm:t>
        <a:bodyPr/>
        <a:lstStyle/>
        <a:p>
          <a:r>
            <a:rPr lang="en-US" dirty="0"/>
            <a:t>Comfortable with an equity ratio less than that of comparison other</a:t>
          </a:r>
        </a:p>
      </dgm:t>
    </dgm:pt>
    <dgm:pt modelId="{5EC0BF1E-F265-4F26-A0EC-94141192093B}" type="parTrans" cxnId="{52C6F12D-9CBA-4B63-87F8-7A73F9BE8111}">
      <dgm:prSet/>
      <dgm:spPr/>
      <dgm:t>
        <a:bodyPr/>
        <a:lstStyle/>
        <a:p>
          <a:endParaRPr lang="en-US"/>
        </a:p>
      </dgm:t>
    </dgm:pt>
    <dgm:pt modelId="{58425753-EAB7-41C3-AC14-E0A8A37A262F}" type="sibTrans" cxnId="{52C6F12D-9CBA-4B63-87F8-7A73F9BE8111}">
      <dgm:prSet/>
      <dgm:spPr/>
      <dgm:t>
        <a:bodyPr/>
        <a:lstStyle/>
        <a:p>
          <a:endParaRPr lang="en-US"/>
        </a:p>
      </dgm:t>
    </dgm:pt>
    <dgm:pt modelId="{484C939E-DC76-4ADC-A171-1C54480F1C2F}">
      <dgm:prSet phldrT="[Text]"/>
      <dgm:spPr/>
      <dgm:t>
        <a:bodyPr/>
        <a:lstStyle/>
        <a:p>
          <a:r>
            <a:rPr lang="en-US" dirty="0"/>
            <a:t>Comfortable with an equity ratio greater than that of comparison other</a:t>
          </a:r>
        </a:p>
      </dgm:t>
    </dgm:pt>
    <dgm:pt modelId="{A32840B0-6C87-489D-A96B-F37492385BE8}" type="sibTrans" cxnId="{9AF0CE96-D376-4273-A785-4FB4AB527D60}">
      <dgm:prSet/>
      <dgm:spPr/>
      <dgm:t>
        <a:bodyPr/>
        <a:lstStyle/>
        <a:p>
          <a:endParaRPr lang="en-US"/>
        </a:p>
      </dgm:t>
    </dgm:pt>
    <dgm:pt modelId="{AB8B5144-420A-4E80-A657-D1FFFE9344FD}" type="parTrans" cxnId="{9AF0CE96-D376-4273-A785-4FB4AB527D60}">
      <dgm:prSet/>
      <dgm:spPr/>
      <dgm:t>
        <a:bodyPr/>
        <a:lstStyle/>
        <a:p>
          <a:endParaRPr lang="en-US"/>
        </a:p>
      </dgm:t>
    </dgm:pt>
    <dgm:pt modelId="{33627893-B97D-495E-B48A-D556AF795A82}" type="pres">
      <dgm:prSet presAssocID="{5E119AAA-8C47-4274-8900-935B3FF5E510}" presName="Name0" presStyleCnt="0">
        <dgm:presLayoutVars>
          <dgm:dir/>
          <dgm:animLvl val="lvl"/>
          <dgm:resizeHandles val="exact"/>
        </dgm:presLayoutVars>
      </dgm:prSet>
      <dgm:spPr/>
      <dgm:t>
        <a:bodyPr/>
        <a:lstStyle/>
        <a:p>
          <a:endParaRPr lang="en-US"/>
        </a:p>
      </dgm:t>
    </dgm:pt>
    <dgm:pt modelId="{AAFA9881-267A-4AFD-B51F-5E030D034200}" type="pres">
      <dgm:prSet presAssocID="{ED5530FB-79FC-4868-BF07-CC65D59EEF0C}" presName="composite" presStyleCnt="0"/>
      <dgm:spPr/>
    </dgm:pt>
    <dgm:pt modelId="{C671AF83-B8ED-4B68-932C-FB0ED90D999C}" type="pres">
      <dgm:prSet presAssocID="{ED5530FB-79FC-4868-BF07-CC65D59EEF0C}" presName="parTx" presStyleLbl="alignNode1" presStyleIdx="0" presStyleCnt="3">
        <dgm:presLayoutVars>
          <dgm:chMax val="0"/>
          <dgm:chPref val="0"/>
          <dgm:bulletEnabled val="1"/>
        </dgm:presLayoutVars>
      </dgm:prSet>
      <dgm:spPr/>
      <dgm:t>
        <a:bodyPr/>
        <a:lstStyle/>
        <a:p>
          <a:endParaRPr lang="en-US"/>
        </a:p>
      </dgm:t>
    </dgm:pt>
    <dgm:pt modelId="{F31750D1-4619-43C3-AEF2-B184D653DE11}" type="pres">
      <dgm:prSet presAssocID="{ED5530FB-79FC-4868-BF07-CC65D59EEF0C}" presName="desTx" presStyleLbl="alignAccFollowNode1" presStyleIdx="0" presStyleCnt="3">
        <dgm:presLayoutVars>
          <dgm:bulletEnabled val="1"/>
        </dgm:presLayoutVars>
      </dgm:prSet>
      <dgm:spPr/>
      <dgm:t>
        <a:bodyPr/>
        <a:lstStyle/>
        <a:p>
          <a:endParaRPr lang="en-US"/>
        </a:p>
      </dgm:t>
    </dgm:pt>
    <dgm:pt modelId="{DDD2FF3F-77AC-4172-A352-15B814694549}" type="pres">
      <dgm:prSet presAssocID="{C8260D22-E7FE-4934-9402-9840DE99146C}" presName="space" presStyleCnt="0"/>
      <dgm:spPr/>
    </dgm:pt>
    <dgm:pt modelId="{61082E45-578F-482B-BA52-2F15700C8126}" type="pres">
      <dgm:prSet presAssocID="{48EAB377-1010-4449-AFB5-A8BF155A5241}" presName="composite" presStyleCnt="0"/>
      <dgm:spPr/>
    </dgm:pt>
    <dgm:pt modelId="{F667748A-88B4-4174-91C9-C9C0B837C4C4}" type="pres">
      <dgm:prSet presAssocID="{48EAB377-1010-4449-AFB5-A8BF155A5241}" presName="parTx" presStyleLbl="alignNode1" presStyleIdx="1" presStyleCnt="3">
        <dgm:presLayoutVars>
          <dgm:chMax val="0"/>
          <dgm:chPref val="0"/>
          <dgm:bulletEnabled val="1"/>
        </dgm:presLayoutVars>
      </dgm:prSet>
      <dgm:spPr/>
      <dgm:t>
        <a:bodyPr/>
        <a:lstStyle/>
        <a:p>
          <a:endParaRPr lang="en-US"/>
        </a:p>
      </dgm:t>
    </dgm:pt>
    <dgm:pt modelId="{0D77D13A-FE6C-41C3-9C45-9CE1A216B62F}" type="pres">
      <dgm:prSet presAssocID="{48EAB377-1010-4449-AFB5-A8BF155A5241}" presName="desTx" presStyleLbl="alignAccFollowNode1" presStyleIdx="1" presStyleCnt="3">
        <dgm:presLayoutVars>
          <dgm:bulletEnabled val="1"/>
        </dgm:presLayoutVars>
      </dgm:prSet>
      <dgm:spPr/>
      <dgm:t>
        <a:bodyPr/>
        <a:lstStyle/>
        <a:p>
          <a:endParaRPr lang="en-US"/>
        </a:p>
      </dgm:t>
    </dgm:pt>
    <dgm:pt modelId="{CE4343FA-EDB5-411C-B512-BE73B018D795}" type="pres">
      <dgm:prSet presAssocID="{7CF60946-EBFA-4154-B30A-44208D12AA26}" presName="space" presStyleCnt="0"/>
      <dgm:spPr/>
    </dgm:pt>
    <dgm:pt modelId="{FA44CE4C-CCDE-4675-95B7-BEFEA0CDBF56}" type="pres">
      <dgm:prSet presAssocID="{A1EAAEFA-6C06-4FE3-BE88-CD82396A2310}" presName="composite" presStyleCnt="0"/>
      <dgm:spPr/>
    </dgm:pt>
    <dgm:pt modelId="{9C6B2728-F255-4C05-8C95-37AD843155F7}" type="pres">
      <dgm:prSet presAssocID="{A1EAAEFA-6C06-4FE3-BE88-CD82396A2310}" presName="parTx" presStyleLbl="alignNode1" presStyleIdx="2" presStyleCnt="3">
        <dgm:presLayoutVars>
          <dgm:chMax val="0"/>
          <dgm:chPref val="0"/>
          <dgm:bulletEnabled val="1"/>
        </dgm:presLayoutVars>
      </dgm:prSet>
      <dgm:spPr/>
      <dgm:t>
        <a:bodyPr/>
        <a:lstStyle/>
        <a:p>
          <a:endParaRPr lang="en-US"/>
        </a:p>
      </dgm:t>
    </dgm:pt>
    <dgm:pt modelId="{F4022D79-1F21-42C4-8DAC-90924A8EE325}" type="pres">
      <dgm:prSet presAssocID="{A1EAAEFA-6C06-4FE3-BE88-CD82396A2310}" presName="desTx" presStyleLbl="alignAccFollowNode1" presStyleIdx="2" presStyleCnt="3">
        <dgm:presLayoutVars>
          <dgm:bulletEnabled val="1"/>
        </dgm:presLayoutVars>
      </dgm:prSet>
      <dgm:spPr/>
      <dgm:t>
        <a:bodyPr/>
        <a:lstStyle/>
        <a:p>
          <a:endParaRPr lang="en-US"/>
        </a:p>
      </dgm:t>
    </dgm:pt>
  </dgm:ptLst>
  <dgm:cxnLst>
    <dgm:cxn modelId="{808BBA76-6FBC-4AE4-AD9D-2B3D56E51BA0}" type="presOf" srcId="{A1EAAEFA-6C06-4FE3-BE88-CD82396A2310}" destId="{9C6B2728-F255-4C05-8C95-37AD843155F7}" srcOrd="0" destOrd="0" presId="urn:microsoft.com/office/officeart/2005/8/layout/hList1"/>
    <dgm:cxn modelId="{9AF0CE96-D376-4273-A785-4FB4AB527D60}" srcId="{A1EAAEFA-6C06-4FE3-BE88-CD82396A2310}" destId="{484C939E-DC76-4ADC-A171-1C54480F1C2F}" srcOrd="0" destOrd="0" parTransId="{AB8B5144-420A-4E80-A657-D1FFFE9344FD}" sibTransId="{A32840B0-6C87-489D-A96B-F37492385BE8}"/>
    <dgm:cxn modelId="{52C6F12D-9CBA-4B63-87F8-7A73F9BE8111}" srcId="{48EAB377-1010-4449-AFB5-A8BF155A5241}" destId="{CF5525CB-873D-4A4B-BAD9-F7624396B72B}" srcOrd="0" destOrd="0" parTransId="{5EC0BF1E-F265-4F26-A0EC-94141192093B}" sibTransId="{58425753-EAB7-41C3-AC14-E0A8A37A262F}"/>
    <dgm:cxn modelId="{EB0973E0-A4A4-476B-8AD9-78EA046F1AA5}" srcId="{5E119AAA-8C47-4274-8900-935B3FF5E510}" destId="{ED5530FB-79FC-4868-BF07-CC65D59EEF0C}" srcOrd="0" destOrd="0" parTransId="{696B3AEE-3459-4651-8DE9-8E34053C54D7}" sibTransId="{C8260D22-E7FE-4934-9402-9840DE99146C}"/>
    <dgm:cxn modelId="{06CDF3EC-F366-42DB-BFD1-DD334F05FBE2}" type="presOf" srcId="{CF5525CB-873D-4A4B-BAD9-F7624396B72B}" destId="{0D77D13A-FE6C-41C3-9C45-9CE1A216B62F}" srcOrd="0" destOrd="0" presId="urn:microsoft.com/office/officeart/2005/8/layout/hList1"/>
    <dgm:cxn modelId="{713399DF-5E7A-4C05-9119-3F74CD20F67C}" type="presOf" srcId="{ED5530FB-79FC-4868-BF07-CC65D59EEF0C}" destId="{C671AF83-B8ED-4B68-932C-FB0ED90D999C}" srcOrd="0" destOrd="0" presId="urn:microsoft.com/office/officeart/2005/8/layout/hList1"/>
    <dgm:cxn modelId="{AA969D24-2B47-40B6-8888-6144DAE4DF9A}" srcId="{5E119AAA-8C47-4274-8900-935B3FF5E510}" destId="{A1EAAEFA-6C06-4FE3-BE88-CD82396A2310}" srcOrd="2" destOrd="0" parTransId="{2EAE52DA-AED3-49D6-977B-2A7F9FEBAD07}" sibTransId="{83648793-94E1-44BE-9975-A0644287EDE2}"/>
    <dgm:cxn modelId="{38662C2C-809C-4404-8927-81DF5EB061DF}" type="presOf" srcId="{5E119AAA-8C47-4274-8900-935B3FF5E510}" destId="{33627893-B97D-495E-B48A-D556AF795A82}" srcOrd="0" destOrd="0" presId="urn:microsoft.com/office/officeart/2005/8/layout/hList1"/>
    <dgm:cxn modelId="{9EC96E43-21A6-46B4-8F8C-A136A22B3DFF}" srcId="{ED5530FB-79FC-4868-BF07-CC65D59EEF0C}" destId="{DCF42895-13B4-40F2-A8D9-FA133CCF5B31}" srcOrd="0" destOrd="0" parTransId="{3D37096E-D4D7-4E76-8CF4-D0F42FCC53C9}" sibTransId="{EDE0BAEE-E38A-4A3E-9F06-1B513CFD6A2B}"/>
    <dgm:cxn modelId="{A16D4DC9-F6E6-45BA-84FF-22C22C1873F4}" type="presOf" srcId="{484C939E-DC76-4ADC-A171-1C54480F1C2F}" destId="{F4022D79-1F21-42C4-8DAC-90924A8EE325}" srcOrd="0" destOrd="0" presId="urn:microsoft.com/office/officeart/2005/8/layout/hList1"/>
    <dgm:cxn modelId="{1AD959C5-3FA3-4655-B4E9-2F198C212821}" type="presOf" srcId="{48EAB377-1010-4449-AFB5-A8BF155A5241}" destId="{F667748A-88B4-4174-91C9-C9C0B837C4C4}" srcOrd="0" destOrd="0" presId="urn:microsoft.com/office/officeart/2005/8/layout/hList1"/>
    <dgm:cxn modelId="{82B3EBF0-F678-45BA-AA1D-A0E2583FB338}" srcId="{5E119AAA-8C47-4274-8900-935B3FF5E510}" destId="{48EAB377-1010-4449-AFB5-A8BF155A5241}" srcOrd="1" destOrd="0" parTransId="{170B51DC-91D9-46A4-A36C-431F80FFA8DC}" sibTransId="{7CF60946-EBFA-4154-B30A-44208D12AA26}"/>
    <dgm:cxn modelId="{50CDEB45-B0FD-49BA-B73F-E1311B2D07FB}" type="presOf" srcId="{DCF42895-13B4-40F2-A8D9-FA133CCF5B31}" destId="{F31750D1-4619-43C3-AEF2-B184D653DE11}" srcOrd="0" destOrd="0" presId="urn:microsoft.com/office/officeart/2005/8/layout/hList1"/>
    <dgm:cxn modelId="{D7DE9909-1D39-4680-8F70-A76C2477F207}" type="presParOf" srcId="{33627893-B97D-495E-B48A-D556AF795A82}" destId="{AAFA9881-267A-4AFD-B51F-5E030D034200}" srcOrd="0" destOrd="0" presId="urn:microsoft.com/office/officeart/2005/8/layout/hList1"/>
    <dgm:cxn modelId="{D62A6A1C-3EA4-4604-A7DB-B43A574B65B5}" type="presParOf" srcId="{AAFA9881-267A-4AFD-B51F-5E030D034200}" destId="{C671AF83-B8ED-4B68-932C-FB0ED90D999C}" srcOrd="0" destOrd="0" presId="urn:microsoft.com/office/officeart/2005/8/layout/hList1"/>
    <dgm:cxn modelId="{454C7B0A-16BA-4B21-96AD-E48A88B8C8E9}" type="presParOf" srcId="{AAFA9881-267A-4AFD-B51F-5E030D034200}" destId="{F31750D1-4619-43C3-AEF2-B184D653DE11}" srcOrd="1" destOrd="0" presId="urn:microsoft.com/office/officeart/2005/8/layout/hList1"/>
    <dgm:cxn modelId="{E80EF41B-9F2C-44BE-AB4D-4825E81E9BC0}" type="presParOf" srcId="{33627893-B97D-495E-B48A-D556AF795A82}" destId="{DDD2FF3F-77AC-4172-A352-15B814694549}" srcOrd="1" destOrd="0" presId="urn:microsoft.com/office/officeart/2005/8/layout/hList1"/>
    <dgm:cxn modelId="{89FF1AE9-01D7-4494-A971-349A6BADB053}" type="presParOf" srcId="{33627893-B97D-495E-B48A-D556AF795A82}" destId="{61082E45-578F-482B-BA52-2F15700C8126}" srcOrd="2" destOrd="0" presId="urn:microsoft.com/office/officeart/2005/8/layout/hList1"/>
    <dgm:cxn modelId="{32C17C25-AC53-46E5-8D29-62AE85C1C614}" type="presParOf" srcId="{61082E45-578F-482B-BA52-2F15700C8126}" destId="{F667748A-88B4-4174-91C9-C9C0B837C4C4}" srcOrd="0" destOrd="0" presId="urn:microsoft.com/office/officeart/2005/8/layout/hList1"/>
    <dgm:cxn modelId="{80AD280C-66FF-4247-AC88-2919EB26C054}" type="presParOf" srcId="{61082E45-578F-482B-BA52-2F15700C8126}" destId="{0D77D13A-FE6C-41C3-9C45-9CE1A216B62F}" srcOrd="1" destOrd="0" presId="urn:microsoft.com/office/officeart/2005/8/layout/hList1"/>
    <dgm:cxn modelId="{1685B82F-7CE4-462C-88F7-759B365D0F23}" type="presParOf" srcId="{33627893-B97D-495E-B48A-D556AF795A82}" destId="{CE4343FA-EDB5-411C-B512-BE73B018D795}" srcOrd="3" destOrd="0" presId="urn:microsoft.com/office/officeart/2005/8/layout/hList1"/>
    <dgm:cxn modelId="{712A91A1-3124-4B9C-9CA9-49F89A65FA40}" type="presParOf" srcId="{33627893-B97D-495E-B48A-D556AF795A82}" destId="{FA44CE4C-CCDE-4675-95B7-BEFEA0CDBF56}" srcOrd="4" destOrd="0" presId="urn:microsoft.com/office/officeart/2005/8/layout/hList1"/>
    <dgm:cxn modelId="{694A38D2-F253-4B71-BF75-9C5AB4C6E57D}" type="presParOf" srcId="{FA44CE4C-CCDE-4675-95B7-BEFEA0CDBF56}" destId="{9C6B2728-F255-4C05-8C95-37AD843155F7}" srcOrd="0" destOrd="0" presId="urn:microsoft.com/office/officeart/2005/8/layout/hList1"/>
    <dgm:cxn modelId="{E662CD7C-BA72-47BD-BD6F-A60C8723F9EF}" type="presParOf" srcId="{FA44CE4C-CCDE-4675-95B7-BEFEA0CDBF56}" destId="{F4022D79-1F21-42C4-8DAC-90924A8EE32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27BC6F-D795-4350-855D-E0443C2B3E5F}" type="doc">
      <dgm:prSet loTypeId="urn:microsoft.com/office/officeart/2005/8/layout/gear1" loCatId="process" qsTypeId="urn:microsoft.com/office/officeart/2005/8/quickstyle/simple1" qsCatId="simple" csTypeId="urn:microsoft.com/office/officeart/2005/8/colors/colorful2" csCatId="colorful"/>
      <dgm:spPr/>
      <dgm:t>
        <a:bodyPr/>
        <a:lstStyle/>
        <a:p>
          <a:endParaRPr lang="en-US"/>
        </a:p>
      </dgm:t>
    </dgm:pt>
    <dgm:pt modelId="{4AB94C17-0E4E-4B1B-9A4A-31ABE334C4C2}">
      <dgm:prSet/>
      <dgm:spPr/>
      <dgm:t>
        <a:bodyPr/>
        <a:lstStyle/>
        <a:p>
          <a:pPr rtl="0"/>
          <a:r>
            <a:rPr lang="en-US" b="1" dirty="0"/>
            <a:t>Valence</a:t>
          </a:r>
          <a:r>
            <a:rPr lang="en-US" dirty="0"/>
            <a:t>: value or importance placed on a reward</a:t>
          </a:r>
        </a:p>
      </dgm:t>
    </dgm:pt>
    <dgm:pt modelId="{289773B3-79E2-45BE-834E-5A7757AFCD52}" type="parTrans" cxnId="{34832E68-B16D-4802-AB9E-4D315B4A3B18}">
      <dgm:prSet/>
      <dgm:spPr/>
      <dgm:t>
        <a:bodyPr/>
        <a:lstStyle/>
        <a:p>
          <a:endParaRPr lang="en-US"/>
        </a:p>
      </dgm:t>
    </dgm:pt>
    <dgm:pt modelId="{1FD30EFF-2465-4C49-8ADE-E9DC422D6778}" type="sibTrans" cxnId="{34832E68-B16D-4802-AB9E-4D315B4A3B18}">
      <dgm:prSet/>
      <dgm:spPr/>
      <dgm:t>
        <a:bodyPr/>
        <a:lstStyle/>
        <a:p>
          <a:endParaRPr lang="en-US" dirty="0"/>
        </a:p>
      </dgm:t>
    </dgm:pt>
    <dgm:pt modelId="{9064E6E7-855C-43F0-B3DA-059A1C1C2046}">
      <dgm:prSet/>
      <dgm:spPr/>
      <dgm:t>
        <a:bodyPr/>
        <a:lstStyle/>
        <a:p>
          <a:pPr rtl="0"/>
          <a:r>
            <a:rPr lang="en-US" b="1" dirty="0"/>
            <a:t>Expectancy</a:t>
          </a:r>
          <a:r>
            <a:rPr lang="en-US" dirty="0"/>
            <a:t>: belief that effort leads to performance</a:t>
          </a:r>
        </a:p>
      </dgm:t>
    </dgm:pt>
    <dgm:pt modelId="{B33A0393-4314-436E-A25F-FA860584E4B3}" type="parTrans" cxnId="{8E1CEFB1-C2B8-4AE7-BAA0-F01E79C093D7}">
      <dgm:prSet/>
      <dgm:spPr/>
      <dgm:t>
        <a:bodyPr/>
        <a:lstStyle/>
        <a:p>
          <a:endParaRPr lang="en-US"/>
        </a:p>
      </dgm:t>
    </dgm:pt>
    <dgm:pt modelId="{5631D840-0305-472B-9FD1-8221482D1688}" type="sibTrans" cxnId="{8E1CEFB1-C2B8-4AE7-BAA0-F01E79C093D7}">
      <dgm:prSet/>
      <dgm:spPr/>
      <dgm:t>
        <a:bodyPr/>
        <a:lstStyle/>
        <a:p>
          <a:endParaRPr lang="en-US" dirty="0"/>
        </a:p>
      </dgm:t>
    </dgm:pt>
    <dgm:pt modelId="{475853D8-A9D6-4113-8A15-BC70C2644F5E}">
      <dgm:prSet/>
      <dgm:spPr/>
      <dgm:t>
        <a:bodyPr/>
        <a:lstStyle/>
        <a:p>
          <a:pPr rtl="0"/>
          <a:r>
            <a:rPr lang="en-US" b="1" dirty="0"/>
            <a:t>Instrumentality</a:t>
          </a:r>
          <a:r>
            <a:rPr lang="en-US" dirty="0"/>
            <a:t>: belief that performance is related to rewards</a:t>
          </a:r>
        </a:p>
      </dgm:t>
    </dgm:pt>
    <dgm:pt modelId="{60C5353B-3A20-4576-9EF7-981EFDFC1A52}" type="parTrans" cxnId="{647A1278-079D-42C1-BCE4-E180897E6997}">
      <dgm:prSet/>
      <dgm:spPr/>
      <dgm:t>
        <a:bodyPr/>
        <a:lstStyle/>
        <a:p>
          <a:endParaRPr lang="en-US"/>
        </a:p>
      </dgm:t>
    </dgm:pt>
    <dgm:pt modelId="{172C3835-584D-454A-A32B-E6CCBDA0366E}" type="sibTrans" cxnId="{647A1278-079D-42C1-BCE4-E180897E6997}">
      <dgm:prSet/>
      <dgm:spPr/>
      <dgm:t>
        <a:bodyPr/>
        <a:lstStyle/>
        <a:p>
          <a:endParaRPr lang="en-US" dirty="0"/>
        </a:p>
      </dgm:t>
    </dgm:pt>
    <dgm:pt modelId="{46C46B06-A604-490C-B902-8EFA48280A30}" type="pres">
      <dgm:prSet presAssocID="{6027BC6F-D795-4350-855D-E0443C2B3E5F}" presName="composite" presStyleCnt="0">
        <dgm:presLayoutVars>
          <dgm:chMax val="3"/>
          <dgm:animLvl val="lvl"/>
          <dgm:resizeHandles val="exact"/>
        </dgm:presLayoutVars>
      </dgm:prSet>
      <dgm:spPr/>
      <dgm:t>
        <a:bodyPr/>
        <a:lstStyle/>
        <a:p>
          <a:endParaRPr lang="en-US"/>
        </a:p>
      </dgm:t>
    </dgm:pt>
    <dgm:pt modelId="{45540ABE-4F7B-4E41-BD83-547DF24E0121}" type="pres">
      <dgm:prSet presAssocID="{4AB94C17-0E4E-4B1B-9A4A-31ABE334C4C2}" presName="gear1" presStyleLbl="node1" presStyleIdx="0" presStyleCnt="3">
        <dgm:presLayoutVars>
          <dgm:chMax val="1"/>
          <dgm:bulletEnabled val="1"/>
        </dgm:presLayoutVars>
      </dgm:prSet>
      <dgm:spPr/>
      <dgm:t>
        <a:bodyPr/>
        <a:lstStyle/>
        <a:p>
          <a:endParaRPr lang="en-US"/>
        </a:p>
      </dgm:t>
    </dgm:pt>
    <dgm:pt modelId="{6FB4ADA4-8F99-4F7B-B5E0-2D587C3F8BCC}" type="pres">
      <dgm:prSet presAssocID="{4AB94C17-0E4E-4B1B-9A4A-31ABE334C4C2}" presName="gear1srcNode" presStyleLbl="node1" presStyleIdx="0" presStyleCnt="3"/>
      <dgm:spPr/>
      <dgm:t>
        <a:bodyPr/>
        <a:lstStyle/>
        <a:p>
          <a:endParaRPr lang="en-US"/>
        </a:p>
      </dgm:t>
    </dgm:pt>
    <dgm:pt modelId="{AA1C8762-45C2-4F59-93D6-14B91F25D26A}" type="pres">
      <dgm:prSet presAssocID="{4AB94C17-0E4E-4B1B-9A4A-31ABE334C4C2}" presName="gear1dstNode" presStyleLbl="node1" presStyleIdx="0" presStyleCnt="3"/>
      <dgm:spPr/>
      <dgm:t>
        <a:bodyPr/>
        <a:lstStyle/>
        <a:p>
          <a:endParaRPr lang="en-US"/>
        </a:p>
      </dgm:t>
    </dgm:pt>
    <dgm:pt modelId="{0AA737FC-56A6-422D-8C49-86267A9E11BA}" type="pres">
      <dgm:prSet presAssocID="{9064E6E7-855C-43F0-B3DA-059A1C1C2046}" presName="gear2" presStyleLbl="node1" presStyleIdx="1" presStyleCnt="3" custLinFactNeighborX="-2660" custLinFactNeighborY="1330">
        <dgm:presLayoutVars>
          <dgm:chMax val="1"/>
          <dgm:bulletEnabled val="1"/>
        </dgm:presLayoutVars>
      </dgm:prSet>
      <dgm:spPr/>
      <dgm:t>
        <a:bodyPr/>
        <a:lstStyle/>
        <a:p>
          <a:endParaRPr lang="en-US"/>
        </a:p>
      </dgm:t>
    </dgm:pt>
    <dgm:pt modelId="{960E9F8C-B998-4F99-A7A3-3E740ADAE036}" type="pres">
      <dgm:prSet presAssocID="{9064E6E7-855C-43F0-B3DA-059A1C1C2046}" presName="gear2srcNode" presStyleLbl="node1" presStyleIdx="1" presStyleCnt="3"/>
      <dgm:spPr/>
      <dgm:t>
        <a:bodyPr/>
        <a:lstStyle/>
        <a:p>
          <a:endParaRPr lang="en-US"/>
        </a:p>
      </dgm:t>
    </dgm:pt>
    <dgm:pt modelId="{BA889051-98EF-44DB-BB57-378E86147370}" type="pres">
      <dgm:prSet presAssocID="{9064E6E7-855C-43F0-B3DA-059A1C1C2046}" presName="gear2dstNode" presStyleLbl="node1" presStyleIdx="1" presStyleCnt="3"/>
      <dgm:spPr/>
      <dgm:t>
        <a:bodyPr/>
        <a:lstStyle/>
        <a:p>
          <a:endParaRPr lang="en-US"/>
        </a:p>
      </dgm:t>
    </dgm:pt>
    <dgm:pt modelId="{3E0A2838-6F5F-4253-8711-3ABE36366B02}" type="pres">
      <dgm:prSet presAssocID="{475853D8-A9D6-4113-8A15-BC70C2644F5E}" presName="gear3" presStyleLbl="node1" presStyleIdx="2" presStyleCnt="3" custLinFactNeighborX="-1160" custLinFactNeighborY="0"/>
      <dgm:spPr/>
      <dgm:t>
        <a:bodyPr/>
        <a:lstStyle/>
        <a:p>
          <a:endParaRPr lang="en-US"/>
        </a:p>
      </dgm:t>
    </dgm:pt>
    <dgm:pt modelId="{D339A1B7-C4B6-4D5C-8300-A147BE1E1C21}" type="pres">
      <dgm:prSet presAssocID="{475853D8-A9D6-4113-8A15-BC70C2644F5E}" presName="gear3tx" presStyleLbl="node1" presStyleIdx="2" presStyleCnt="3">
        <dgm:presLayoutVars>
          <dgm:chMax val="1"/>
          <dgm:bulletEnabled val="1"/>
        </dgm:presLayoutVars>
      </dgm:prSet>
      <dgm:spPr/>
      <dgm:t>
        <a:bodyPr/>
        <a:lstStyle/>
        <a:p>
          <a:endParaRPr lang="en-US"/>
        </a:p>
      </dgm:t>
    </dgm:pt>
    <dgm:pt modelId="{58D6FD90-A7F9-451C-867D-15D5E6302E47}" type="pres">
      <dgm:prSet presAssocID="{475853D8-A9D6-4113-8A15-BC70C2644F5E}" presName="gear3srcNode" presStyleLbl="node1" presStyleIdx="2" presStyleCnt="3"/>
      <dgm:spPr/>
      <dgm:t>
        <a:bodyPr/>
        <a:lstStyle/>
        <a:p>
          <a:endParaRPr lang="en-US"/>
        </a:p>
      </dgm:t>
    </dgm:pt>
    <dgm:pt modelId="{329D0E21-55B8-43EC-AEFA-123EAD68723B}" type="pres">
      <dgm:prSet presAssocID="{475853D8-A9D6-4113-8A15-BC70C2644F5E}" presName="gear3dstNode" presStyleLbl="node1" presStyleIdx="2" presStyleCnt="3"/>
      <dgm:spPr/>
      <dgm:t>
        <a:bodyPr/>
        <a:lstStyle/>
        <a:p>
          <a:endParaRPr lang="en-US"/>
        </a:p>
      </dgm:t>
    </dgm:pt>
    <dgm:pt modelId="{039D25A7-C499-4309-9C5A-F7428D5E171D}" type="pres">
      <dgm:prSet presAssocID="{1FD30EFF-2465-4C49-8ADE-E9DC422D6778}" presName="connector1" presStyleLbl="sibTrans2D1" presStyleIdx="0" presStyleCnt="3"/>
      <dgm:spPr/>
      <dgm:t>
        <a:bodyPr/>
        <a:lstStyle/>
        <a:p>
          <a:endParaRPr lang="en-US"/>
        </a:p>
      </dgm:t>
    </dgm:pt>
    <dgm:pt modelId="{4145AA5F-CD27-4471-95AE-70D91A06B7BC}" type="pres">
      <dgm:prSet presAssocID="{5631D840-0305-472B-9FD1-8221482D1688}" presName="connector2" presStyleLbl="sibTrans2D1" presStyleIdx="1" presStyleCnt="3"/>
      <dgm:spPr/>
      <dgm:t>
        <a:bodyPr/>
        <a:lstStyle/>
        <a:p>
          <a:endParaRPr lang="en-US"/>
        </a:p>
      </dgm:t>
    </dgm:pt>
    <dgm:pt modelId="{B378D525-A315-447B-97A3-6F36D3AAACE2}" type="pres">
      <dgm:prSet presAssocID="{172C3835-584D-454A-A32B-E6CCBDA0366E}" presName="connector3" presStyleLbl="sibTrans2D1" presStyleIdx="2" presStyleCnt="3"/>
      <dgm:spPr/>
      <dgm:t>
        <a:bodyPr/>
        <a:lstStyle/>
        <a:p>
          <a:endParaRPr lang="en-US"/>
        </a:p>
      </dgm:t>
    </dgm:pt>
  </dgm:ptLst>
  <dgm:cxnLst>
    <dgm:cxn modelId="{B9883FF0-8C90-4613-B1B2-D2E314186B73}" type="presOf" srcId="{1FD30EFF-2465-4C49-8ADE-E9DC422D6778}" destId="{039D25A7-C499-4309-9C5A-F7428D5E171D}" srcOrd="0" destOrd="0" presId="urn:microsoft.com/office/officeart/2005/8/layout/gear1"/>
    <dgm:cxn modelId="{3FA774A2-EC58-4837-AD27-55153A470A09}" type="presOf" srcId="{6027BC6F-D795-4350-855D-E0443C2B3E5F}" destId="{46C46B06-A604-490C-B902-8EFA48280A30}" srcOrd="0" destOrd="0" presId="urn:microsoft.com/office/officeart/2005/8/layout/gear1"/>
    <dgm:cxn modelId="{10752A62-5B69-4DEB-A860-327C9FA0BE87}" type="presOf" srcId="{5631D840-0305-472B-9FD1-8221482D1688}" destId="{4145AA5F-CD27-4471-95AE-70D91A06B7BC}" srcOrd="0" destOrd="0" presId="urn:microsoft.com/office/officeart/2005/8/layout/gear1"/>
    <dgm:cxn modelId="{AE4BE236-B0AA-43C6-80C3-6A01572FD939}" type="presOf" srcId="{475853D8-A9D6-4113-8A15-BC70C2644F5E}" destId="{3E0A2838-6F5F-4253-8711-3ABE36366B02}" srcOrd="0" destOrd="0" presId="urn:microsoft.com/office/officeart/2005/8/layout/gear1"/>
    <dgm:cxn modelId="{8E1CEFB1-C2B8-4AE7-BAA0-F01E79C093D7}" srcId="{6027BC6F-D795-4350-855D-E0443C2B3E5F}" destId="{9064E6E7-855C-43F0-B3DA-059A1C1C2046}" srcOrd="1" destOrd="0" parTransId="{B33A0393-4314-436E-A25F-FA860584E4B3}" sibTransId="{5631D840-0305-472B-9FD1-8221482D1688}"/>
    <dgm:cxn modelId="{80BE50E3-F0F8-4C84-8FB7-57800A7C04C0}" type="presOf" srcId="{9064E6E7-855C-43F0-B3DA-059A1C1C2046}" destId="{BA889051-98EF-44DB-BB57-378E86147370}" srcOrd="2" destOrd="0" presId="urn:microsoft.com/office/officeart/2005/8/layout/gear1"/>
    <dgm:cxn modelId="{FFE72E36-701B-4CB7-AA28-2BE5F5B3A4AC}" type="presOf" srcId="{475853D8-A9D6-4113-8A15-BC70C2644F5E}" destId="{329D0E21-55B8-43EC-AEFA-123EAD68723B}" srcOrd="3" destOrd="0" presId="urn:microsoft.com/office/officeart/2005/8/layout/gear1"/>
    <dgm:cxn modelId="{51C39763-F540-466B-A39A-49CBAA737A39}" type="presOf" srcId="{172C3835-584D-454A-A32B-E6CCBDA0366E}" destId="{B378D525-A315-447B-97A3-6F36D3AAACE2}" srcOrd="0" destOrd="0" presId="urn:microsoft.com/office/officeart/2005/8/layout/gear1"/>
    <dgm:cxn modelId="{2A7852B5-287E-48B7-85E7-CB4AA5DFFD05}" type="presOf" srcId="{475853D8-A9D6-4113-8A15-BC70C2644F5E}" destId="{D339A1B7-C4B6-4D5C-8300-A147BE1E1C21}" srcOrd="1" destOrd="0" presId="urn:microsoft.com/office/officeart/2005/8/layout/gear1"/>
    <dgm:cxn modelId="{34832E68-B16D-4802-AB9E-4D315B4A3B18}" srcId="{6027BC6F-D795-4350-855D-E0443C2B3E5F}" destId="{4AB94C17-0E4E-4B1B-9A4A-31ABE334C4C2}" srcOrd="0" destOrd="0" parTransId="{289773B3-79E2-45BE-834E-5A7757AFCD52}" sibTransId="{1FD30EFF-2465-4C49-8ADE-E9DC422D6778}"/>
    <dgm:cxn modelId="{38AB1020-2D8E-4E54-A5E2-E29D88FB55D2}" type="presOf" srcId="{9064E6E7-855C-43F0-B3DA-059A1C1C2046}" destId="{0AA737FC-56A6-422D-8C49-86267A9E11BA}" srcOrd="0" destOrd="0" presId="urn:microsoft.com/office/officeart/2005/8/layout/gear1"/>
    <dgm:cxn modelId="{AB04A526-CFB3-4177-B6BC-C105224C6804}" type="presOf" srcId="{475853D8-A9D6-4113-8A15-BC70C2644F5E}" destId="{58D6FD90-A7F9-451C-867D-15D5E6302E47}" srcOrd="2" destOrd="0" presId="urn:microsoft.com/office/officeart/2005/8/layout/gear1"/>
    <dgm:cxn modelId="{298E2DDD-F313-41AF-937B-B0A96CBC892A}" type="presOf" srcId="{9064E6E7-855C-43F0-B3DA-059A1C1C2046}" destId="{960E9F8C-B998-4F99-A7A3-3E740ADAE036}" srcOrd="1" destOrd="0" presId="urn:microsoft.com/office/officeart/2005/8/layout/gear1"/>
    <dgm:cxn modelId="{948F38E2-1256-4756-AE96-06C9FA71D843}" type="presOf" srcId="{4AB94C17-0E4E-4B1B-9A4A-31ABE334C4C2}" destId="{45540ABE-4F7B-4E41-BD83-547DF24E0121}" srcOrd="0" destOrd="0" presId="urn:microsoft.com/office/officeart/2005/8/layout/gear1"/>
    <dgm:cxn modelId="{C2484023-636C-4DA6-809D-25C0B287782A}" type="presOf" srcId="{4AB94C17-0E4E-4B1B-9A4A-31ABE334C4C2}" destId="{AA1C8762-45C2-4F59-93D6-14B91F25D26A}" srcOrd="2" destOrd="0" presId="urn:microsoft.com/office/officeart/2005/8/layout/gear1"/>
    <dgm:cxn modelId="{647A1278-079D-42C1-BCE4-E180897E6997}" srcId="{6027BC6F-D795-4350-855D-E0443C2B3E5F}" destId="{475853D8-A9D6-4113-8A15-BC70C2644F5E}" srcOrd="2" destOrd="0" parTransId="{60C5353B-3A20-4576-9EF7-981EFDFC1A52}" sibTransId="{172C3835-584D-454A-A32B-E6CCBDA0366E}"/>
    <dgm:cxn modelId="{24C513EE-8739-4931-BE07-232DB588F279}" type="presOf" srcId="{4AB94C17-0E4E-4B1B-9A4A-31ABE334C4C2}" destId="{6FB4ADA4-8F99-4F7B-B5E0-2D587C3F8BCC}" srcOrd="1" destOrd="0" presId="urn:microsoft.com/office/officeart/2005/8/layout/gear1"/>
    <dgm:cxn modelId="{C05AD778-C116-4624-9186-DCBFEF8FA68A}" type="presParOf" srcId="{46C46B06-A604-490C-B902-8EFA48280A30}" destId="{45540ABE-4F7B-4E41-BD83-547DF24E0121}" srcOrd="0" destOrd="0" presId="urn:microsoft.com/office/officeart/2005/8/layout/gear1"/>
    <dgm:cxn modelId="{D023CEC6-8C31-4115-91CC-E8E6A64427C3}" type="presParOf" srcId="{46C46B06-A604-490C-B902-8EFA48280A30}" destId="{6FB4ADA4-8F99-4F7B-B5E0-2D587C3F8BCC}" srcOrd="1" destOrd="0" presId="urn:microsoft.com/office/officeart/2005/8/layout/gear1"/>
    <dgm:cxn modelId="{D4F1B877-84B1-4330-B32B-01EDC5B95286}" type="presParOf" srcId="{46C46B06-A604-490C-B902-8EFA48280A30}" destId="{AA1C8762-45C2-4F59-93D6-14B91F25D26A}" srcOrd="2" destOrd="0" presId="urn:microsoft.com/office/officeart/2005/8/layout/gear1"/>
    <dgm:cxn modelId="{32D789F8-9124-41AE-A5DD-2FDBF91AD437}" type="presParOf" srcId="{46C46B06-A604-490C-B902-8EFA48280A30}" destId="{0AA737FC-56A6-422D-8C49-86267A9E11BA}" srcOrd="3" destOrd="0" presId="urn:microsoft.com/office/officeart/2005/8/layout/gear1"/>
    <dgm:cxn modelId="{E841660B-5D88-4F90-AD79-9D7B470E2D79}" type="presParOf" srcId="{46C46B06-A604-490C-B902-8EFA48280A30}" destId="{960E9F8C-B998-4F99-A7A3-3E740ADAE036}" srcOrd="4" destOrd="0" presId="urn:microsoft.com/office/officeart/2005/8/layout/gear1"/>
    <dgm:cxn modelId="{4EF4633A-A6DC-4A54-B1AB-9B1755C3781D}" type="presParOf" srcId="{46C46B06-A604-490C-B902-8EFA48280A30}" destId="{BA889051-98EF-44DB-BB57-378E86147370}" srcOrd="5" destOrd="0" presId="urn:microsoft.com/office/officeart/2005/8/layout/gear1"/>
    <dgm:cxn modelId="{5DAF8E10-9C6D-42FC-9883-6D5274492F58}" type="presParOf" srcId="{46C46B06-A604-490C-B902-8EFA48280A30}" destId="{3E0A2838-6F5F-4253-8711-3ABE36366B02}" srcOrd="6" destOrd="0" presId="urn:microsoft.com/office/officeart/2005/8/layout/gear1"/>
    <dgm:cxn modelId="{4B5C9F90-D26A-4024-9A78-4CC987505F3D}" type="presParOf" srcId="{46C46B06-A604-490C-B902-8EFA48280A30}" destId="{D339A1B7-C4B6-4D5C-8300-A147BE1E1C21}" srcOrd="7" destOrd="0" presId="urn:microsoft.com/office/officeart/2005/8/layout/gear1"/>
    <dgm:cxn modelId="{D58997FE-962A-4E81-8711-EE92B97E5884}" type="presParOf" srcId="{46C46B06-A604-490C-B902-8EFA48280A30}" destId="{58D6FD90-A7F9-451C-867D-15D5E6302E47}" srcOrd="8" destOrd="0" presId="urn:microsoft.com/office/officeart/2005/8/layout/gear1"/>
    <dgm:cxn modelId="{19394D11-400A-42D7-AC59-57AC22ADB990}" type="presParOf" srcId="{46C46B06-A604-490C-B902-8EFA48280A30}" destId="{329D0E21-55B8-43EC-AEFA-123EAD68723B}" srcOrd="9" destOrd="0" presId="urn:microsoft.com/office/officeart/2005/8/layout/gear1"/>
    <dgm:cxn modelId="{B97D9E9C-FD64-4152-A83A-9148C7396DFC}" type="presParOf" srcId="{46C46B06-A604-490C-B902-8EFA48280A30}" destId="{039D25A7-C499-4309-9C5A-F7428D5E171D}" srcOrd="10" destOrd="0" presId="urn:microsoft.com/office/officeart/2005/8/layout/gear1"/>
    <dgm:cxn modelId="{4CCC9CC5-0162-4EEF-AC0F-9D3BE5EEAAA8}" type="presParOf" srcId="{46C46B06-A604-490C-B902-8EFA48280A30}" destId="{4145AA5F-CD27-4471-95AE-70D91A06B7BC}" srcOrd="11" destOrd="0" presId="urn:microsoft.com/office/officeart/2005/8/layout/gear1"/>
    <dgm:cxn modelId="{1A29F61A-651F-4D44-A8DE-C72A22F53185}" type="presParOf" srcId="{46C46B06-A604-490C-B902-8EFA48280A30}" destId="{B378D525-A315-447B-97A3-6F36D3AAACE2}"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02D60-D5EE-41FB-B1FC-175124F18AED}" type="doc">
      <dgm:prSet loTypeId="urn:microsoft.com/office/officeart/2005/8/layout/radial4" loCatId="relationship" qsTypeId="urn:microsoft.com/office/officeart/2005/8/quickstyle/simple1" qsCatId="simple" csTypeId="urn:microsoft.com/office/officeart/2005/8/colors/colorful1#11" csCatId="colorful" phldr="1"/>
      <dgm:spPr/>
      <dgm:t>
        <a:bodyPr/>
        <a:lstStyle/>
        <a:p>
          <a:endParaRPr lang="en-US"/>
        </a:p>
      </dgm:t>
    </dgm:pt>
    <dgm:pt modelId="{AEE71561-B2A4-4CB9-83DD-C2D02A39EFEC}">
      <dgm:prSet phldrT="[Text]"/>
      <dgm:spPr/>
      <dgm:t>
        <a:bodyPr/>
        <a:lstStyle/>
        <a:p>
          <a:r>
            <a:rPr lang="en-US" dirty="0"/>
            <a:t>Motivational problems</a:t>
          </a:r>
        </a:p>
      </dgm:t>
    </dgm:pt>
    <dgm:pt modelId="{04B9DDDE-3090-4716-A5CC-FC99946DE062}" type="parTrans" cxnId="{58D1B6E6-C757-4F8C-BCA8-7B8EFEFEF727}">
      <dgm:prSet/>
      <dgm:spPr/>
      <dgm:t>
        <a:bodyPr/>
        <a:lstStyle/>
        <a:p>
          <a:endParaRPr lang="en-US"/>
        </a:p>
      </dgm:t>
    </dgm:pt>
    <dgm:pt modelId="{560293A1-7D50-486E-9CF2-866014F205F5}" type="sibTrans" cxnId="{58D1B6E6-C757-4F8C-BCA8-7B8EFEFEF727}">
      <dgm:prSet/>
      <dgm:spPr/>
      <dgm:t>
        <a:bodyPr/>
        <a:lstStyle/>
        <a:p>
          <a:endParaRPr lang="en-US"/>
        </a:p>
      </dgm:t>
    </dgm:pt>
    <dgm:pt modelId="{085B551E-AF54-43C1-BE1A-E5C9D7FC1722}">
      <dgm:prSet phldrT="[Text]"/>
      <dgm:spPr/>
      <dgm:t>
        <a:bodyPr/>
        <a:lstStyle/>
        <a:p>
          <a:r>
            <a:rPr lang="en-US" dirty="0"/>
            <a:t>Disbelief in a relationship between effort and performance</a:t>
          </a:r>
        </a:p>
      </dgm:t>
    </dgm:pt>
    <dgm:pt modelId="{B245F37E-22F3-4BE2-802C-D5E89D6FB4C8}" type="parTrans" cxnId="{924BADD0-92C7-4ED3-A87D-A860FE59A837}">
      <dgm:prSet/>
      <dgm:spPr/>
      <dgm:t>
        <a:bodyPr/>
        <a:lstStyle/>
        <a:p>
          <a:endParaRPr lang="en-US" dirty="0"/>
        </a:p>
      </dgm:t>
    </dgm:pt>
    <dgm:pt modelId="{41E5D0C2-E641-4B01-BBD2-3BA0C76C2597}" type="sibTrans" cxnId="{924BADD0-92C7-4ED3-A87D-A860FE59A837}">
      <dgm:prSet/>
      <dgm:spPr/>
      <dgm:t>
        <a:bodyPr/>
        <a:lstStyle/>
        <a:p>
          <a:endParaRPr lang="en-US"/>
        </a:p>
      </dgm:t>
    </dgm:pt>
    <dgm:pt modelId="{CB567295-0499-4778-A270-4A4D0FF8A526}">
      <dgm:prSet phldrT="[Text]"/>
      <dgm:spPr/>
      <dgm:t>
        <a:bodyPr/>
        <a:lstStyle/>
        <a:p>
          <a:r>
            <a:rPr lang="en-US" dirty="0"/>
            <a:t>Disbelief in a relationship between performance and rewards</a:t>
          </a:r>
        </a:p>
      </dgm:t>
    </dgm:pt>
    <dgm:pt modelId="{03F46D73-E9A1-4AEC-8FF3-B26546F2FDC6}" type="parTrans" cxnId="{A86529C9-BF75-4EE3-A261-C96D7C759D53}">
      <dgm:prSet/>
      <dgm:spPr/>
      <dgm:t>
        <a:bodyPr/>
        <a:lstStyle/>
        <a:p>
          <a:endParaRPr lang="en-US" dirty="0"/>
        </a:p>
      </dgm:t>
    </dgm:pt>
    <dgm:pt modelId="{0D6A2ABA-E274-4B67-B9E1-08A0B9DDA352}" type="sibTrans" cxnId="{A86529C9-BF75-4EE3-A261-C96D7C759D53}">
      <dgm:prSet/>
      <dgm:spPr/>
      <dgm:t>
        <a:bodyPr/>
        <a:lstStyle/>
        <a:p>
          <a:endParaRPr lang="en-US"/>
        </a:p>
      </dgm:t>
    </dgm:pt>
    <dgm:pt modelId="{A6A6B850-323F-41CA-B88A-FD66CE3D6B44}">
      <dgm:prSet phldrT="[Text]"/>
      <dgm:spPr/>
      <dgm:t>
        <a:bodyPr/>
        <a:lstStyle/>
        <a:p>
          <a:r>
            <a:rPr lang="en-US" dirty="0"/>
            <a:t>Lack of desire for the rewards offered</a:t>
          </a:r>
        </a:p>
      </dgm:t>
    </dgm:pt>
    <dgm:pt modelId="{CD00F295-0B1F-4405-A18C-4DAA10C7EF1B}" type="parTrans" cxnId="{8CB87313-5885-4FCF-BF11-9A8109F6BA8D}">
      <dgm:prSet/>
      <dgm:spPr/>
      <dgm:t>
        <a:bodyPr/>
        <a:lstStyle/>
        <a:p>
          <a:endParaRPr lang="en-US" dirty="0"/>
        </a:p>
      </dgm:t>
    </dgm:pt>
    <dgm:pt modelId="{42542B9A-D920-43C2-935A-08EB1580CCD9}" type="sibTrans" cxnId="{8CB87313-5885-4FCF-BF11-9A8109F6BA8D}">
      <dgm:prSet/>
      <dgm:spPr/>
      <dgm:t>
        <a:bodyPr/>
        <a:lstStyle/>
        <a:p>
          <a:endParaRPr lang="en-US"/>
        </a:p>
      </dgm:t>
    </dgm:pt>
    <dgm:pt modelId="{65328744-DE3E-43F7-9A9B-A858FF338F2A}" type="pres">
      <dgm:prSet presAssocID="{08602D60-D5EE-41FB-B1FC-175124F18AED}" presName="cycle" presStyleCnt="0">
        <dgm:presLayoutVars>
          <dgm:chMax val="1"/>
          <dgm:dir/>
          <dgm:animLvl val="ctr"/>
          <dgm:resizeHandles val="exact"/>
        </dgm:presLayoutVars>
      </dgm:prSet>
      <dgm:spPr/>
      <dgm:t>
        <a:bodyPr/>
        <a:lstStyle/>
        <a:p>
          <a:endParaRPr lang="en-US"/>
        </a:p>
      </dgm:t>
    </dgm:pt>
    <dgm:pt modelId="{485756E3-A268-44A6-AFBD-08052D829236}" type="pres">
      <dgm:prSet presAssocID="{AEE71561-B2A4-4CB9-83DD-C2D02A39EFEC}" presName="centerShape" presStyleLbl="node0" presStyleIdx="0" presStyleCnt="1"/>
      <dgm:spPr/>
      <dgm:t>
        <a:bodyPr/>
        <a:lstStyle/>
        <a:p>
          <a:endParaRPr lang="en-US"/>
        </a:p>
      </dgm:t>
    </dgm:pt>
    <dgm:pt modelId="{4D271582-21D6-455A-8D1F-D84EF68F7087}" type="pres">
      <dgm:prSet presAssocID="{B245F37E-22F3-4BE2-802C-D5E89D6FB4C8}" presName="parTrans" presStyleLbl="bgSibTrans2D1" presStyleIdx="0" presStyleCnt="3"/>
      <dgm:spPr/>
      <dgm:t>
        <a:bodyPr/>
        <a:lstStyle/>
        <a:p>
          <a:endParaRPr lang="en-US"/>
        </a:p>
      </dgm:t>
    </dgm:pt>
    <dgm:pt modelId="{2EE33D9A-046B-4599-AD2D-E4C993F8894C}" type="pres">
      <dgm:prSet presAssocID="{085B551E-AF54-43C1-BE1A-E5C9D7FC1722}" presName="node" presStyleLbl="node1" presStyleIdx="0" presStyleCnt="3">
        <dgm:presLayoutVars>
          <dgm:bulletEnabled val="1"/>
        </dgm:presLayoutVars>
      </dgm:prSet>
      <dgm:spPr/>
      <dgm:t>
        <a:bodyPr/>
        <a:lstStyle/>
        <a:p>
          <a:endParaRPr lang="en-US"/>
        </a:p>
      </dgm:t>
    </dgm:pt>
    <dgm:pt modelId="{52B44CC5-A11A-4E50-A53C-3B31B4221EE2}" type="pres">
      <dgm:prSet presAssocID="{03F46D73-E9A1-4AEC-8FF3-B26546F2FDC6}" presName="parTrans" presStyleLbl="bgSibTrans2D1" presStyleIdx="1" presStyleCnt="3"/>
      <dgm:spPr/>
      <dgm:t>
        <a:bodyPr/>
        <a:lstStyle/>
        <a:p>
          <a:endParaRPr lang="en-US"/>
        </a:p>
      </dgm:t>
    </dgm:pt>
    <dgm:pt modelId="{1127BF38-E866-422A-BF9A-42D7FD4A3D5D}" type="pres">
      <dgm:prSet presAssocID="{CB567295-0499-4778-A270-4A4D0FF8A526}" presName="node" presStyleLbl="node1" presStyleIdx="1" presStyleCnt="3">
        <dgm:presLayoutVars>
          <dgm:bulletEnabled val="1"/>
        </dgm:presLayoutVars>
      </dgm:prSet>
      <dgm:spPr/>
      <dgm:t>
        <a:bodyPr/>
        <a:lstStyle/>
        <a:p>
          <a:endParaRPr lang="en-US"/>
        </a:p>
      </dgm:t>
    </dgm:pt>
    <dgm:pt modelId="{2115EA19-C8D9-4C70-8F14-39FEC4615585}" type="pres">
      <dgm:prSet presAssocID="{CD00F295-0B1F-4405-A18C-4DAA10C7EF1B}" presName="parTrans" presStyleLbl="bgSibTrans2D1" presStyleIdx="2" presStyleCnt="3"/>
      <dgm:spPr/>
      <dgm:t>
        <a:bodyPr/>
        <a:lstStyle/>
        <a:p>
          <a:endParaRPr lang="en-US"/>
        </a:p>
      </dgm:t>
    </dgm:pt>
    <dgm:pt modelId="{0A362F13-3F6E-4E1E-9E8C-B4D905508BD3}" type="pres">
      <dgm:prSet presAssocID="{A6A6B850-323F-41CA-B88A-FD66CE3D6B44}" presName="node" presStyleLbl="node1" presStyleIdx="2" presStyleCnt="3">
        <dgm:presLayoutVars>
          <dgm:bulletEnabled val="1"/>
        </dgm:presLayoutVars>
      </dgm:prSet>
      <dgm:spPr/>
      <dgm:t>
        <a:bodyPr/>
        <a:lstStyle/>
        <a:p>
          <a:endParaRPr lang="en-US"/>
        </a:p>
      </dgm:t>
    </dgm:pt>
  </dgm:ptLst>
  <dgm:cxnLst>
    <dgm:cxn modelId="{1FB74448-5DE6-480E-BE08-C33F59BC0FC5}" type="presOf" srcId="{CB567295-0499-4778-A270-4A4D0FF8A526}" destId="{1127BF38-E866-422A-BF9A-42D7FD4A3D5D}" srcOrd="0" destOrd="0" presId="urn:microsoft.com/office/officeart/2005/8/layout/radial4"/>
    <dgm:cxn modelId="{7BEB1688-E55B-447C-B01A-63B12EADB23B}" type="presOf" srcId="{B245F37E-22F3-4BE2-802C-D5E89D6FB4C8}" destId="{4D271582-21D6-455A-8D1F-D84EF68F7087}" srcOrd="0" destOrd="0" presId="urn:microsoft.com/office/officeart/2005/8/layout/radial4"/>
    <dgm:cxn modelId="{8CB87313-5885-4FCF-BF11-9A8109F6BA8D}" srcId="{AEE71561-B2A4-4CB9-83DD-C2D02A39EFEC}" destId="{A6A6B850-323F-41CA-B88A-FD66CE3D6B44}" srcOrd="2" destOrd="0" parTransId="{CD00F295-0B1F-4405-A18C-4DAA10C7EF1B}" sibTransId="{42542B9A-D920-43C2-935A-08EB1580CCD9}"/>
    <dgm:cxn modelId="{6FBE5034-0B05-4884-8A9E-0DA94F48FC5F}" type="presOf" srcId="{03F46D73-E9A1-4AEC-8FF3-B26546F2FDC6}" destId="{52B44CC5-A11A-4E50-A53C-3B31B4221EE2}" srcOrd="0" destOrd="0" presId="urn:microsoft.com/office/officeart/2005/8/layout/radial4"/>
    <dgm:cxn modelId="{924BADD0-92C7-4ED3-A87D-A860FE59A837}" srcId="{AEE71561-B2A4-4CB9-83DD-C2D02A39EFEC}" destId="{085B551E-AF54-43C1-BE1A-E5C9D7FC1722}" srcOrd="0" destOrd="0" parTransId="{B245F37E-22F3-4BE2-802C-D5E89D6FB4C8}" sibTransId="{41E5D0C2-E641-4B01-BBD2-3BA0C76C2597}"/>
    <dgm:cxn modelId="{15617A59-FBF4-46E2-A57E-4DDFAE08A787}" type="presOf" srcId="{08602D60-D5EE-41FB-B1FC-175124F18AED}" destId="{65328744-DE3E-43F7-9A9B-A858FF338F2A}" srcOrd="0" destOrd="0" presId="urn:microsoft.com/office/officeart/2005/8/layout/radial4"/>
    <dgm:cxn modelId="{F6F9B487-E28E-47B5-B329-2F9C67F68899}" type="presOf" srcId="{CD00F295-0B1F-4405-A18C-4DAA10C7EF1B}" destId="{2115EA19-C8D9-4C70-8F14-39FEC4615585}" srcOrd="0" destOrd="0" presId="urn:microsoft.com/office/officeart/2005/8/layout/radial4"/>
    <dgm:cxn modelId="{8AB522ED-6974-4C5B-AC64-65F690C59FFA}" type="presOf" srcId="{085B551E-AF54-43C1-BE1A-E5C9D7FC1722}" destId="{2EE33D9A-046B-4599-AD2D-E4C993F8894C}" srcOrd="0" destOrd="0" presId="urn:microsoft.com/office/officeart/2005/8/layout/radial4"/>
    <dgm:cxn modelId="{7AB96DB6-6525-400B-92FB-811B4805BD72}" type="presOf" srcId="{AEE71561-B2A4-4CB9-83DD-C2D02A39EFEC}" destId="{485756E3-A268-44A6-AFBD-08052D829236}" srcOrd="0" destOrd="0" presId="urn:microsoft.com/office/officeart/2005/8/layout/radial4"/>
    <dgm:cxn modelId="{A86529C9-BF75-4EE3-A261-C96D7C759D53}" srcId="{AEE71561-B2A4-4CB9-83DD-C2D02A39EFEC}" destId="{CB567295-0499-4778-A270-4A4D0FF8A526}" srcOrd="1" destOrd="0" parTransId="{03F46D73-E9A1-4AEC-8FF3-B26546F2FDC6}" sibTransId="{0D6A2ABA-E274-4B67-B9E1-08A0B9DDA352}"/>
    <dgm:cxn modelId="{58D1B6E6-C757-4F8C-BCA8-7B8EFEFEF727}" srcId="{08602D60-D5EE-41FB-B1FC-175124F18AED}" destId="{AEE71561-B2A4-4CB9-83DD-C2D02A39EFEC}" srcOrd="0" destOrd="0" parTransId="{04B9DDDE-3090-4716-A5CC-FC99946DE062}" sibTransId="{560293A1-7D50-486E-9CF2-866014F205F5}"/>
    <dgm:cxn modelId="{B60BB984-9B9B-49F0-AB92-3C1985AD42FA}" type="presOf" srcId="{A6A6B850-323F-41CA-B88A-FD66CE3D6B44}" destId="{0A362F13-3F6E-4E1E-9E8C-B4D905508BD3}" srcOrd="0" destOrd="0" presId="urn:microsoft.com/office/officeart/2005/8/layout/radial4"/>
    <dgm:cxn modelId="{CFC70F22-AAF9-4939-8D8E-E881D9A1C231}" type="presParOf" srcId="{65328744-DE3E-43F7-9A9B-A858FF338F2A}" destId="{485756E3-A268-44A6-AFBD-08052D829236}" srcOrd="0" destOrd="0" presId="urn:microsoft.com/office/officeart/2005/8/layout/radial4"/>
    <dgm:cxn modelId="{E180B3AD-DE31-4E10-8929-067101248AFD}" type="presParOf" srcId="{65328744-DE3E-43F7-9A9B-A858FF338F2A}" destId="{4D271582-21D6-455A-8D1F-D84EF68F7087}" srcOrd="1" destOrd="0" presId="urn:microsoft.com/office/officeart/2005/8/layout/radial4"/>
    <dgm:cxn modelId="{689C332B-0A4E-450B-800E-681D8742BE52}" type="presParOf" srcId="{65328744-DE3E-43F7-9A9B-A858FF338F2A}" destId="{2EE33D9A-046B-4599-AD2D-E4C993F8894C}" srcOrd="2" destOrd="0" presId="urn:microsoft.com/office/officeart/2005/8/layout/radial4"/>
    <dgm:cxn modelId="{48FADB6E-0764-4B46-9E6F-7D6B6D63D1D9}" type="presParOf" srcId="{65328744-DE3E-43F7-9A9B-A858FF338F2A}" destId="{52B44CC5-A11A-4E50-A53C-3B31B4221EE2}" srcOrd="3" destOrd="0" presId="urn:microsoft.com/office/officeart/2005/8/layout/radial4"/>
    <dgm:cxn modelId="{9C587A83-0694-4ED1-8935-44CE43F8F77E}" type="presParOf" srcId="{65328744-DE3E-43F7-9A9B-A858FF338F2A}" destId="{1127BF38-E866-422A-BF9A-42D7FD4A3D5D}" srcOrd="4" destOrd="0" presId="urn:microsoft.com/office/officeart/2005/8/layout/radial4"/>
    <dgm:cxn modelId="{D6BB7A35-D9F9-46E7-B3A3-86B92D3EE9B9}" type="presParOf" srcId="{65328744-DE3E-43F7-9A9B-A858FF338F2A}" destId="{2115EA19-C8D9-4C70-8F14-39FEC4615585}" srcOrd="5" destOrd="0" presId="urn:microsoft.com/office/officeart/2005/8/layout/radial4"/>
    <dgm:cxn modelId="{1C0F6A6A-FE24-4F65-9720-B2E52E099D64}" type="presParOf" srcId="{65328744-DE3E-43F7-9A9B-A858FF338F2A}" destId="{0A362F13-3F6E-4E1E-9E8C-B4D905508BD3}"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CC682D-1C2D-4FF5-83A1-9810AC13D098}"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7AEB032-FF8A-4409-AABF-DD9D710E67C7}">
      <dgm:prSet/>
      <dgm:spPr/>
      <dgm:t>
        <a:bodyPr/>
        <a:lstStyle/>
        <a:p>
          <a:pPr rtl="0"/>
          <a:r>
            <a:rPr lang="en-US" dirty="0"/>
            <a:t>Expectancy theory would predict that people work to maximize their personal outcomes</a:t>
          </a:r>
        </a:p>
      </dgm:t>
    </dgm:pt>
    <dgm:pt modelId="{E2B16420-C640-47B5-95BE-49EE392AB415}" type="parTrans" cxnId="{C2C789A0-15F6-49AA-8AAC-A466F3AD4F0B}">
      <dgm:prSet/>
      <dgm:spPr/>
      <dgm:t>
        <a:bodyPr/>
        <a:lstStyle/>
        <a:p>
          <a:endParaRPr lang="en-US"/>
        </a:p>
      </dgm:t>
    </dgm:pt>
    <dgm:pt modelId="{E2E713FD-2369-46CC-84D3-6A371C1E5B05}" type="sibTrans" cxnId="{C2C789A0-15F6-49AA-8AAC-A466F3AD4F0B}">
      <dgm:prSet/>
      <dgm:spPr/>
      <dgm:t>
        <a:bodyPr/>
        <a:lstStyle/>
        <a:p>
          <a:endParaRPr lang="en-US" dirty="0"/>
        </a:p>
      </dgm:t>
    </dgm:pt>
    <dgm:pt modelId="{33047B9C-484B-4BFE-8092-6F814662B3E7}">
      <dgm:prSet/>
      <dgm:spPr/>
      <dgm:t>
        <a:bodyPr/>
        <a:lstStyle/>
        <a:p>
          <a:pPr rtl="0"/>
          <a:r>
            <a:rPr lang="en-US" dirty="0"/>
            <a:t>Expectancy theory could not explain or predict altruistic behavior for the benefit of others</a:t>
          </a:r>
        </a:p>
      </dgm:t>
    </dgm:pt>
    <dgm:pt modelId="{3F3FBDAA-62DC-445C-AAC5-476EEDFA17EC}" type="parTrans" cxnId="{53450491-CD06-42F6-8F10-584FDD74A4BA}">
      <dgm:prSet/>
      <dgm:spPr/>
      <dgm:t>
        <a:bodyPr/>
        <a:lstStyle/>
        <a:p>
          <a:endParaRPr lang="en-US"/>
        </a:p>
      </dgm:t>
    </dgm:pt>
    <dgm:pt modelId="{929A4ADF-7E76-4A61-8E81-1742D321ADD3}" type="sibTrans" cxnId="{53450491-CD06-42F6-8F10-584FDD74A4BA}">
      <dgm:prSet/>
      <dgm:spPr/>
      <dgm:t>
        <a:bodyPr/>
        <a:lstStyle/>
        <a:p>
          <a:endParaRPr lang="en-US" dirty="0"/>
        </a:p>
      </dgm:t>
    </dgm:pt>
    <dgm:pt modelId="{577667D6-D259-4FA7-9CB1-B29F1750B661}">
      <dgm:prSet/>
      <dgm:spPr/>
      <dgm:t>
        <a:bodyPr/>
        <a:lstStyle/>
        <a:p>
          <a:pPr rtl="0"/>
          <a:r>
            <a:rPr lang="en-US" dirty="0"/>
            <a:t>Therefore, it may be necessary to consider an </a:t>
          </a:r>
          <a:r>
            <a:rPr lang="en-US" b="0" i="0" dirty="0"/>
            <a:t>individual’s </a:t>
          </a:r>
          <a:r>
            <a:rPr lang="en-US" b="1" i="0" dirty="0"/>
            <a:t>moral maturity </a:t>
          </a:r>
          <a:r>
            <a:rPr lang="en-US" b="0" i="0" dirty="0"/>
            <a:t>in order to better understand altruistic, fair, and equitable behavior</a:t>
          </a:r>
        </a:p>
      </dgm:t>
    </dgm:pt>
    <dgm:pt modelId="{88BDCA07-B267-4103-BC16-50CB1D075B11}" type="parTrans" cxnId="{AEAEEBFC-E6A0-4A44-B231-50BB7F7FC64F}">
      <dgm:prSet/>
      <dgm:spPr/>
      <dgm:t>
        <a:bodyPr/>
        <a:lstStyle/>
        <a:p>
          <a:endParaRPr lang="en-US"/>
        </a:p>
      </dgm:t>
    </dgm:pt>
    <dgm:pt modelId="{053230CB-3F06-4650-85B2-470A0C0DCA15}" type="sibTrans" cxnId="{AEAEEBFC-E6A0-4A44-B231-50BB7F7FC64F}">
      <dgm:prSet/>
      <dgm:spPr/>
      <dgm:t>
        <a:bodyPr/>
        <a:lstStyle/>
        <a:p>
          <a:endParaRPr lang="en-US"/>
        </a:p>
      </dgm:t>
    </dgm:pt>
    <dgm:pt modelId="{21D7B237-4C32-49F2-B501-500AA65436A0}" type="pres">
      <dgm:prSet presAssocID="{ACCC682D-1C2D-4FF5-83A1-9810AC13D098}" presName="outerComposite" presStyleCnt="0">
        <dgm:presLayoutVars>
          <dgm:chMax val="5"/>
          <dgm:dir/>
          <dgm:resizeHandles val="exact"/>
        </dgm:presLayoutVars>
      </dgm:prSet>
      <dgm:spPr/>
      <dgm:t>
        <a:bodyPr/>
        <a:lstStyle/>
        <a:p>
          <a:endParaRPr lang="en-US"/>
        </a:p>
      </dgm:t>
    </dgm:pt>
    <dgm:pt modelId="{40334007-F23F-4924-8337-1A8C6AECEDFC}" type="pres">
      <dgm:prSet presAssocID="{ACCC682D-1C2D-4FF5-83A1-9810AC13D098}" presName="dummyMaxCanvas" presStyleCnt="0">
        <dgm:presLayoutVars/>
      </dgm:prSet>
      <dgm:spPr/>
    </dgm:pt>
    <dgm:pt modelId="{5F92E116-10F8-4732-AB5F-534CB0A30BBA}" type="pres">
      <dgm:prSet presAssocID="{ACCC682D-1C2D-4FF5-83A1-9810AC13D098}" presName="ThreeNodes_1" presStyleLbl="node1" presStyleIdx="0" presStyleCnt="3">
        <dgm:presLayoutVars>
          <dgm:bulletEnabled val="1"/>
        </dgm:presLayoutVars>
      </dgm:prSet>
      <dgm:spPr/>
      <dgm:t>
        <a:bodyPr/>
        <a:lstStyle/>
        <a:p>
          <a:endParaRPr lang="en-US"/>
        </a:p>
      </dgm:t>
    </dgm:pt>
    <dgm:pt modelId="{8A9A8E86-5EA3-4496-8370-706FE9AE2D86}" type="pres">
      <dgm:prSet presAssocID="{ACCC682D-1C2D-4FF5-83A1-9810AC13D098}" presName="ThreeNodes_2" presStyleLbl="node1" presStyleIdx="1" presStyleCnt="3">
        <dgm:presLayoutVars>
          <dgm:bulletEnabled val="1"/>
        </dgm:presLayoutVars>
      </dgm:prSet>
      <dgm:spPr/>
      <dgm:t>
        <a:bodyPr/>
        <a:lstStyle/>
        <a:p>
          <a:endParaRPr lang="en-US"/>
        </a:p>
      </dgm:t>
    </dgm:pt>
    <dgm:pt modelId="{C2F147CE-ED38-4E94-8A87-8A71D5E07115}" type="pres">
      <dgm:prSet presAssocID="{ACCC682D-1C2D-4FF5-83A1-9810AC13D098}" presName="ThreeNodes_3" presStyleLbl="node1" presStyleIdx="2" presStyleCnt="3">
        <dgm:presLayoutVars>
          <dgm:bulletEnabled val="1"/>
        </dgm:presLayoutVars>
      </dgm:prSet>
      <dgm:spPr/>
      <dgm:t>
        <a:bodyPr/>
        <a:lstStyle/>
        <a:p>
          <a:endParaRPr lang="en-US"/>
        </a:p>
      </dgm:t>
    </dgm:pt>
    <dgm:pt modelId="{1B4572BE-0A73-4C38-9CD4-3B092AAEEB40}" type="pres">
      <dgm:prSet presAssocID="{ACCC682D-1C2D-4FF5-83A1-9810AC13D098}" presName="ThreeConn_1-2" presStyleLbl="fgAccFollowNode1" presStyleIdx="0" presStyleCnt="2">
        <dgm:presLayoutVars>
          <dgm:bulletEnabled val="1"/>
        </dgm:presLayoutVars>
      </dgm:prSet>
      <dgm:spPr/>
      <dgm:t>
        <a:bodyPr/>
        <a:lstStyle/>
        <a:p>
          <a:endParaRPr lang="en-US"/>
        </a:p>
      </dgm:t>
    </dgm:pt>
    <dgm:pt modelId="{DDF5D330-DB84-44CB-B660-F1760AF0EB39}" type="pres">
      <dgm:prSet presAssocID="{ACCC682D-1C2D-4FF5-83A1-9810AC13D098}" presName="ThreeConn_2-3" presStyleLbl="fgAccFollowNode1" presStyleIdx="1" presStyleCnt="2">
        <dgm:presLayoutVars>
          <dgm:bulletEnabled val="1"/>
        </dgm:presLayoutVars>
      </dgm:prSet>
      <dgm:spPr/>
      <dgm:t>
        <a:bodyPr/>
        <a:lstStyle/>
        <a:p>
          <a:endParaRPr lang="en-US"/>
        </a:p>
      </dgm:t>
    </dgm:pt>
    <dgm:pt modelId="{282C3544-6308-4F5C-9F18-887D381304ED}" type="pres">
      <dgm:prSet presAssocID="{ACCC682D-1C2D-4FF5-83A1-9810AC13D098}" presName="ThreeNodes_1_text" presStyleLbl="node1" presStyleIdx="2" presStyleCnt="3">
        <dgm:presLayoutVars>
          <dgm:bulletEnabled val="1"/>
        </dgm:presLayoutVars>
      </dgm:prSet>
      <dgm:spPr/>
      <dgm:t>
        <a:bodyPr/>
        <a:lstStyle/>
        <a:p>
          <a:endParaRPr lang="en-US"/>
        </a:p>
      </dgm:t>
    </dgm:pt>
    <dgm:pt modelId="{39283CF5-F789-497E-9171-5041CD7C29EB}" type="pres">
      <dgm:prSet presAssocID="{ACCC682D-1C2D-4FF5-83A1-9810AC13D098}" presName="ThreeNodes_2_text" presStyleLbl="node1" presStyleIdx="2" presStyleCnt="3">
        <dgm:presLayoutVars>
          <dgm:bulletEnabled val="1"/>
        </dgm:presLayoutVars>
      </dgm:prSet>
      <dgm:spPr/>
      <dgm:t>
        <a:bodyPr/>
        <a:lstStyle/>
        <a:p>
          <a:endParaRPr lang="en-US"/>
        </a:p>
      </dgm:t>
    </dgm:pt>
    <dgm:pt modelId="{49585D4B-B461-460D-8A01-D03FC81644F2}" type="pres">
      <dgm:prSet presAssocID="{ACCC682D-1C2D-4FF5-83A1-9810AC13D098}" presName="ThreeNodes_3_text" presStyleLbl="node1" presStyleIdx="2" presStyleCnt="3">
        <dgm:presLayoutVars>
          <dgm:bulletEnabled val="1"/>
        </dgm:presLayoutVars>
      </dgm:prSet>
      <dgm:spPr/>
      <dgm:t>
        <a:bodyPr/>
        <a:lstStyle/>
        <a:p>
          <a:endParaRPr lang="en-US"/>
        </a:p>
      </dgm:t>
    </dgm:pt>
  </dgm:ptLst>
  <dgm:cxnLst>
    <dgm:cxn modelId="{E47AA93C-A89A-4CFC-BB71-8BFE04681CB7}" type="presOf" srcId="{E2E713FD-2369-46CC-84D3-6A371C1E5B05}" destId="{1B4572BE-0A73-4C38-9CD4-3B092AAEEB40}" srcOrd="0" destOrd="0" presId="urn:microsoft.com/office/officeart/2005/8/layout/vProcess5"/>
    <dgm:cxn modelId="{C171C9E7-AF16-4692-B541-017634EB4400}" type="presOf" srcId="{577667D6-D259-4FA7-9CB1-B29F1750B661}" destId="{C2F147CE-ED38-4E94-8A87-8A71D5E07115}" srcOrd="0" destOrd="0" presId="urn:microsoft.com/office/officeart/2005/8/layout/vProcess5"/>
    <dgm:cxn modelId="{A6487F7F-3298-4ECC-B99B-6FDF161F0508}" type="presOf" srcId="{D7AEB032-FF8A-4409-AABF-DD9D710E67C7}" destId="{282C3544-6308-4F5C-9F18-887D381304ED}" srcOrd="1" destOrd="0" presId="urn:microsoft.com/office/officeart/2005/8/layout/vProcess5"/>
    <dgm:cxn modelId="{53450491-CD06-42F6-8F10-584FDD74A4BA}" srcId="{ACCC682D-1C2D-4FF5-83A1-9810AC13D098}" destId="{33047B9C-484B-4BFE-8092-6F814662B3E7}" srcOrd="1" destOrd="0" parTransId="{3F3FBDAA-62DC-445C-AAC5-476EEDFA17EC}" sibTransId="{929A4ADF-7E76-4A61-8E81-1742D321ADD3}"/>
    <dgm:cxn modelId="{C2C789A0-15F6-49AA-8AAC-A466F3AD4F0B}" srcId="{ACCC682D-1C2D-4FF5-83A1-9810AC13D098}" destId="{D7AEB032-FF8A-4409-AABF-DD9D710E67C7}" srcOrd="0" destOrd="0" parTransId="{E2B16420-C640-47B5-95BE-49EE392AB415}" sibTransId="{E2E713FD-2369-46CC-84D3-6A371C1E5B05}"/>
    <dgm:cxn modelId="{5263C319-EDEF-4F97-9C95-5423FCC62962}" type="presOf" srcId="{33047B9C-484B-4BFE-8092-6F814662B3E7}" destId="{39283CF5-F789-497E-9171-5041CD7C29EB}" srcOrd="1" destOrd="0" presId="urn:microsoft.com/office/officeart/2005/8/layout/vProcess5"/>
    <dgm:cxn modelId="{7EA7D650-34B5-4D42-B4BB-A3D98B13D42E}" type="presOf" srcId="{929A4ADF-7E76-4A61-8E81-1742D321ADD3}" destId="{DDF5D330-DB84-44CB-B660-F1760AF0EB39}" srcOrd="0" destOrd="0" presId="urn:microsoft.com/office/officeart/2005/8/layout/vProcess5"/>
    <dgm:cxn modelId="{8029ED0E-8797-412E-B767-5F428B33FCF4}" type="presOf" srcId="{33047B9C-484B-4BFE-8092-6F814662B3E7}" destId="{8A9A8E86-5EA3-4496-8370-706FE9AE2D86}" srcOrd="0" destOrd="0" presId="urn:microsoft.com/office/officeart/2005/8/layout/vProcess5"/>
    <dgm:cxn modelId="{2E0A59BF-1D75-48D5-AE9C-682C7B5B152A}" type="presOf" srcId="{577667D6-D259-4FA7-9CB1-B29F1750B661}" destId="{49585D4B-B461-460D-8A01-D03FC81644F2}" srcOrd="1" destOrd="0" presId="urn:microsoft.com/office/officeart/2005/8/layout/vProcess5"/>
    <dgm:cxn modelId="{BC1597A7-0FCF-4F2B-96F3-9D8591B26F07}" type="presOf" srcId="{ACCC682D-1C2D-4FF5-83A1-9810AC13D098}" destId="{21D7B237-4C32-49F2-B501-500AA65436A0}" srcOrd="0" destOrd="0" presId="urn:microsoft.com/office/officeart/2005/8/layout/vProcess5"/>
    <dgm:cxn modelId="{8D5BD995-6F96-4E97-83F7-5CD3899E40BB}" type="presOf" srcId="{D7AEB032-FF8A-4409-AABF-DD9D710E67C7}" destId="{5F92E116-10F8-4732-AB5F-534CB0A30BBA}" srcOrd="0" destOrd="0" presId="urn:microsoft.com/office/officeart/2005/8/layout/vProcess5"/>
    <dgm:cxn modelId="{AEAEEBFC-E6A0-4A44-B231-50BB7F7FC64F}" srcId="{ACCC682D-1C2D-4FF5-83A1-9810AC13D098}" destId="{577667D6-D259-4FA7-9CB1-B29F1750B661}" srcOrd="2" destOrd="0" parTransId="{88BDCA07-B267-4103-BC16-50CB1D075B11}" sibTransId="{053230CB-3F06-4650-85B2-470A0C0DCA15}"/>
    <dgm:cxn modelId="{530D44BB-488F-430C-A66C-C11BAA5BB6F9}" type="presParOf" srcId="{21D7B237-4C32-49F2-B501-500AA65436A0}" destId="{40334007-F23F-4924-8337-1A8C6AECEDFC}" srcOrd="0" destOrd="0" presId="urn:microsoft.com/office/officeart/2005/8/layout/vProcess5"/>
    <dgm:cxn modelId="{BC50785C-B38D-434C-9BBC-C123757FF6C6}" type="presParOf" srcId="{21D7B237-4C32-49F2-B501-500AA65436A0}" destId="{5F92E116-10F8-4732-AB5F-534CB0A30BBA}" srcOrd="1" destOrd="0" presId="urn:microsoft.com/office/officeart/2005/8/layout/vProcess5"/>
    <dgm:cxn modelId="{D2288F1D-32A8-4D3C-8F51-0DE48EBDD892}" type="presParOf" srcId="{21D7B237-4C32-49F2-B501-500AA65436A0}" destId="{8A9A8E86-5EA3-4496-8370-706FE9AE2D86}" srcOrd="2" destOrd="0" presId="urn:microsoft.com/office/officeart/2005/8/layout/vProcess5"/>
    <dgm:cxn modelId="{04384016-D3AA-4ADF-A5D7-B21673CA942D}" type="presParOf" srcId="{21D7B237-4C32-49F2-B501-500AA65436A0}" destId="{C2F147CE-ED38-4E94-8A87-8A71D5E07115}" srcOrd="3" destOrd="0" presId="urn:microsoft.com/office/officeart/2005/8/layout/vProcess5"/>
    <dgm:cxn modelId="{EA280E90-C7FC-47BE-A4AD-94AAAE399264}" type="presParOf" srcId="{21D7B237-4C32-49F2-B501-500AA65436A0}" destId="{1B4572BE-0A73-4C38-9CD4-3B092AAEEB40}" srcOrd="4" destOrd="0" presId="urn:microsoft.com/office/officeart/2005/8/layout/vProcess5"/>
    <dgm:cxn modelId="{AE7220D2-5BF9-4B2E-A5EF-7EEABC3488B3}" type="presParOf" srcId="{21D7B237-4C32-49F2-B501-500AA65436A0}" destId="{DDF5D330-DB84-44CB-B660-F1760AF0EB39}" srcOrd="5" destOrd="0" presId="urn:microsoft.com/office/officeart/2005/8/layout/vProcess5"/>
    <dgm:cxn modelId="{65787F76-33F5-4065-8E29-2061E247960A}" type="presParOf" srcId="{21D7B237-4C32-49F2-B501-500AA65436A0}" destId="{282C3544-6308-4F5C-9F18-887D381304ED}" srcOrd="6" destOrd="0" presId="urn:microsoft.com/office/officeart/2005/8/layout/vProcess5"/>
    <dgm:cxn modelId="{1CC01628-6269-467A-942A-090F16D79EAA}" type="presParOf" srcId="{21D7B237-4C32-49F2-B501-500AA65436A0}" destId="{39283CF5-F789-497E-9171-5041CD7C29EB}" srcOrd="7" destOrd="0" presId="urn:microsoft.com/office/officeart/2005/8/layout/vProcess5"/>
    <dgm:cxn modelId="{3BAB3F8B-E50F-4872-A4D1-D0F62EB0F02C}" type="presParOf" srcId="{21D7B237-4C32-49F2-B501-500AA65436A0}" destId="{49585D4B-B461-460D-8A01-D03FC81644F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FDB95-E1C4-4D6E-B37D-8B3A2169451B}">
      <dsp:nvSpPr>
        <dsp:cNvPr id="0" name=""/>
        <dsp:cNvSpPr/>
      </dsp:nvSpPr>
      <dsp:spPr>
        <a:xfrm>
          <a:off x="2006693" y="35917"/>
          <a:ext cx="1724025" cy="17240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Internal</a:t>
          </a:r>
        </a:p>
      </dsp:txBody>
      <dsp:txXfrm>
        <a:off x="2236563" y="337621"/>
        <a:ext cx="1264285" cy="775811"/>
      </dsp:txXfrm>
    </dsp:sp>
    <dsp:sp modelId="{0E893B04-A960-40DD-8CF9-A760FDEDDD4E}">
      <dsp:nvSpPr>
        <dsp:cNvPr id="0" name=""/>
        <dsp:cNvSpPr/>
      </dsp:nvSpPr>
      <dsp:spPr>
        <a:xfrm>
          <a:off x="2628779" y="1113433"/>
          <a:ext cx="1724025" cy="172402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External</a:t>
          </a:r>
        </a:p>
      </dsp:txBody>
      <dsp:txXfrm>
        <a:off x="3156043" y="1558806"/>
        <a:ext cx="1034415" cy="948214"/>
      </dsp:txXfrm>
    </dsp:sp>
    <dsp:sp modelId="{11B567AE-35D9-4468-9F3F-6B62FB50183B}">
      <dsp:nvSpPr>
        <dsp:cNvPr id="0" name=""/>
        <dsp:cNvSpPr/>
      </dsp:nvSpPr>
      <dsp:spPr>
        <a:xfrm>
          <a:off x="1403623" y="1149344"/>
          <a:ext cx="1724025" cy="172402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Process</a:t>
          </a:r>
        </a:p>
      </dsp:txBody>
      <dsp:txXfrm>
        <a:off x="1565969" y="1594717"/>
        <a:ext cx="1034415" cy="948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B20B-BFF8-429A-8314-A0BC60CE6BA0}">
      <dsp:nvSpPr>
        <dsp:cNvPr id="0" name=""/>
        <dsp:cNvSpPr/>
      </dsp:nvSpPr>
      <dsp:spPr>
        <a:xfrm>
          <a:off x="0" y="402122"/>
          <a:ext cx="7947025"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777" tIns="479044" rIns="61677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Give primary consideration to variables within the individual</a:t>
          </a:r>
        </a:p>
      </dsp:txBody>
      <dsp:txXfrm>
        <a:off x="0" y="402122"/>
        <a:ext cx="7947025" cy="1304100"/>
      </dsp:txXfrm>
    </dsp:sp>
    <dsp:sp modelId="{1EA0034B-BFA5-4A93-B415-72C74D376DA7}">
      <dsp:nvSpPr>
        <dsp:cNvPr id="0" name=""/>
        <dsp:cNvSpPr/>
      </dsp:nvSpPr>
      <dsp:spPr>
        <a:xfrm>
          <a:off x="397351" y="62642"/>
          <a:ext cx="5562917"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65" tIns="0" rIns="210265" bIns="0" numCol="1" spcCol="1270" anchor="ctr" anchorCtr="0">
          <a:noAutofit/>
        </a:bodyPr>
        <a:lstStyle/>
        <a:p>
          <a:pPr marL="0" lvl="0" indent="0" algn="l" defTabSz="1022350">
            <a:lnSpc>
              <a:spcPct val="90000"/>
            </a:lnSpc>
            <a:spcBef>
              <a:spcPct val="0"/>
            </a:spcBef>
            <a:spcAft>
              <a:spcPct val="35000"/>
            </a:spcAft>
            <a:buNone/>
          </a:pPr>
          <a:r>
            <a:rPr lang="en-US" sz="2300" kern="1200" dirty="0"/>
            <a:t>Internal</a:t>
          </a:r>
        </a:p>
      </dsp:txBody>
      <dsp:txXfrm>
        <a:off x="430495" y="95786"/>
        <a:ext cx="5496629" cy="612672"/>
      </dsp:txXfrm>
    </dsp:sp>
    <dsp:sp modelId="{469DC3F7-4E0F-4ED5-9707-4C93A4CD8B07}">
      <dsp:nvSpPr>
        <dsp:cNvPr id="0" name=""/>
        <dsp:cNvSpPr/>
      </dsp:nvSpPr>
      <dsp:spPr>
        <a:xfrm>
          <a:off x="0" y="2169902"/>
          <a:ext cx="7947025" cy="1304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777" tIns="479044" rIns="61677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Emphasize the nature of the interaction between the individual and the environment</a:t>
          </a:r>
        </a:p>
      </dsp:txBody>
      <dsp:txXfrm>
        <a:off x="0" y="2169902"/>
        <a:ext cx="7947025" cy="1304100"/>
      </dsp:txXfrm>
    </dsp:sp>
    <dsp:sp modelId="{21A1B095-E151-4565-B33A-AFF7574BA4A5}">
      <dsp:nvSpPr>
        <dsp:cNvPr id="0" name=""/>
        <dsp:cNvSpPr/>
      </dsp:nvSpPr>
      <dsp:spPr>
        <a:xfrm>
          <a:off x="397351" y="1830422"/>
          <a:ext cx="5562917"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65" tIns="0" rIns="210265" bIns="0" numCol="1" spcCol="1270" anchor="ctr" anchorCtr="0">
          <a:noAutofit/>
        </a:bodyPr>
        <a:lstStyle/>
        <a:p>
          <a:pPr marL="0" lvl="0" indent="0" algn="l" defTabSz="1022350">
            <a:lnSpc>
              <a:spcPct val="90000"/>
            </a:lnSpc>
            <a:spcBef>
              <a:spcPct val="0"/>
            </a:spcBef>
            <a:spcAft>
              <a:spcPct val="35000"/>
            </a:spcAft>
            <a:buNone/>
          </a:pPr>
          <a:r>
            <a:rPr lang="en-US" sz="2300" kern="1200" dirty="0"/>
            <a:t>Process</a:t>
          </a:r>
        </a:p>
      </dsp:txBody>
      <dsp:txXfrm>
        <a:off x="430495" y="1863566"/>
        <a:ext cx="5496629" cy="612672"/>
      </dsp:txXfrm>
    </dsp:sp>
    <dsp:sp modelId="{0D212738-9FE4-47B3-B517-9FA244DD4881}">
      <dsp:nvSpPr>
        <dsp:cNvPr id="0" name=""/>
        <dsp:cNvSpPr/>
      </dsp:nvSpPr>
      <dsp:spPr>
        <a:xfrm>
          <a:off x="0" y="3937682"/>
          <a:ext cx="7947025" cy="9780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777" tIns="479044" rIns="61677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Focus on the elements in the environment</a:t>
          </a:r>
        </a:p>
      </dsp:txBody>
      <dsp:txXfrm>
        <a:off x="0" y="3937682"/>
        <a:ext cx="7947025" cy="978075"/>
      </dsp:txXfrm>
    </dsp:sp>
    <dsp:sp modelId="{442B8275-8734-4D37-8C18-1EB7493DF1F6}">
      <dsp:nvSpPr>
        <dsp:cNvPr id="0" name=""/>
        <dsp:cNvSpPr/>
      </dsp:nvSpPr>
      <dsp:spPr>
        <a:xfrm>
          <a:off x="397351" y="3598202"/>
          <a:ext cx="5562917"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65" tIns="0" rIns="210265" bIns="0" numCol="1" spcCol="1270" anchor="ctr" anchorCtr="0">
          <a:noAutofit/>
        </a:bodyPr>
        <a:lstStyle/>
        <a:p>
          <a:pPr marL="0" lvl="0" indent="0" algn="l" defTabSz="1022350">
            <a:lnSpc>
              <a:spcPct val="90000"/>
            </a:lnSpc>
            <a:spcBef>
              <a:spcPct val="0"/>
            </a:spcBef>
            <a:spcAft>
              <a:spcPct val="35000"/>
            </a:spcAft>
            <a:buNone/>
          </a:pPr>
          <a:r>
            <a:rPr lang="en-US" sz="2300" kern="1200" dirty="0"/>
            <a:t>External</a:t>
          </a:r>
        </a:p>
      </dsp:txBody>
      <dsp:txXfrm>
        <a:off x="430495" y="3631346"/>
        <a:ext cx="5496629"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457F5-EECD-4C26-9630-5CBEC0EA0AC8}">
      <dsp:nvSpPr>
        <dsp:cNvPr id="0" name=""/>
        <dsp:cNvSpPr/>
      </dsp:nvSpPr>
      <dsp:spPr>
        <a:xfrm rot="16200000">
          <a:off x="-991828" y="992716"/>
          <a:ext cx="4294187" cy="230875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48" bIns="0" numCol="1" spcCol="1270" anchor="t" anchorCtr="0">
          <a:noAutofit/>
        </a:bodyPr>
        <a:lstStyle/>
        <a:p>
          <a:pPr marL="0" lvl="0" indent="0" algn="l" defTabSz="1200150">
            <a:lnSpc>
              <a:spcPct val="90000"/>
            </a:lnSpc>
            <a:spcBef>
              <a:spcPct val="0"/>
            </a:spcBef>
            <a:spcAft>
              <a:spcPct val="35000"/>
            </a:spcAft>
            <a:buNone/>
          </a:pPr>
          <a:r>
            <a:rPr lang="en-US" sz="2700" kern="1200" dirty="0"/>
            <a:t>Achievement</a:t>
          </a:r>
        </a:p>
        <a:p>
          <a:pPr marL="228600" lvl="1" indent="-228600" algn="l" defTabSz="933450">
            <a:lnSpc>
              <a:spcPct val="90000"/>
            </a:lnSpc>
            <a:spcBef>
              <a:spcPct val="0"/>
            </a:spcBef>
            <a:spcAft>
              <a:spcPct val="15000"/>
            </a:spcAft>
            <a:buChar char="•"/>
          </a:pPr>
          <a:r>
            <a:rPr lang="en-US" sz="2100" kern="1200" dirty="0"/>
            <a:t>Excellence, competition, challenging goals, persistence, overcoming difficulties</a:t>
          </a:r>
        </a:p>
      </dsp:txBody>
      <dsp:txXfrm rot="5400000">
        <a:off x="889" y="858836"/>
        <a:ext cx="2308753" cy="2576513"/>
      </dsp:txXfrm>
    </dsp:sp>
    <dsp:sp modelId="{99C798F8-6176-4527-B85B-B4D6D9437998}">
      <dsp:nvSpPr>
        <dsp:cNvPr id="0" name=""/>
        <dsp:cNvSpPr/>
      </dsp:nvSpPr>
      <dsp:spPr>
        <a:xfrm rot="16200000">
          <a:off x="1490081" y="992716"/>
          <a:ext cx="4294187" cy="2308753"/>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48" bIns="0" numCol="1" spcCol="1270" anchor="t" anchorCtr="0">
          <a:noAutofit/>
        </a:bodyPr>
        <a:lstStyle/>
        <a:p>
          <a:pPr marL="0" lvl="0" indent="0" algn="l" defTabSz="1200150">
            <a:lnSpc>
              <a:spcPct val="90000"/>
            </a:lnSpc>
            <a:spcBef>
              <a:spcPct val="0"/>
            </a:spcBef>
            <a:spcAft>
              <a:spcPct val="35000"/>
            </a:spcAft>
            <a:buNone/>
          </a:pPr>
          <a:r>
            <a:rPr lang="en-US" sz="2700" kern="1200" dirty="0"/>
            <a:t>Power</a:t>
          </a:r>
        </a:p>
        <a:p>
          <a:pPr marL="228600" lvl="1" indent="-228600" algn="l" defTabSz="933450">
            <a:lnSpc>
              <a:spcPct val="90000"/>
            </a:lnSpc>
            <a:spcBef>
              <a:spcPct val="0"/>
            </a:spcBef>
            <a:spcAft>
              <a:spcPct val="15000"/>
            </a:spcAft>
            <a:buChar char="•"/>
          </a:pPr>
          <a:r>
            <a:rPr lang="en-US" sz="2100" kern="1200" dirty="0"/>
            <a:t>Make an impact, influence others, change people or events, make a difference</a:t>
          </a:r>
        </a:p>
      </dsp:txBody>
      <dsp:txXfrm rot="5400000">
        <a:off x="2482798" y="858836"/>
        <a:ext cx="2308753" cy="2576513"/>
      </dsp:txXfrm>
    </dsp:sp>
    <dsp:sp modelId="{BADBB247-3A50-4530-A6B4-F5CEE00B86BD}">
      <dsp:nvSpPr>
        <dsp:cNvPr id="0" name=""/>
        <dsp:cNvSpPr/>
      </dsp:nvSpPr>
      <dsp:spPr>
        <a:xfrm rot="16200000">
          <a:off x="3971990" y="992716"/>
          <a:ext cx="4294187" cy="2308753"/>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648" bIns="0" numCol="1" spcCol="1270" anchor="t" anchorCtr="0">
          <a:noAutofit/>
        </a:bodyPr>
        <a:lstStyle/>
        <a:p>
          <a:pPr marL="0" lvl="0" indent="0" algn="l" defTabSz="1200150">
            <a:lnSpc>
              <a:spcPct val="90000"/>
            </a:lnSpc>
            <a:spcBef>
              <a:spcPct val="0"/>
            </a:spcBef>
            <a:spcAft>
              <a:spcPct val="35000"/>
            </a:spcAft>
            <a:buNone/>
          </a:pPr>
          <a:r>
            <a:rPr lang="en-US" sz="2700" kern="1200" dirty="0"/>
            <a:t>Affiliation</a:t>
          </a:r>
        </a:p>
        <a:p>
          <a:pPr marL="228600" lvl="1" indent="-228600" algn="l" defTabSz="933450">
            <a:lnSpc>
              <a:spcPct val="90000"/>
            </a:lnSpc>
            <a:spcBef>
              <a:spcPct val="0"/>
            </a:spcBef>
            <a:spcAft>
              <a:spcPct val="15000"/>
            </a:spcAft>
            <a:buChar char="•"/>
          </a:pPr>
          <a:r>
            <a:rPr lang="en-US" sz="2100" kern="1200" dirty="0"/>
            <a:t>Establishing and maintaining warm, close, intimate relationships with others</a:t>
          </a:r>
        </a:p>
      </dsp:txBody>
      <dsp:txXfrm rot="5400000">
        <a:off x="4964707" y="858836"/>
        <a:ext cx="2308753" cy="2576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5FB0C-552C-439A-B1ED-9EDFCCB9BB11}">
      <dsp:nvSpPr>
        <dsp:cNvPr id="0" name=""/>
        <dsp:cNvSpPr/>
      </dsp:nvSpPr>
      <dsp:spPr>
        <a:xfrm>
          <a:off x="3163428" y="71963"/>
          <a:ext cx="1154066" cy="1154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Physical</a:t>
          </a:r>
        </a:p>
      </dsp:txBody>
      <dsp:txXfrm>
        <a:off x="3163428" y="71963"/>
        <a:ext cx="1154066" cy="1154066"/>
      </dsp:txXfrm>
    </dsp:sp>
    <dsp:sp modelId="{44BAC242-153B-459A-B831-871AD8A058BE}">
      <dsp:nvSpPr>
        <dsp:cNvPr id="0" name=""/>
        <dsp:cNvSpPr/>
      </dsp:nvSpPr>
      <dsp:spPr>
        <a:xfrm>
          <a:off x="1132349" y="-452"/>
          <a:ext cx="3257560" cy="3257560"/>
        </a:xfrm>
        <a:prstGeom prst="circularArrow">
          <a:avLst>
            <a:gd name="adj1" fmla="val 6908"/>
            <a:gd name="adj2" fmla="val 465849"/>
            <a:gd name="adj3" fmla="val 547322"/>
            <a:gd name="adj4" fmla="val 20586829"/>
            <a:gd name="adj5" fmla="val 80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71F76-B185-4122-A311-86E9DF4E864E}">
      <dsp:nvSpPr>
        <dsp:cNvPr id="0" name=""/>
        <dsp:cNvSpPr/>
      </dsp:nvSpPr>
      <dsp:spPr>
        <a:xfrm>
          <a:off x="3163428" y="2030625"/>
          <a:ext cx="1154066" cy="1154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Emotional</a:t>
          </a:r>
        </a:p>
      </dsp:txBody>
      <dsp:txXfrm>
        <a:off x="3163428" y="2030625"/>
        <a:ext cx="1154066" cy="1154066"/>
      </dsp:txXfrm>
    </dsp:sp>
    <dsp:sp modelId="{08D152BC-9858-421E-86B0-77965AD12B81}">
      <dsp:nvSpPr>
        <dsp:cNvPr id="0" name=""/>
        <dsp:cNvSpPr/>
      </dsp:nvSpPr>
      <dsp:spPr>
        <a:xfrm>
          <a:off x="1132349" y="-452"/>
          <a:ext cx="3257560" cy="3257560"/>
        </a:xfrm>
        <a:prstGeom prst="circularArrow">
          <a:avLst>
            <a:gd name="adj1" fmla="val 6908"/>
            <a:gd name="adj2" fmla="val 465849"/>
            <a:gd name="adj3" fmla="val 5947322"/>
            <a:gd name="adj4" fmla="val 4386829"/>
            <a:gd name="adj5" fmla="val 806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59AE5-8D0C-4279-8D6B-19CB84238DEC}">
      <dsp:nvSpPr>
        <dsp:cNvPr id="0" name=""/>
        <dsp:cNvSpPr/>
      </dsp:nvSpPr>
      <dsp:spPr>
        <a:xfrm>
          <a:off x="1204765" y="2030625"/>
          <a:ext cx="1154066" cy="1154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Mental</a:t>
          </a:r>
        </a:p>
      </dsp:txBody>
      <dsp:txXfrm>
        <a:off x="1204765" y="2030625"/>
        <a:ext cx="1154066" cy="1154066"/>
      </dsp:txXfrm>
    </dsp:sp>
    <dsp:sp modelId="{492B5C97-ED3D-43AA-8D90-0D92F51E87BF}">
      <dsp:nvSpPr>
        <dsp:cNvPr id="0" name=""/>
        <dsp:cNvSpPr/>
      </dsp:nvSpPr>
      <dsp:spPr>
        <a:xfrm>
          <a:off x="1132349" y="-452"/>
          <a:ext cx="3257560" cy="3257560"/>
        </a:xfrm>
        <a:prstGeom prst="circularArrow">
          <a:avLst>
            <a:gd name="adj1" fmla="val 6908"/>
            <a:gd name="adj2" fmla="val 465849"/>
            <a:gd name="adj3" fmla="val 11347322"/>
            <a:gd name="adj4" fmla="val 9786829"/>
            <a:gd name="adj5" fmla="val 806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FC263-0F11-4A84-8109-EF757E8FB7BC}">
      <dsp:nvSpPr>
        <dsp:cNvPr id="0" name=""/>
        <dsp:cNvSpPr/>
      </dsp:nvSpPr>
      <dsp:spPr>
        <a:xfrm>
          <a:off x="1204765" y="71963"/>
          <a:ext cx="1154066" cy="1154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Spiritual</a:t>
          </a:r>
        </a:p>
      </dsp:txBody>
      <dsp:txXfrm>
        <a:off x="1204765" y="71963"/>
        <a:ext cx="1154066" cy="1154066"/>
      </dsp:txXfrm>
    </dsp:sp>
    <dsp:sp modelId="{DEBD4D6A-02F8-4AF5-BF88-2078812D67AB}">
      <dsp:nvSpPr>
        <dsp:cNvPr id="0" name=""/>
        <dsp:cNvSpPr/>
      </dsp:nvSpPr>
      <dsp:spPr>
        <a:xfrm>
          <a:off x="1132349" y="-452"/>
          <a:ext cx="3257560" cy="3257560"/>
        </a:xfrm>
        <a:prstGeom prst="circularArrow">
          <a:avLst>
            <a:gd name="adj1" fmla="val 6908"/>
            <a:gd name="adj2" fmla="val 465849"/>
            <a:gd name="adj3" fmla="val 16747322"/>
            <a:gd name="adj4" fmla="val 15186829"/>
            <a:gd name="adj5" fmla="val 806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3351-2EF8-451B-9E74-B5381B6AA029}">
      <dsp:nvSpPr>
        <dsp:cNvPr id="0" name=""/>
        <dsp:cNvSpPr/>
      </dsp:nvSpPr>
      <dsp:spPr>
        <a:xfrm>
          <a:off x="457199" y="0"/>
          <a:ext cx="5181600"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007D7-9984-47D0-B240-D22EC8EEEE10}">
      <dsp:nvSpPr>
        <dsp:cNvPr id="0" name=""/>
        <dsp:cNvSpPr/>
      </dsp:nvSpPr>
      <dsp:spPr>
        <a:xfrm>
          <a:off x="6548" y="1219199"/>
          <a:ext cx="1962150"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Inequity</a:t>
          </a:r>
        </a:p>
      </dsp:txBody>
      <dsp:txXfrm>
        <a:off x="85903" y="1298554"/>
        <a:ext cx="1803440" cy="1466890"/>
      </dsp:txXfrm>
    </dsp:sp>
    <dsp:sp modelId="{95BBB11D-5938-4D6A-8EFF-71DF357B6A60}">
      <dsp:nvSpPr>
        <dsp:cNvPr id="0" name=""/>
        <dsp:cNvSpPr/>
      </dsp:nvSpPr>
      <dsp:spPr>
        <a:xfrm>
          <a:off x="2066925" y="1219199"/>
          <a:ext cx="1962150" cy="16256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Tension</a:t>
          </a:r>
        </a:p>
      </dsp:txBody>
      <dsp:txXfrm>
        <a:off x="2146280" y="1298554"/>
        <a:ext cx="1803440" cy="1466890"/>
      </dsp:txXfrm>
    </dsp:sp>
    <dsp:sp modelId="{770BFA14-DAC2-45EB-B7BD-6EC54B914E4F}">
      <dsp:nvSpPr>
        <dsp:cNvPr id="0" name=""/>
        <dsp:cNvSpPr/>
      </dsp:nvSpPr>
      <dsp:spPr>
        <a:xfrm>
          <a:off x="4127301" y="1219199"/>
          <a:ext cx="1962150" cy="16256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Motivation to Act</a:t>
          </a:r>
        </a:p>
      </dsp:txBody>
      <dsp:txXfrm>
        <a:off x="4206656" y="1298554"/>
        <a:ext cx="1803440" cy="1466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AF83-B8ED-4B68-932C-FB0ED90D999C}">
      <dsp:nvSpPr>
        <dsp:cNvPr id="0" name=""/>
        <dsp:cNvSpPr/>
      </dsp:nvSpPr>
      <dsp:spPr>
        <a:xfrm>
          <a:off x="2483" y="568401"/>
          <a:ext cx="2421359" cy="94107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Equity sensitives</a:t>
          </a:r>
        </a:p>
      </dsp:txBody>
      <dsp:txXfrm>
        <a:off x="2483" y="568401"/>
        <a:ext cx="2421359" cy="941075"/>
      </dsp:txXfrm>
    </dsp:sp>
    <dsp:sp modelId="{F31750D1-4619-43C3-AEF2-B184D653DE11}">
      <dsp:nvSpPr>
        <dsp:cNvPr id="0" name=""/>
        <dsp:cNvSpPr/>
      </dsp:nvSpPr>
      <dsp:spPr>
        <a:xfrm>
          <a:off x="2483" y="1509477"/>
          <a:ext cx="2421359" cy="290052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Prefer equity based on the original theory</a:t>
          </a:r>
        </a:p>
      </dsp:txBody>
      <dsp:txXfrm>
        <a:off x="2483" y="1509477"/>
        <a:ext cx="2421359" cy="2900521"/>
      </dsp:txXfrm>
    </dsp:sp>
    <dsp:sp modelId="{F667748A-88B4-4174-91C9-C9C0B837C4C4}">
      <dsp:nvSpPr>
        <dsp:cNvPr id="0" name=""/>
        <dsp:cNvSpPr/>
      </dsp:nvSpPr>
      <dsp:spPr>
        <a:xfrm>
          <a:off x="2762832" y="568401"/>
          <a:ext cx="2421359" cy="94107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Benevolents</a:t>
          </a:r>
        </a:p>
      </dsp:txBody>
      <dsp:txXfrm>
        <a:off x="2762832" y="568401"/>
        <a:ext cx="2421359" cy="941075"/>
      </dsp:txXfrm>
    </dsp:sp>
    <dsp:sp modelId="{0D77D13A-FE6C-41C3-9C45-9CE1A216B62F}">
      <dsp:nvSpPr>
        <dsp:cNvPr id="0" name=""/>
        <dsp:cNvSpPr/>
      </dsp:nvSpPr>
      <dsp:spPr>
        <a:xfrm>
          <a:off x="2762832" y="1509477"/>
          <a:ext cx="2421359" cy="290052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Comfortable with an equity ratio less than that of comparison other</a:t>
          </a:r>
        </a:p>
      </dsp:txBody>
      <dsp:txXfrm>
        <a:off x="2762832" y="1509477"/>
        <a:ext cx="2421359" cy="2900521"/>
      </dsp:txXfrm>
    </dsp:sp>
    <dsp:sp modelId="{9C6B2728-F255-4C05-8C95-37AD843155F7}">
      <dsp:nvSpPr>
        <dsp:cNvPr id="0" name=""/>
        <dsp:cNvSpPr/>
      </dsp:nvSpPr>
      <dsp:spPr>
        <a:xfrm>
          <a:off x="5523182" y="568401"/>
          <a:ext cx="2421359" cy="94107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Entitleds</a:t>
          </a:r>
        </a:p>
      </dsp:txBody>
      <dsp:txXfrm>
        <a:off x="5523182" y="568401"/>
        <a:ext cx="2421359" cy="941075"/>
      </dsp:txXfrm>
    </dsp:sp>
    <dsp:sp modelId="{F4022D79-1F21-42C4-8DAC-90924A8EE325}">
      <dsp:nvSpPr>
        <dsp:cNvPr id="0" name=""/>
        <dsp:cNvSpPr/>
      </dsp:nvSpPr>
      <dsp:spPr>
        <a:xfrm>
          <a:off x="5523182" y="1509477"/>
          <a:ext cx="2421359" cy="290052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Comfortable with an equity ratio greater than that of comparison other</a:t>
          </a:r>
        </a:p>
      </dsp:txBody>
      <dsp:txXfrm>
        <a:off x="5523182" y="1509477"/>
        <a:ext cx="2421359" cy="2900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0ABE-4F7B-4E41-BD83-547DF24E0121}">
      <dsp:nvSpPr>
        <dsp:cNvPr id="0" name=""/>
        <dsp:cNvSpPr/>
      </dsp:nvSpPr>
      <dsp:spPr>
        <a:xfrm>
          <a:off x="3304183" y="2343721"/>
          <a:ext cx="2864548" cy="286454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t>Valence</a:t>
          </a:r>
          <a:r>
            <a:rPr lang="en-US" sz="1300" kern="1200" dirty="0"/>
            <a:t>: value or importance placed on a reward</a:t>
          </a:r>
        </a:p>
      </dsp:txBody>
      <dsp:txXfrm>
        <a:off x="3880085" y="3014728"/>
        <a:ext cx="1712744" cy="1472437"/>
      </dsp:txXfrm>
    </dsp:sp>
    <dsp:sp modelId="{0AA737FC-56A6-422D-8C49-86267A9E11BA}">
      <dsp:nvSpPr>
        <dsp:cNvPr id="0" name=""/>
        <dsp:cNvSpPr/>
      </dsp:nvSpPr>
      <dsp:spPr>
        <a:xfrm>
          <a:off x="1582121" y="1694354"/>
          <a:ext cx="2083308" cy="2083308"/>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t>Expectancy</a:t>
          </a:r>
          <a:r>
            <a:rPr lang="en-US" sz="1300" kern="1200" dirty="0"/>
            <a:t>: belief that effort leads to performance</a:t>
          </a:r>
        </a:p>
      </dsp:txBody>
      <dsp:txXfrm>
        <a:off x="2106600" y="2222003"/>
        <a:ext cx="1034350" cy="1028010"/>
      </dsp:txXfrm>
    </dsp:sp>
    <dsp:sp modelId="{3E0A2838-6F5F-4253-8711-3ABE36366B02}">
      <dsp:nvSpPr>
        <dsp:cNvPr id="0" name=""/>
        <dsp:cNvSpPr/>
      </dsp:nvSpPr>
      <dsp:spPr>
        <a:xfrm rot="20700000">
          <a:off x="2775402" y="229376"/>
          <a:ext cx="2041216" cy="2041216"/>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t>Instrumentality</a:t>
          </a:r>
          <a:r>
            <a:rPr lang="en-US" sz="1300" kern="1200" dirty="0"/>
            <a:t>: belief that performance is related to rewards</a:t>
          </a:r>
        </a:p>
      </dsp:txBody>
      <dsp:txXfrm rot="-20700000">
        <a:off x="3223101" y="677075"/>
        <a:ext cx="1145819" cy="1145819"/>
      </dsp:txXfrm>
    </dsp:sp>
    <dsp:sp modelId="{039D25A7-C499-4309-9C5A-F7428D5E171D}">
      <dsp:nvSpPr>
        <dsp:cNvPr id="0" name=""/>
        <dsp:cNvSpPr/>
      </dsp:nvSpPr>
      <dsp:spPr>
        <a:xfrm>
          <a:off x="3095210" y="1905014"/>
          <a:ext cx="3666622" cy="3666622"/>
        </a:xfrm>
        <a:prstGeom prst="circularArrow">
          <a:avLst>
            <a:gd name="adj1" fmla="val 4687"/>
            <a:gd name="adj2" fmla="val 299029"/>
            <a:gd name="adj3" fmla="val 2536023"/>
            <a:gd name="adj4" fmla="val 1581914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5AA5F-CD27-4471-95AE-70D91A06B7BC}">
      <dsp:nvSpPr>
        <dsp:cNvPr id="0" name=""/>
        <dsp:cNvSpPr/>
      </dsp:nvSpPr>
      <dsp:spPr>
        <a:xfrm>
          <a:off x="1268587" y="1201337"/>
          <a:ext cx="2664030" cy="2664030"/>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78D525-A315-447B-97A3-6F36D3AAACE2}">
      <dsp:nvSpPr>
        <dsp:cNvPr id="0" name=""/>
        <dsp:cNvSpPr/>
      </dsp:nvSpPr>
      <dsp:spPr>
        <a:xfrm>
          <a:off x="2332247" y="-222078"/>
          <a:ext cx="2872360" cy="2872360"/>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756E3-A268-44A6-AFBD-08052D829236}">
      <dsp:nvSpPr>
        <dsp:cNvPr id="0" name=""/>
        <dsp:cNvSpPr/>
      </dsp:nvSpPr>
      <dsp:spPr>
        <a:xfrm>
          <a:off x="2900664" y="2830708"/>
          <a:ext cx="2145696" cy="2145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Motivational problems</a:t>
          </a:r>
        </a:p>
      </dsp:txBody>
      <dsp:txXfrm>
        <a:off x="3214894" y="3144938"/>
        <a:ext cx="1517236" cy="1517236"/>
      </dsp:txXfrm>
    </dsp:sp>
    <dsp:sp modelId="{4D271582-21D6-455A-8D1F-D84EF68F7087}">
      <dsp:nvSpPr>
        <dsp:cNvPr id="0" name=""/>
        <dsp:cNvSpPr/>
      </dsp:nvSpPr>
      <dsp:spPr>
        <a:xfrm rot="12900000">
          <a:off x="1273405" y="2373272"/>
          <a:ext cx="1902615" cy="61152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33D9A-046B-4599-AD2D-E4C993F8894C}">
      <dsp:nvSpPr>
        <dsp:cNvPr id="0" name=""/>
        <dsp:cNvSpPr/>
      </dsp:nvSpPr>
      <dsp:spPr>
        <a:xfrm>
          <a:off x="426241" y="1318022"/>
          <a:ext cx="2038411" cy="163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Disbelief in a relationship between effort and performance</a:t>
          </a:r>
        </a:p>
      </dsp:txBody>
      <dsp:txXfrm>
        <a:off x="474003" y="1365784"/>
        <a:ext cx="1942887" cy="1535205"/>
      </dsp:txXfrm>
    </dsp:sp>
    <dsp:sp modelId="{52B44CC5-A11A-4E50-A53C-3B31B4221EE2}">
      <dsp:nvSpPr>
        <dsp:cNvPr id="0" name=""/>
        <dsp:cNvSpPr/>
      </dsp:nvSpPr>
      <dsp:spPr>
        <a:xfrm rot="16200000">
          <a:off x="3022204" y="1462905"/>
          <a:ext cx="1902615" cy="61152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27BF38-E866-422A-BF9A-42D7FD4A3D5D}">
      <dsp:nvSpPr>
        <dsp:cNvPr id="0" name=""/>
        <dsp:cNvSpPr/>
      </dsp:nvSpPr>
      <dsp:spPr>
        <a:xfrm>
          <a:off x="2954306" y="1994"/>
          <a:ext cx="2038411" cy="16307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Disbelief in a relationship between performance and rewards</a:t>
          </a:r>
        </a:p>
      </dsp:txBody>
      <dsp:txXfrm>
        <a:off x="3002068" y="49756"/>
        <a:ext cx="1942887" cy="1535205"/>
      </dsp:txXfrm>
    </dsp:sp>
    <dsp:sp modelId="{2115EA19-C8D9-4C70-8F14-39FEC4615585}">
      <dsp:nvSpPr>
        <dsp:cNvPr id="0" name=""/>
        <dsp:cNvSpPr/>
      </dsp:nvSpPr>
      <dsp:spPr>
        <a:xfrm rot="19500000">
          <a:off x="4771004" y="2373272"/>
          <a:ext cx="1902615" cy="61152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62F13-3F6E-4E1E-9E8C-B4D905508BD3}">
      <dsp:nvSpPr>
        <dsp:cNvPr id="0" name=""/>
        <dsp:cNvSpPr/>
      </dsp:nvSpPr>
      <dsp:spPr>
        <a:xfrm>
          <a:off x="5482371" y="1318022"/>
          <a:ext cx="2038411" cy="16307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Lack of desire for the rewards offered</a:t>
          </a:r>
        </a:p>
      </dsp:txBody>
      <dsp:txXfrm>
        <a:off x="5530133" y="1365784"/>
        <a:ext cx="1942887" cy="15352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2E116-10F8-4732-AB5F-534CB0A30BBA}">
      <dsp:nvSpPr>
        <dsp:cNvPr id="0" name=""/>
        <dsp:cNvSpPr/>
      </dsp:nvSpPr>
      <dsp:spPr>
        <a:xfrm>
          <a:off x="0" y="0"/>
          <a:ext cx="6754696" cy="14934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Expectancy theory would predict that people work to maximize their personal outcomes</a:t>
          </a:r>
        </a:p>
      </dsp:txBody>
      <dsp:txXfrm>
        <a:off x="43741" y="43741"/>
        <a:ext cx="5143174" cy="1405942"/>
      </dsp:txXfrm>
    </dsp:sp>
    <dsp:sp modelId="{8A9A8E86-5EA3-4496-8370-706FE9AE2D86}">
      <dsp:nvSpPr>
        <dsp:cNvPr id="0" name=""/>
        <dsp:cNvSpPr/>
      </dsp:nvSpPr>
      <dsp:spPr>
        <a:xfrm>
          <a:off x="596002" y="1742329"/>
          <a:ext cx="6754696" cy="149342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Expectancy theory could not explain or predict altruistic behavior for the benefit of others</a:t>
          </a:r>
        </a:p>
      </dsp:txBody>
      <dsp:txXfrm>
        <a:off x="639743" y="1786070"/>
        <a:ext cx="5100485" cy="1405942"/>
      </dsp:txXfrm>
    </dsp:sp>
    <dsp:sp modelId="{C2F147CE-ED38-4E94-8A87-8A71D5E07115}">
      <dsp:nvSpPr>
        <dsp:cNvPr id="0" name=""/>
        <dsp:cNvSpPr/>
      </dsp:nvSpPr>
      <dsp:spPr>
        <a:xfrm>
          <a:off x="1192005" y="3484658"/>
          <a:ext cx="6754696" cy="149342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Therefore, it may be necessary to consider an </a:t>
          </a:r>
          <a:r>
            <a:rPr lang="en-US" sz="2200" b="0" i="0" kern="1200" dirty="0"/>
            <a:t>individual’s </a:t>
          </a:r>
          <a:r>
            <a:rPr lang="en-US" sz="2200" b="1" i="0" kern="1200" dirty="0"/>
            <a:t>moral maturity </a:t>
          </a:r>
          <a:r>
            <a:rPr lang="en-US" sz="2200" b="0" i="0" kern="1200" dirty="0"/>
            <a:t>in order to better understand altruistic, fair, and equitable behavior</a:t>
          </a:r>
        </a:p>
      </dsp:txBody>
      <dsp:txXfrm>
        <a:off x="1235746" y="3528399"/>
        <a:ext cx="5100485" cy="1405942"/>
      </dsp:txXfrm>
    </dsp:sp>
    <dsp:sp modelId="{1B4572BE-0A73-4C38-9CD4-3B092AAEEB40}">
      <dsp:nvSpPr>
        <dsp:cNvPr id="0" name=""/>
        <dsp:cNvSpPr/>
      </dsp:nvSpPr>
      <dsp:spPr>
        <a:xfrm>
          <a:off x="5783970" y="1132513"/>
          <a:ext cx="970726" cy="97072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002383" y="1132513"/>
        <a:ext cx="533900" cy="730471"/>
      </dsp:txXfrm>
    </dsp:sp>
    <dsp:sp modelId="{DDF5D330-DB84-44CB-B660-F1760AF0EB39}">
      <dsp:nvSpPr>
        <dsp:cNvPr id="0" name=""/>
        <dsp:cNvSpPr/>
      </dsp:nvSpPr>
      <dsp:spPr>
        <a:xfrm>
          <a:off x="6379973" y="2864886"/>
          <a:ext cx="970726" cy="970726"/>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598386" y="2864886"/>
        <a:ext cx="533900" cy="7304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E5D61-4A8F-1843-93BD-E449C1DDF85B}" type="datetimeFigureOut">
              <a:rPr lang="en-US" smtClean="0"/>
              <a:pPr/>
              <a:t>9/29/2021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0BBC64-AB60-5244-8F88-8B74C033BC8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32A6A-A872-9940-9C6A-D841365DC0FC}" type="datetimeFigureOut">
              <a:rPr lang="en-US" smtClean="0"/>
              <a:pPr/>
              <a:t>9/29/2021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A4894-4774-9F4C-88AA-88EE14EA450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a:t>
            </a:r>
          </a:p>
          <a:p>
            <a:endParaRPr lang="en-US" dirty="0"/>
          </a:p>
          <a:p>
            <a:r>
              <a:rPr lang="en-US" dirty="0"/>
              <a:t>- Define </a:t>
            </a:r>
            <a:r>
              <a:rPr lang="en-US" i="1" dirty="0"/>
              <a:t>motivation</a:t>
            </a:r>
            <a:r>
              <a:rPr lang="en-US" dirty="0"/>
              <a:t>.</a:t>
            </a:r>
          </a:p>
          <a:p>
            <a:r>
              <a:rPr lang="en-US" dirty="0"/>
              <a:t>- Explain how Theory X and Theory Y relate to Maslow’s hierarchy of needs.</a:t>
            </a:r>
          </a:p>
          <a:p>
            <a:r>
              <a:rPr lang="en-US" dirty="0"/>
              <a:t>- Discuss the needs for achievement, power, and affiliation.</a:t>
            </a:r>
          </a:p>
          <a:p>
            <a:r>
              <a:rPr lang="en-US" dirty="0"/>
              <a:t>- Describe the two-factor theory of motivation.</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a:t>
            </a:fld>
            <a:endParaRPr lang="en-US" dirty="0"/>
          </a:p>
        </p:txBody>
      </p:sp>
    </p:spTree>
    <p:extLst>
      <p:ext uri="{BB962C8B-B14F-4D97-AF65-F5344CB8AC3E}">
        <p14:creationId xmlns:p14="http://schemas.microsoft.com/office/powerpoint/2010/main" xmlns="" val="41343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Theory X and Theory 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McGregor utilized the needs hierarchy to develop polarized assumptions about workers based on whether they are motivated by lower order needs or by higher order needs.  Furthermore, he suggested that individuals in organizations should be treated differently depending on which level of needs motivated them.  </a:t>
            </a:r>
            <a:r>
              <a:rPr lang="en-US" sz="1200" b="1" kern="1200" dirty="0">
                <a:solidFill>
                  <a:schemeClr val="tx1"/>
                </a:solidFill>
                <a:effectLst/>
                <a:latin typeface="+mn-lt"/>
                <a:ea typeface="+mn-ea"/>
                <a:cs typeface="+mn-cs"/>
              </a:rPr>
              <a:t>Theory X </a:t>
            </a:r>
            <a:r>
              <a:rPr lang="en-US" sz="1200" kern="1200" dirty="0">
                <a:solidFill>
                  <a:schemeClr val="tx1"/>
                </a:solidFill>
                <a:effectLst/>
                <a:latin typeface="+mn-lt"/>
                <a:ea typeface="+mn-ea"/>
                <a:cs typeface="+mn-cs"/>
              </a:rPr>
              <a:t>represents the assumptions associated with managing individuals motivated by lower order needs.  </a:t>
            </a:r>
            <a:r>
              <a:rPr lang="en-US" sz="1200" b="1" kern="1200" dirty="0">
                <a:solidFill>
                  <a:schemeClr val="tx1"/>
                </a:solidFill>
                <a:effectLst/>
                <a:latin typeface="+mn-lt"/>
                <a:ea typeface="+mn-ea"/>
                <a:cs typeface="+mn-cs"/>
              </a:rPr>
              <a:t>Theory Y </a:t>
            </a:r>
            <a:r>
              <a:rPr lang="en-US" sz="1200" kern="1200" dirty="0">
                <a:solidFill>
                  <a:schemeClr val="tx1"/>
                </a:solidFill>
                <a:effectLst/>
                <a:latin typeface="+mn-lt"/>
                <a:ea typeface="+mn-ea"/>
                <a:cs typeface="+mn-cs"/>
              </a:rPr>
              <a:t>represents the assumptions associated with managing individuals motivated by higher order needs.</a:t>
            </a:r>
          </a:p>
        </p:txBody>
      </p:sp>
      <p:sp>
        <p:nvSpPr>
          <p:cNvPr id="4" name="Slide Number Placeholder 3"/>
          <p:cNvSpPr>
            <a:spLocks noGrp="1"/>
          </p:cNvSpPr>
          <p:nvPr>
            <p:ph type="sldNum" sz="quarter" idx="10"/>
          </p:nvPr>
        </p:nvSpPr>
        <p:spPr/>
        <p:txBody>
          <a:bodyPr/>
          <a:lstStyle/>
          <a:p>
            <a:fld id="{85DA4894-4774-9F4C-88AA-88EE14EA4504}" type="slidenum">
              <a:rPr lang="en-US" smtClean="0"/>
              <a:pPr/>
              <a:t>11</a:t>
            </a:fld>
            <a:endParaRPr lang="en-US" dirty="0"/>
          </a:p>
        </p:txBody>
      </p:sp>
    </p:spTree>
    <p:extLst>
      <p:ext uri="{BB962C8B-B14F-4D97-AF65-F5344CB8AC3E}">
        <p14:creationId xmlns:p14="http://schemas.microsoft.com/office/powerpoint/2010/main" xmlns="" val="203509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Theory X and Theory Y	Table 5.1</a:t>
            </a:r>
          </a:p>
        </p:txBody>
      </p:sp>
      <p:sp>
        <p:nvSpPr>
          <p:cNvPr id="4" name="Slide Number Placeholder 3"/>
          <p:cNvSpPr>
            <a:spLocks noGrp="1"/>
          </p:cNvSpPr>
          <p:nvPr>
            <p:ph type="sldNum" sz="quarter" idx="10"/>
          </p:nvPr>
        </p:nvSpPr>
        <p:spPr/>
        <p:txBody>
          <a:bodyPr/>
          <a:lstStyle/>
          <a:p>
            <a:fld id="{85DA4894-4774-9F4C-88AA-88EE14EA4504}" type="slidenum">
              <a:rPr lang="en-US" smtClean="0"/>
              <a:pPr/>
              <a:t>12</a:t>
            </a:fld>
            <a:endParaRPr lang="en-US" dirty="0"/>
          </a:p>
        </p:txBody>
      </p:sp>
    </p:spTree>
    <p:extLst>
      <p:ext uri="{BB962C8B-B14F-4D97-AF65-F5344CB8AC3E}">
        <p14:creationId xmlns:p14="http://schemas.microsoft.com/office/powerpoint/2010/main" xmlns="" val="143549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ERG Theory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ERG theory represents a reclassification of Maslow's need hierarchy into three levels of needs.  </a:t>
            </a:r>
            <a:r>
              <a:rPr lang="en-US" sz="1200" kern="1200" dirty="0" err="1">
                <a:solidFill>
                  <a:schemeClr val="tx1"/>
                </a:solidFill>
                <a:effectLst/>
                <a:latin typeface="+mn-lt"/>
                <a:ea typeface="+mn-ea"/>
                <a:cs typeface="+mn-cs"/>
              </a:rPr>
              <a:t>Alderfer</a:t>
            </a:r>
            <a:r>
              <a:rPr lang="en-US" sz="1200" kern="1200" dirty="0">
                <a:solidFill>
                  <a:schemeClr val="tx1"/>
                </a:solidFill>
                <a:effectLst/>
                <a:latin typeface="+mn-lt"/>
                <a:ea typeface="+mn-ea"/>
                <a:cs typeface="+mn-cs"/>
              </a:rPr>
              <a:t> also developed a regression hypothesis that suggests individuals will regress to lower levels of need when they experience frustration in attempting to satisfy higher level needs. </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13</a:t>
            </a:fld>
            <a:endParaRPr lang="en-US" dirty="0"/>
          </a:p>
        </p:txBody>
      </p:sp>
    </p:spTree>
    <p:extLst>
      <p:ext uri="{BB962C8B-B14F-4D97-AF65-F5344CB8AC3E}">
        <p14:creationId xmlns:p14="http://schemas.microsoft.com/office/powerpoint/2010/main" xmlns="" val="20246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ERG Classifications</a:t>
            </a:r>
          </a:p>
        </p:txBody>
      </p:sp>
      <p:sp>
        <p:nvSpPr>
          <p:cNvPr id="4" name="Slide Number Placeholder 3"/>
          <p:cNvSpPr>
            <a:spLocks noGrp="1"/>
          </p:cNvSpPr>
          <p:nvPr>
            <p:ph type="sldNum" sz="quarter" idx="10"/>
          </p:nvPr>
        </p:nvSpPr>
        <p:spPr/>
        <p:txBody>
          <a:bodyPr/>
          <a:lstStyle/>
          <a:p>
            <a:fld id="{85DA4894-4774-9F4C-88AA-88EE14EA4504}" type="slidenum">
              <a:rPr lang="en-US" smtClean="0"/>
              <a:pPr/>
              <a:t>14</a:t>
            </a:fld>
            <a:endParaRPr lang="en-US" dirty="0"/>
          </a:p>
        </p:txBody>
      </p:sp>
    </p:spTree>
    <p:extLst>
      <p:ext uri="{BB962C8B-B14F-4D97-AF65-F5344CB8AC3E}">
        <p14:creationId xmlns:p14="http://schemas.microsoft.com/office/powerpoint/2010/main" xmlns="" val="47661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McClelland's need theory focuses on personality and learned needs.  He categorized motives into three manifest needs: need for achievement, need for affiliation, and need for power.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	Need for Achievement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need for achievement </a:t>
            </a:r>
            <a:r>
              <a:rPr lang="en-US" sz="1200" kern="1200" dirty="0">
                <a:solidFill>
                  <a:schemeClr val="tx1"/>
                </a:solidFill>
                <a:effectLst/>
                <a:latin typeface="+mn-lt"/>
                <a:ea typeface="+mn-ea"/>
                <a:cs typeface="+mn-cs"/>
              </a:rPr>
              <a:t>refers to seeking excellence in performance, competition, challenging goals, persistence, and overcoming difficulties.  Research indicates that people with a high need for achievement outperform those with a moderate or low need for achievement.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	Need for Power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need for power </a:t>
            </a:r>
            <a:r>
              <a:rPr lang="en-US" sz="1200" kern="1200" dirty="0">
                <a:solidFill>
                  <a:schemeClr val="tx1"/>
                </a:solidFill>
                <a:effectLst/>
                <a:latin typeface="+mn-lt"/>
                <a:ea typeface="+mn-ea"/>
                <a:cs typeface="+mn-cs"/>
              </a:rPr>
              <a:t>is concerned with making an impact on others, influencing others, changing people or events, and making a difference in life.  McClelland further distinguished between socialized power (used for the benefit of many) and personalized power (used for personal gain).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	Need for Affiliation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need for affiliation </a:t>
            </a:r>
            <a:r>
              <a:rPr lang="en-US" sz="1200" kern="1200" dirty="0">
                <a:solidFill>
                  <a:schemeClr val="tx1"/>
                </a:solidFill>
                <a:effectLst/>
                <a:latin typeface="+mn-lt"/>
                <a:ea typeface="+mn-ea"/>
                <a:cs typeface="+mn-cs"/>
              </a:rPr>
              <a:t>emphasizes the establishment and nurturing of intimate relationships with other people.  In contrast, individuals with a high need for autonomy, as outlined in Murray’s manifest needs theory, value independence and freedom from constraints.  Students may be able to identify the differences between individuals by using an example of telecommuting and by discussing which individual would be more comfortable with this change in organizational interaction.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15</a:t>
            </a:fld>
            <a:endParaRPr lang="en-US" dirty="0"/>
          </a:p>
        </p:txBody>
      </p:sp>
    </p:spTree>
    <p:extLst>
      <p:ext uri="{BB962C8B-B14F-4D97-AF65-F5344CB8AC3E}">
        <p14:creationId xmlns:p14="http://schemas.microsoft.com/office/powerpoint/2010/main" xmlns="" val="30388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Theories of Motivation</a:t>
            </a:r>
          </a:p>
        </p:txBody>
      </p:sp>
      <p:sp>
        <p:nvSpPr>
          <p:cNvPr id="4" name="Slide Number Placeholder 3"/>
          <p:cNvSpPr>
            <a:spLocks noGrp="1"/>
          </p:cNvSpPr>
          <p:nvPr>
            <p:ph type="sldNum" sz="quarter" idx="10"/>
          </p:nvPr>
        </p:nvSpPr>
        <p:spPr/>
        <p:txBody>
          <a:bodyPr/>
          <a:lstStyle/>
          <a:p>
            <a:fld id="{85DA4894-4774-9F4C-88AA-88EE14EA4504}" type="slidenum">
              <a:rPr lang="en-US" smtClean="0"/>
              <a:pPr/>
              <a:t>16</a:t>
            </a:fld>
            <a:endParaRPr lang="en-US" dirty="0"/>
          </a:p>
        </p:txBody>
      </p:sp>
    </p:spTree>
    <p:extLst>
      <p:ext uri="{BB962C8B-B14F-4D97-AF65-F5344CB8AC3E}">
        <p14:creationId xmlns:p14="http://schemas.microsoft.com/office/powerpoint/2010/main" xmlns="" val="1717021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two-factor theory examines the degree to which individuals are satisfied or dissatisfied at work.  Herzberg's theory provided two lists of needs.  For example, work conditions related to satisfying psychological growth needs were labeled </a:t>
            </a:r>
            <a:r>
              <a:rPr lang="en-US" sz="1200" b="1" kern="1200" dirty="0">
                <a:solidFill>
                  <a:schemeClr val="tx1"/>
                </a:solidFill>
                <a:effectLst/>
                <a:latin typeface="+mn-lt"/>
                <a:ea typeface="+mn-ea"/>
                <a:cs typeface="+mn-cs"/>
              </a:rPr>
              <a:t>motivation factors</a:t>
            </a:r>
            <a:r>
              <a:rPr lang="en-US" sz="1200" kern="1200" dirty="0">
                <a:solidFill>
                  <a:schemeClr val="tx1"/>
                </a:solidFill>
                <a:effectLst/>
                <a:latin typeface="+mn-lt"/>
                <a:ea typeface="+mn-ea"/>
                <a:cs typeface="+mn-cs"/>
              </a:rPr>
              <a:t>.  On the other hand, work conditions related to dissatisfaction caused by discomfort or pain were labeled</a:t>
            </a:r>
            <a:r>
              <a:rPr lang="en-US" sz="1200" b="1" kern="1200" dirty="0">
                <a:solidFill>
                  <a:schemeClr val="tx1"/>
                </a:solidFill>
                <a:effectLst/>
                <a:latin typeface="+mn-lt"/>
                <a:ea typeface="+mn-ea"/>
                <a:cs typeface="+mn-cs"/>
              </a:rPr>
              <a:t> hygiene factors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17</a:t>
            </a:fld>
            <a:endParaRPr lang="en-US" dirty="0"/>
          </a:p>
        </p:txBody>
      </p:sp>
    </p:spTree>
    <p:extLst>
      <p:ext uri="{BB962C8B-B14F-4D97-AF65-F5344CB8AC3E}">
        <p14:creationId xmlns:p14="http://schemas.microsoft.com/office/powerpoint/2010/main" xmlns="" val="26919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Motivation Factors	 </a:t>
            </a:r>
          </a:p>
          <a:p>
            <a:r>
              <a:rPr lang="en-US" sz="1200" kern="1200" dirty="0">
                <a:solidFill>
                  <a:schemeClr val="tx1"/>
                </a:solidFill>
                <a:effectLst/>
                <a:latin typeface="+mn-lt"/>
                <a:ea typeface="+mn-ea"/>
                <a:cs typeface="+mn-cs"/>
              </a:rPr>
              <a:t>Motivation factors include responsibility, achievement, recognition, advancement, and the work itself.  When present, these factors lead to superior performance and effort on the part of employees.  The absence of these factors leads to a lack of satisfaction, but does not lead to dissatisfaction.</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Hygiene Factors	 </a:t>
            </a:r>
          </a:p>
          <a:p>
            <a:r>
              <a:rPr lang="en-US" sz="1200" kern="1200" dirty="0">
                <a:solidFill>
                  <a:schemeClr val="tx1"/>
                </a:solidFill>
                <a:effectLst/>
                <a:latin typeface="+mn-lt"/>
                <a:ea typeface="+mn-ea"/>
                <a:cs typeface="+mn-cs"/>
              </a:rPr>
              <a:t>Hygiene factors include company policies and administration, technical supervision, salary, interpersonal relations with supervisor, working conditions, and status.  Job dissatisfaction occurs when the hygiene factors are either not present or not sufficient.  However, because they cannot stimulate psychological growth, their presence does not lead to satisfaction.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	Critique of the Two-Factor Theory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approaches of Maslow and Herzberg were more flexible than previous theories, critics identify the lack of clear distinction between hygiene and motivation factors, the absence of individual differences, and the absence of intrinsic motivators as deficiencies.  History is full of examples of people who are motivated by causes, personal missions, discovery, service, beliefs, creativity, and other factors not considered by Herzberg.</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18</a:t>
            </a:fld>
            <a:endParaRPr lang="en-US" dirty="0"/>
          </a:p>
        </p:txBody>
      </p:sp>
    </p:spTree>
    <p:extLst>
      <p:ext uri="{BB962C8B-B14F-4D97-AF65-F5344CB8AC3E}">
        <p14:creationId xmlns:p14="http://schemas.microsoft.com/office/powerpoint/2010/main" xmlns="" val="179409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Eustress, Strength, and Hope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Eustress</a:t>
            </a:r>
            <a:r>
              <a:rPr lang="en-US" sz="1200" kern="1200" dirty="0">
                <a:solidFill>
                  <a:schemeClr val="tx1"/>
                </a:solidFill>
                <a:effectLst/>
                <a:latin typeface="+mn-lt"/>
                <a:ea typeface="+mn-ea"/>
                <a:cs typeface="+mn-cs"/>
              </a:rPr>
              <a:t> is the positive side of stress that is healthy and normal.  Rather than focusing on individuals’ needs or rewards and punishments, this new positive perspective focuses on individuals’ interpretations of events.</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19</a:t>
            </a:fld>
            <a:endParaRPr lang="en-US" dirty="0"/>
          </a:p>
        </p:txBody>
      </p:sp>
    </p:spTree>
    <p:extLst>
      <p:ext uri="{BB962C8B-B14F-4D97-AF65-F5344CB8AC3E}">
        <p14:creationId xmlns:p14="http://schemas.microsoft.com/office/powerpoint/2010/main" xmlns="" val="190746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Positive Energy and Full Engagement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positive energy and full engagement approach takes lessons learned from professional athletes and applies them to the corporate setting.  According to this view, the manager’s task is to help individuals learn to manage their energy so that they can experience periodic renewal and recovery and thus build positive energy and capacity for work. </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20</a:t>
            </a:fld>
            <a:endParaRPr lang="en-US" dirty="0"/>
          </a:p>
        </p:txBody>
      </p:sp>
    </p:spTree>
    <p:extLst>
      <p:ext uri="{BB962C8B-B14F-4D97-AF65-F5344CB8AC3E}">
        <p14:creationId xmlns:p14="http://schemas.microsoft.com/office/powerpoint/2010/main" xmlns="" val="127005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continued</a:t>
            </a:r>
          </a:p>
          <a:p>
            <a:endParaRPr lang="en-US" dirty="0"/>
          </a:p>
          <a:p>
            <a:pPr>
              <a:buNone/>
            </a:pPr>
            <a:r>
              <a:rPr lang="en-US" dirty="0"/>
              <a:t>- Explain two new ideas in human motivation.</a:t>
            </a:r>
          </a:p>
          <a:p>
            <a:pPr>
              <a:buNone/>
            </a:pPr>
            <a:r>
              <a:rPr lang="en-US" dirty="0"/>
              <a:t>- Describe how inequity influences motivation and can be resolved.</a:t>
            </a:r>
          </a:p>
          <a:p>
            <a:pPr>
              <a:buNone/>
            </a:pPr>
            <a:r>
              <a:rPr lang="en-US" dirty="0">
                <a:solidFill>
                  <a:schemeClr val="accent5"/>
                </a:solidFill>
              </a:rPr>
              <a:t>-</a:t>
            </a:r>
            <a:r>
              <a:rPr lang="en-US" baseline="0" dirty="0">
                <a:solidFill>
                  <a:schemeClr val="accent5"/>
                </a:solidFill>
              </a:rPr>
              <a:t> </a:t>
            </a:r>
            <a:r>
              <a:rPr lang="en-US" dirty="0"/>
              <a:t>Describe the expectancy theory of motivation.</a:t>
            </a:r>
          </a:p>
          <a:p>
            <a:pPr>
              <a:buNone/>
            </a:pPr>
            <a:r>
              <a:rPr lang="en-US" dirty="0">
                <a:solidFill>
                  <a:schemeClr val="accent5"/>
                </a:solidFill>
              </a:rPr>
              <a:t>-</a:t>
            </a:r>
            <a:r>
              <a:rPr lang="en-US" baseline="0" dirty="0">
                <a:solidFill>
                  <a:schemeClr val="accent5"/>
                </a:solidFill>
              </a:rPr>
              <a:t> </a:t>
            </a:r>
            <a:r>
              <a:rPr lang="en-US" dirty="0"/>
              <a:t>Describe the cultural differences in motivation.</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3</a:t>
            </a:fld>
            <a:endParaRPr lang="en-US" dirty="0"/>
          </a:p>
        </p:txBody>
      </p:sp>
    </p:spTree>
    <p:extLst>
      <p:ext uri="{BB962C8B-B14F-4D97-AF65-F5344CB8AC3E}">
        <p14:creationId xmlns:p14="http://schemas.microsoft.com/office/powerpoint/2010/main" xmlns="" val="98934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exchange and equity theory revolve around the balance between efforts and rewards in organizations.  The individual-organization exchange relationship</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addresses the contributions and demands that each party makes in the relationship.  </a:t>
            </a:r>
          </a:p>
        </p:txBody>
      </p:sp>
      <p:sp>
        <p:nvSpPr>
          <p:cNvPr id="4" name="Slide Number Placeholder 3"/>
          <p:cNvSpPr>
            <a:spLocks noGrp="1"/>
          </p:cNvSpPr>
          <p:nvPr>
            <p:ph type="sldNum" sz="quarter" idx="10"/>
          </p:nvPr>
        </p:nvSpPr>
        <p:spPr/>
        <p:txBody>
          <a:bodyPr/>
          <a:lstStyle/>
          <a:p>
            <a:fld id="{85DA4894-4774-9F4C-88AA-88EE14EA4504}" type="slidenum">
              <a:rPr lang="en-US" smtClean="0"/>
              <a:pPr/>
              <a:t>21</a:t>
            </a:fld>
            <a:endParaRPr lang="en-US" dirty="0"/>
          </a:p>
        </p:txBody>
      </p:sp>
    </p:spTree>
    <p:extLst>
      <p:ext uri="{BB962C8B-B14F-4D97-AF65-F5344CB8AC3E}">
        <p14:creationId xmlns:p14="http://schemas.microsoft.com/office/powerpoint/2010/main" xmlns="" val="687660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Demands.  Needs form the basis for the expectations or demands placed on organizations by individuals.  Organizations express demands on individuals through job expectations, mission statements, and performance feedback.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Contributions.  Contributions are the basis for satisfying the demands expressed by the other party in the relationship.  Individual contributions include knowledge, skills, abilities, and professional contacts.  Organizational contributions include status, benefits, income, and affiliation.  </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22</a:t>
            </a:fld>
            <a:endParaRPr lang="en-US" dirty="0"/>
          </a:p>
        </p:txBody>
      </p:sp>
    </p:spTree>
    <p:extLst>
      <p:ext uri="{BB962C8B-B14F-4D97-AF65-F5344CB8AC3E}">
        <p14:creationId xmlns:p14="http://schemas.microsoft.com/office/powerpoint/2010/main" xmlns="" val="190309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Adams developed a theory of social exchange that analyzes inequity in the workplace. Individuals calculate an outcome/input ratio for themselves and compare it with an outcome/input ratio for a comparable other person.  </a:t>
            </a:r>
            <a:r>
              <a:rPr lang="en-US" sz="1200" b="1" kern="1200" dirty="0">
                <a:solidFill>
                  <a:schemeClr val="tx1"/>
                </a:solidFill>
                <a:effectLst/>
                <a:latin typeface="+mn-lt"/>
                <a:ea typeface="+mn-ea"/>
                <a:cs typeface="+mn-cs"/>
              </a:rPr>
              <a:t>Inequity </a:t>
            </a:r>
            <a:r>
              <a:rPr lang="en-US" sz="1200" kern="1200" dirty="0">
                <a:solidFill>
                  <a:schemeClr val="tx1"/>
                </a:solidFill>
                <a:effectLst/>
                <a:latin typeface="+mn-lt"/>
                <a:ea typeface="+mn-ea"/>
                <a:cs typeface="+mn-cs"/>
              </a:rPr>
              <a:t>is the situation in which individuals perceive that their own outcome/input ratio is greater or less than the comparison other’s outcome/input ratio.  When individuals perceive that a situation of inequity exists, they take action to restore equity (i.e., make their own outcome/input ratio equal to the comparison other’s outcome/input ratio).  </a:t>
            </a:r>
          </a:p>
        </p:txBody>
      </p:sp>
      <p:sp>
        <p:nvSpPr>
          <p:cNvPr id="4" name="Slide Number Placeholder 3"/>
          <p:cNvSpPr>
            <a:spLocks noGrp="1"/>
          </p:cNvSpPr>
          <p:nvPr>
            <p:ph type="sldNum" sz="quarter" idx="10"/>
          </p:nvPr>
        </p:nvSpPr>
        <p:spPr/>
        <p:txBody>
          <a:bodyPr/>
          <a:lstStyle/>
          <a:p>
            <a:fld id="{85DA4894-4774-9F4C-88AA-88EE14EA4504}" type="slidenum">
              <a:rPr lang="en-US" smtClean="0"/>
              <a:pPr/>
              <a:t>23</a:t>
            </a:fld>
            <a:endParaRPr lang="en-US" dirty="0"/>
          </a:p>
        </p:txBody>
      </p:sp>
    </p:spTree>
    <p:extLst>
      <p:ext uri="{BB962C8B-B14F-4D97-AF65-F5344CB8AC3E}">
        <p14:creationId xmlns:p14="http://schemas.microsoft.com/office/powerpoint/2010/main" xmlns="" val="10892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and Inequity at Work</a:t>
            </a:r>
          </a:p>
        </p:txBody>
      </p:sp>
      <p:sp>
        <p:nvSpPr>
          <p:cNvPr id="4" name="Slide Number Placeholder 3"/>
          <p:cNvSpPr>
            <a:spLocks noGrp="1"/>
          </p:cNvSpPr>
          <p:nvPr>
            <p:ph type="sldNum" sz="quarter" idx="10"/>
          </p:nvPr>
        </p:nvSpPr>
        <p:spPr/>
        <p:txBody>
          <a:bodyPr/>
          <a:lstStyle/>
          <a:p>
            <a:fld id="{85DA4894-4774-9F4C-88AA-88EE14EA4504}" type="slidenum">
              <a:rPr lang="en-US" smtClean="0"/>
              <a:pPr/>
              <a:t>24</a:t>
            </a:fld>
            <a:endParaRPr lang="en-US" dirty="0"/>
          </a:p>
        </p:txBody>
      </p:sp>
    </p:spTree>
    <p:extLst>
      <p:ext uri="{BB962C8B-B14F-4D97-AF65-F5344CB8AC3E}">
        <p14:creationId xmlns:p14="http://schemas.microsoft.com/office/powerpoint/2010/main" xmlns="" val="108703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seek to resolve inequity because it produces tension.  The seven strategies for restoring equity are (1) alter the person's outcomes, (2) alter the person's inputs, (3) alter the comparison other's outcomes, (4) alter the comparison other's inputs, (5) select a different comparison other, (6) rationalize the inequity, and (7) leave the organizational situation.</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25</a:t>
            </a:fld>
            <a:endParaRPr lang="en-US" dirty="0"/>
          </a:p>
        </p:txBody>
      </p:sp>
    </p:spTree>
    <p:extLst>
      <p:ext uri="{BB962C8B-B14F-4D97-AF65-F5344CB8AC3E}">
        <p14:creationId xmlns:p14="http://schemas.microsoft.com/office/powerpoint/2010/main" xmlns="" val="89214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Perspective</a:t>
            </a:r>
            <a:r>
              <a:rPr lang="en-US" baseline="0" dirty="0"/>
              <a:t> on Equity Theory </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26</a:t>
            </a:fld>
            <a:endParaRPr lang="en-US" dirty="0"/>
          </a:p>
        </p:txBody>
      </p:sp>
    </p:spTree>
    <p:extLst>
      <p:ext uri="{BB962C8B-B14F-4D97-AF65-F5344CB8AC3E}">
        <p14:creationId xmlns:p14="http://schemas.microsoft.com/office/powerpoint/2010/main" xmlns="" val="596024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Expectancy theory is a cognitive process theory of motivation that includes three key constructs: valence, expectancy, and instrumentality.  </a:t>
            </a:r>
            <a:r>
              <a:rPr lang="en-US" sz="1200" b="1" kern="1200" dirty="0">
                <a:solidFill>
                  <a:schemeClr val="tx1"/>
                </a:solidFill>
                <a:effectLst/>
                <a:latin typeface="+mn-lt"/>
                <a:ea typeface="+mn-ea"/>
                <a:cs typeface="+mn-cs"/>
              </a:rPr>
              <a:t>Valence </a:t>
            </a:r>
            <a:r>
              <a:rPr lang="en-US" sz="1200" kern="1200" dirty="0">
                <a:solidFill>
                  <a:schemeClr val="tx1"/>
                </a:solidFill>
                <a:effectLst/>
                <a:latin typeface="+mn-lt"/>
                <a:ea typeface="+mn-ea"/>
                <a:cs typeface="+mn-cs"/>
              </a:rPr>
              <a:t>is the value or importance an individual places on a particular reward.  </a:t>
            </a:r>
            <a:r>
              <a:rPr lang="en-US" sz="1200" b="1" kern="1200" dirty="0">
                <a:solidFill>
                  <a:schemeClr val="tx1"/>
                </a:solidFill>
                <a:effectLst/>
                <a:latin typeface="+mn-lt"/>
                <a:ea typeface="+mn-ea"/>
                <a:cs typeface="+mn-cs"/>
              </a:rPr>
              <a:t>Expectancy </a:t>
            </a:r>
            <a:r>
              <a:rPr lang="en-US" sz="1200" kern="1200" dirty="0">
                <a:solidFill>
                  <a:schemeClr val="tx1"/>
                </a:solidFill>
                <a:effectLst/>
                <a:latin typeface="+mn-lt"/>
                <a:ea typeface="+mn-ea"/>
                <a:cs typeface="+mn-cs"/>
              </a:rPr>
              <a:t>is the belief that effort will lead to performance.  </a:t>
            </a:r>
            <a:r>
              <a:rPr lang="en-US" sz="1200" b="1" kern="1200" dirty="0">
                <a:solidFill>
                  <a:schemeClr val="tx1"/>
                </a:solidFill>
                <a:effectLst/>
                <a:latin typeface="+mn-lt"/>
                <a:ea typeface="+mn-ea"/>
                <a:cs typeface="+mn-cs"/>
              </a:rPr>
              <a:t>Instrumentality </a:t>
            </a:r>
            <a:r>
              <a:rPr lang="en-US" sz="1200" kern="1200" dirty="0">
                <a:solidFill>
                  <a:schemeClr val="tx1"/>
                </a:solidFill>
                <a:effectLst/>
                <a:latin typeface="+mn-lt"/>
                <a:ea typeface="+mn-ea"/>
                <a:cs typeface="+mn-cs"/>
              </a:rPr>
              <a:t>is the belief that performance is related to rewards.</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Expectancy theory is based on personal perceptions of the performance process and the idea that people desire certain outcomes for behavior, and that they believe there are connections between effort, performance, and outcomes. </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28</a:t>
            </a:fld>
            <a:endParaRPr lang="en-US" dirty="0"/>
          </a:p>
        </p:txBody>
      </p:sp>
    </p:spTree>
    <p:extLst>
      <p:ext uri="{BB962C8B-B14F-4D97-AF65-F5344CB8AC3E}">
        <p14:creationId xmlns:p14="http://schemas.microsoft.com/office/powerpoint/2010/main" xmlns="" val="1547317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Motivation problems stem from three basic causes within the expectancy theory framework.  These causes are a disbelief in a relationship between effort and performance, failure to perceive a clear relationship between performance and rewards, and lack of desire for the rewards offered.</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29</a:t>
            </a:fld>
            <a:endParaRPr lang="en-US" dirty="0"/>
          </a:p>
        </p:txBody>
      </p:sp>
    </p:spTree>
    <p:extLst>
      <p:ext uri="{BB962C8B-B14F-4D97-AF65-F5344CB8AC3E}">
        <p14:creationId xmlns:p14="http://schemas.microsoft.com/office/powerpoint/2010/main" xmlns="" val="1881673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Expectancy theory is grounded in the concept of self-interest, and does not explain motivations that may be altruistic.  </a:t>
            </a:r>
            <a:r>
              <a:rPr lang="en-US" sz="1200" b="1" kern="1200" dirty="0">
                <a:solidFill>
                  <a:schemeClr val="tx1"/>
                </a:solidFill>
                <a:effectLst/>
                <a:latin typeface="+mn-lt"/>
                <a:ea typeface="+mn-ea"/>
                <a:cs typeface="+mn-cs"/>
              </a:rPr>
              <a:t>Moral maturity </a:t>
            </a:r>
            <a:r>
              <a:rPr lang="en-US" sz="1200" kern="1200" dirty="0">
                <a:solidFill>
                  <a:schemeClr val="tx1"/>
                </a:solidFill>
                <a:effectLst/>
                <a:latin typeface="+mn-lt"/>
                <a:ea typeface="+mn-ea"/>
                <a:cs typeface="+mn-cs"/>
              </a:rPr>
              <a:t>is the measure of a person's cognitive moral development that aids in explaining motivation for altruistic pursuits.</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30</a:t>
            </a:fld>
            <a:endParaRPr lang="en-US" dirty="0"/>
          </a:p>
        </p:txBody>
      </p:sp>
    </p:spTree>
    <p:extLst>
      <p:ext uri="{BB962C8B-B14F-4D97-AF65-F5344CB8AC3E}">
        <p14:creationId xmlns:p14="http://schemas.microsoft.com/office/powerpoint/2010/main" xmlns="" val="144540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Motivation </a:t>
            </a:r>
            <a:r>
              <a:rPr lang="en-US" sz="1200" kern="1200" dirty="0">
                <a:solidFill>
                  <a:schemeClr val="tx1"/>
                </a:solidFill>
                <a:effectLst/>
                <a:latin typeface="+mn-lt"/>
                <a:ea typeface="+mn-ea"/>
                <a:cs typeface="+mn-cs"/>
              </a:rPr>
              <a:t>is the process of arousing and sustaining goal-directed behavior.  Motivation theories attempt to explain and predict observable behavior, and may be classified as internal, process, or external theories</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4</a:t>
            </a:fld>
            <a:endParaRPr lang="en-US" dirty="0"/>
          </a:p>
        </p:txBody>
      </p:sp>
    </p:spTree>
    <p:extLst>
      <p:ext uri="{BB962C8B-B14F-4D97-AF65-F5344CB8AC3E}">
        <p14:creationId xmlns:p14="http://schemas.microsoft.com/office/powerpoint/2010/main" xmlns="" val="1455962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regard to Maslow’s, McClelland’s, Herzberg’s, and Vroom’s theories, differences have been found in different cultures’ reactions to motivational techniques.</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31</a:t>
            </a:fld>
            <a:endParaRPr lang="en-US" dirty="0"/>
          </a:p>
        </p:txBody>
      </p:sp>
    </p:spTree>
    <p:extLst>
      <p:ext uri="{BB962C8B-B14F-4D97-AF65-F5344CB8AC3E}">
        <p14:creationId xmlns:p14="http://schemas.microsoft.com/office/powerpoint/2010/main" xmlns="" val="57772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Many Way to Motivate People</a:t>
            </a:r>
          </a:p>
          <a:p>
            <a:endParaRPr lang="en-US" dirty="0"/>
          </a:p>
          <a:p>
            <a:pPr>
              <a:spcAft>
                <a:spcPts val="600"/>
              </a:spcAft>
            </a:pPr>
            <a:r>
              <a:rPr lang="en-US" dirty="0"/>
              <a:t>- Training</a:t>
            </a:r>
          </a:p>
          <a:p>
            <a:pPr>
              <a:spcAft>
                <a:spcPts val="600"/>
              </a:spcAft>
            </a:pPr>
            <a:r>
              <a:rPr lang="en-US" dirty="0"/>
              <a:t>- Coaching</a:t>
            </a:r>
          </a:p>
          <a:p>
            <a:pPr>
              <a:spcAft>
                <a:spcPts val="600"/>
              </a:spcAft>
            </a:pPr>
            <a:r>
              <a:rPr lang="en-US" dirty="0"/>
              <a:t>-</a:t>
            </a:r>
            <a:r>
              <a:rPr lang="en-US" baseline="0" dirty="0"/>
              <a:t> </a:t>
            </a:r>
            <a:r>
              <a:rPr lang="en-US" dirty="0"/>
              <a:t>Task assignments</a:t>
            </a:r>
          </a:p>
          <a:p>
            <a:pPr>
              <a:spcAft>
                <a:spcPts val="600"/>
              </a:spcAft>
            </a:pPr>
            <a:r>
              <a:rPr lang="en-US" dirty="0"/>
              <a:t>- Rewards contingent on good performance</a:t>
            </a:r>
          </a:p>
          <a:p>
            <a:pPr>
              <a:spcAft>
                <a:spcPts val="600"/>
              </a:spcAft>
            </a:pPr>
            <a:r>
              <a:rPr lang="en-US" dirty="0"/>
              <a:t>- Valued rewards offered</a:t>
            </a:r>
          </a:p>
          <a:p>
            <a:pPr>
              <a:spcAft>
                <a:spcPts val="600"/>
              </a:spcAft>
            </a:pPr>
            <a:r>
              <a:rPr lang="en-US"/>
              <a:t>- Sensitivity </a:t>
            </a:r>
            <a:r>
              <a:rPr lang="en-US" dirty="0"/>
              <a:t>to inequities</a:t>
            </a:r>
          </a:p>
        </p:txBody>
      </p:sp>
      <p:sp>
        <p:nvSpPr>
          <p:cNvPr id="4" name="Slide Number Placeholder 3"/>
          <p:cNvSpPr>
            <a:spLocks noGrp="1"/>
          </p:cNvSpPr>
          <p:nvPr>
            <p:ph type="sldNum" sz="quarter" idx="10"/>
          </p:nvPr>
        </p:nvSpPr>
        <p:spPr/>
        <p:txBody>
          <a:bodyPr/>
          <a:lstStyle/>
          <a:p>
            <a:fld id="{85DA4894-4774-9F4C-88AA-88EE14EA4504}" type="slidenum">
              <a:rPr lang="en-US" smtClean="0"/>
              <a:pPr/>
              <a:t>32</a:t>
            </a:fld>
            <a:endParaRPr lang="en-US" dirty="0"/>
          </a:p>
        </p:txBody>
      </p:sp>
    </p:spTree>
    <p:extLst>
      <p:ext uri="{BB962C8B-B14F-4D97-AF65-F5344CB8AC3E}">
        <p14:creationId xmlns:p14="http://schemas.microsoft.com/office/powerpoint/2010/main" xmlns="" val="109334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Theories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one of the most complex topics in organizational behavior because of the large number of variables that affect motivation.</a:t>
            </a:r>
          </a:p>
          <a:p>
            <a:endParaRPr lang="en-US" dirty="0"/>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5</a:t>
            </a:fld>
            <a:endParaRPr lang="en-US" dirty="0"/>
          </a:p>
        </p:txBody>
      </p:sp>
    </p:spTree>
    <p:extLst>
      <p:ext uri="{BB962C8B-B14F-4D97-AF65-F5344CB8AC3E}">
        <p14:creationId xmlns:p14="http://schemas.microsoft.com/office/powerpoint/2010/main" xmlns="" val="192528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Internal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Motivation research is increasingly specific, and examines smaller portions of the larger theories.  Writers have looked for internal, value-oriented reasons for motivation that would relate to the meaning of work for society.  The Protestant ethic was related to the concept of working hard in order to secure a place in heaven.  In contrast, Freud developed </a:t>
            </a:r>
            <a:r>
              <a:rPr lang="en-US" sz="1200" b="1" kern="1200" dirty="0">
                <a:solidFill>
                  <a:schemeClr val="tx1"/>
                </a:solidFill>
                <a:effectLst/>
                <a:latin typeface="+mn-lt"/>
                <a:ea typeface="+mn-ea"/>
                <a:cs typeface="+mn-cs"/>
              </a:rPr>
              <a:t>psychoanalysis</a:t>
            </a:r>
            <a:r>
              <a:rPr lang="en-US" sz="1200" kern="1200" dirty="0">
                <a:solidFill>
                  <a:schemeClr val="tx1"/>
                </a:solidFill>
                <a:effectLst/>
                <a:latin typeface="+mn-lt"/>
                <a:ea typeface="+mn-ea"/>
                <a:cs typeface="+mn-cs"/>
              </a:rPr>
              <a:t> as a method of probing the subconscious mind to understand a person’s motives and needs.</a:t>
            </a:r>
          </a:p>
        </p:txBody>
      </p:sp>
      <p:sp>
        <p:nvSpPr>
          <p:cNvPr id="4" name="Slide Number Placeholder 3"/>
          <p:cNvSpPr>
            <a:spLocks noGrp="1"/>
          </p:cNvSpPr>
          <p:nvPr>
            <p:ph type="sldNum" sz="quarter" idx="10"/>
          </p:nvPr>
        </p:nvSpPr>
        <p:spPr/>
        <p:txBody>
          <a:bodyPr/>
          <a:lstStyle/>
          <a:p>
            <a:fld id="{85DA4894-4774-9F4C-88AA-88EE14EA4504}" type="slidenum">
              <a:rPr lang="en-US" smtClean="0"/>
              <a:pPr/>
              <a:t>6</a:t>
            </a:fld>
            <a:endParaRPr lang="en-US" dirty="0"/>
          </a:p>
        </p:txBody>
      </p:sp>
    </p:spTree>
    <p:extLst>
      <p:ext uri="{BB962C8B-B14F-4D97-AF65-F5344CB8AC3E}">
        <p14:creationId xmlns:p14="http://schemas.microsoft.com/office/powerpoint/2010/main" xmlns="" val="203175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External Incentives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Early scholars assumed that self-interest and economic gain motivated people.  </a:t>
            </a:r>
            <a:r>
              <a:rPr lang="en-US" sz="1200" b="1" kern="1200" dirty="0">
                <a:solidFill>
                  <a:schemeClr val="tx1"/>
                </a:solidFill>
                <a:effectLst/>
                <a:latin typeface="+mn-lt"/>
                <a:ea typeface="+mn-ea"/>
                <a:cs typeface="+mn-cs"/>
              </a:rPr>
              <a:t>Self-interest </a:t>
            </a:r>
            <a:r>
              <a:rPr lang="en-US" sz="1200" kern="1200" dirty="0">
                <a:solidFill>
                  <a:schemeClr val="tx1"/>
                </a:solidFill>
                <a:effectLst/>
                <a:latin typeface="+mn-lt"/>
                <a:ea typeface="+mn-ea"/>
                <a:cs typeface="+mn-cs"/>
              </a:rPr>
              <a:t>refers to seeking one’s own best interest and benefit.  Early theories of motivation typically took one of two perspectives.  The first was that people acted out of self-interest for material gain; the second suggested that people act in ways that satisfy their emotional needs.  Adam Smith's basic assumption was that people are motivated by self-interest for economic gain, and he concluded that employees would be most productive when motivated by self-interest.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Frederick Taylor believed that the conflict between management and employees was over how to divide profits. </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7</a:t>
            </a:fld>
            <a:endParaRPr lang="en-US" dirty="0"/>
          </a:p>
        </p:txBody>
      </p:sp>
    </p:spTree>
    <p:extLst>
      <p:ext uri="{BB962C8B-B14F-4D97-AF65-F5344CB8AC3E}">
        <p14:creationId xmlns:p14="http://schemas.microsoft.com/office/powerpoint/2010/main" xmlns="" val="20057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 Recognition and Ownership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Modern management practices like employee recognition programs, flexible benefit packages, and stock ownership plans build on Smith’s and Taylor’s original theories.  Scholars and managers increasingly emphasize the importance of psychological ownership as a means of increasing organizational citizenship behavior.</a:t>
            </a:r>
          </a:p>
          <a:p>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8</a:t>
            </a:fld>
            <a:endParaRPr lang="en-US" dirty="0"/>
          </a:p>
        </p:txBody>
      </p:sp>
    </p:spTree>
    <p:extLst>
      <p:ext uri="{BB962C8B-B14F-4D97-AF65-F5344CB8AC3E}">
        <p14:creationId xmlns:p14="http://schemas.microsoft.com/office/powerpoint/2010/main" xmlns="" val="37029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Hierarchy of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Maslow divided human motivation into a </a:t>
            </a:r>
            <a:r>
              <a:rPr lang="en-US" sz="1200" b="1" kern="1200" dirty="0">
                <a:solidFill>
                  <a:schemeClr val="tx1"/>
                </a:solidFill>
                <a:effectLst/>
                <a:latin typeface="+mn-lt"/>
                <a:ea typeface="+mn-ea"/>
                <a:cs typeface="+mn-cs"/>
              </a:rPr>
              <a:t>needs hierarchy </a:t>
            </a:r>
            <a:r>
              <a:rPr lang="en-US" sz="1200" kern="1200" dirty="0">
                <a:solidFill>
                  <a:schemeClr val="tx1"/>
                </a:solidFill>
                <a:effectLst/>
                <a:latin typeface="+mn-lt"/>
                <a:ea typeface="+mn-ea"/>
                <a:cs typeface="+mn-cs"/>
              </a:rPr>
              <a:t>consisting of five levels of needs to be satisfied, and suggested that as people satisfy needs on one level, they progress to the next level of need as motivation for behavior.  According to Maslow, only ungratified needs motivate behavior and it is always the lowest level of ungratified needs in the hierarchy that takes precedence. </a:t>
            </a:r>
          </a:p>
        </p:txBody>
      </p:sp>
      <p:sp>
        <p:nvSpPr>
          <p:cNvPr id="4" name="Slide Number Placeholder 3"/>
          <p:cNvSpPr>
            <a:spLocks noGrp="1"/>
          </p:cNvSpPr>
          <p:nvPr>
            <p:ph type="sldNum" sz="quarter" idx="10"/>
          </p:nvPr>
        </p:nvSpPr>
        <p:spPr/>
        <p:txBody>
          <a:bodyPr/>
          <a:lstStyle/>
          <a:p>
            <a:fld id="{85DA4894-4774-9F4C-88AA-88EE14EA4504}" type="slidenum">
              <a:rPr lang="en-US" smtClean="0"/>
              <a:pPr/>
              <a:t>9</a:t>
            </a:fld>
            <a:endParaRPr lang="en-US" dirty="0"/>
          </a:p>
        </p:txBody>
      </p:sp>
    </p:spTree>
    <p:extLst>
      <p:ext uri="{BB962C8B-B14F-4D97-AF65-F5344CB8AC3E}">
        <p14:creationId xmlns:p14="http://schemas.microsoft.com/office/powerpoint/2010/main" xmlns="" val="14830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Hierarchy of Needs	Figure 5.1</a:t>
            </a:r>
            <a:endParaRPr lang="en-US" dirty="0"/>
          </a:p>
        </p:txBody>
      </p:sp>
      <p:sp>
        <p:nvSpPr>
          <p:cNvPr id="4" name="Slide Number Placeholder 3"/>
          <p:cNvSpPr>
            <a:spLocks noGrp="1"/>
          </p:cNvSpPr>
          <p:nvPr>
            <p:ph type="sldNum" sz="quarter" idx="10"/>
          </p:nvPr>
        </p:nvSpPr>
        <p:spPr/>
        <p:txBody>
          <a:bodyPr/>
          <a:lstStyle/>
          <a:p>
            <a:fld id="{85DA4894-4774-9F4C-88AA-88EE14EA4504}" type="slidenum">
              <a:rPr lang="en-US" smtClean="0"/>
              <a:pPr/>
              <a:t>10</a:t>
            </a:fld>
            <a:endParaRPr lang="en-US" dirty="0"/>
          </a:p>
        </p:txBody>
      </p:sp>
    </p:spTree>
    <p:extLst>
      <p:ext uri="{BB962C8B-B14F-4D97-AF65-F5344CB8AC3E}">
        <p14:creationId xmlns:p14="http://schemas.microsoft.com/office/powerpoint/2010/main" xmlns="" val="1729945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NQCOb.jpg"/>
          <p:cNvPicPr>
            <a:picLocks noChangeAspect="1"/>
          </p:cNvPicPr>
          <p:nvPr userDrawn="1"/>
        </p:nvPicPr>
        <p:blipFill>
          <a:blip r:embed="rId2"/>
          <a:stretch>
            <a:fillRect/>
          </a:stretch>
        </p:blipFill>
        <p:spPr>
          <a:xfrm>
            <a:off x="0" y="0"/>
            <a:ext cx="777240" cy="6858000"/>
          </a:xfrm>
          <a:prstGeom prst="rect">
            <a:avLst/>
          </a:prstGeom>
        </p:spPr>
      </p:pic>
      <p:pic>
        <p:nvPicPr>
          <p:cNvPr id="11" name="Picture 10" descr="NQCOa.jpg"/>
          <p:cNvPicPr>
            <a:picLocks noChangeAspect="1"/>
          </p:cNvPicPr>
          <p:nvPr userDrawn="1"/>
        </p:nvPicPr>
        <p:blipFill>
          <a:blip r:embed="rId3"/>
          <a:stretch>
            <a:fillRect/>
          </a:stretch>
        </p:blipFill>
        <p:spPr>
          <a:xfrm>
            <a:off x="5895557" y="0"/>
            <a:ext cx="3246120" cy="6858000"/>
          </a:xfrm>
          <a:prstGeom prst="rect">
            <a:avLst/>
          </a:prstGeom>
        </p:spPr>
      </p:pic>
      <p:sp>
        <p:nvSpPr>
          <p:cNvPr id="2" name="Title 1"/>
          <p:cNvSpPr>
            <a:spLocks noGrp="1"/>
          </p:cNvSpPr>
          <p:nvPr>
            <p:ph type="ctrTitle"/>
          </p:nvPr>
        </p:nvSpPr>
        <p:spPr>
          <a:xfrm>
            <a:off x="1003478" y="1701269"/>
            <a:ext cx="4743003" cy="2845904"/>
          </a:xfrm>
        </p:spPr>
        <p:txBody>
          <a:bodyPr anchor="t">
            <a:normAutofit/>
          </a:bodyPr>
          <a:lstStyle>
            <a:lvl1pPr algn="l">
              <a:lnSpc>
                <a:spcPts val="5300"/>
              </a:lnSpc>
              <a:spcBef>
                <a:spcPts val="0"/>
              </a:spcBef>
              <a:defRPr sz="4000" cap="none" spc="-150">
                <a:solidFill>
                  <a:schemeClr val="tx1"/>
                </a:solidFill>
                <a:latin typeface="MS Reference Sans Serif"/>
                <a:cs typeface="MS Reference Sans Serif"/>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3D90A7"/>
                </a:solidFill>
              </a:defRPr>
            </a:lvl1pPr>
          </a:lstStyle>
          <a:p>
            <a:fld id="{E31E3FCD-1B99-994A-BEBC-E4F5DEEAE3F2}" type="slidenum">
              <a:rPr lang="en-US" smtClean="0"/>
              <a:pPr/>
              <a:t>‹#›</a:t>
            </a:fld>
            <a:endParaRPr lang="en-US" dirty="0"/>
          </a:p>
        </p:txBody>
      </p:sp>
      <p:sp>
        <p:nvSpPr>
          <p:cNvPr id="8" name="TextBox 7"/>
          <p:cNvSpPr txBox="1"/>
          <p:nvPr userDrawn="1"/>
        </p:nvSpPr>
        <p:spPr>
          <a:xfrm>
            <a:off x="1003478" y="622886"/>
            <a:ext cx="1552256" cy="1015663"/>
          </a:xfrm>
          <a:prstGeom prst="rect">
            <a:avLst/>
          </a:prstGeom>
          <a:noFill/>
        </p:spPr>
        <p:txBody>
          <a:bodyPr wrap="square" rtlCol="0">
            <a:spAutoFit/>
          </a:bodyPr>
          <a:lstStyle/>
          <a:p>
            <a:r>
              <a:rPr lang="en-US" sz="6000" b="1" i="0" dirty="0">
                <a:solidFill>
                  <a:srgbClr val="3D90A7"/>
                </a:solidFill>
                <a:latin typeface="MS Reference Sans Serif"/>
                <a:cs typeface="MS Reference Sans Serif"/>
              </a:rPr>
              <a:t>5</a:t>
            </a:r>
          </a:p>
        </p:txBody>
      </p:sp>
      <p:sp>
        <p:nvSpPr>
          <p:cNvPr id="9" name="TextBox 8"/>
          <p:cNvSpPr txBox="1"/>
          <p:nvPr userDrawn="1"/>
        </p:nvSpPr>
        <p:spPr>
          <a:xfrm>
            <a:off x="1003478" y="6313962"/>
            <a:ext cx="4892079" cy="544038"/>
          </a:xfrm>
          <a:prstGeom prst="rect">
            <a:avLst/>
          </a:prstGeom>
          <a:solidFill>
            <a:schemeClr val="bg1"/>
          </a:solid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bg1">
                    <a:lumMod val="75000"/>
                  </a:schemeClr>
                </a:solidFill>
                <a:latin typeface="Arial"/>
                <a:ea typeface="+mn-ea"/>
                <a:cs typeface="Arial"/>
              </a:rPr>
              <a:t>©2013 Cengage Learning. All Rights Reserved.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bg1">
                    <a:lumMod val="75000"/>
                  </a:schemeClr>
                </a:solidFill>
                <a:latin typeface="Arial"/>
                <a:ea typeface="+mn-ea"/>
                <a:cs typeface="Arial"/>
              </a:rPr>
              <a:t>May not be scanned, copied or duplicated, or posted to a publicly accessible website, in whole or in part.</a:t>
            </a:r>
          </a:p>
          <a:p>
            <a:endParaRPr lang="en-US" sz="800" baseline="0" dirty="0">
              <a:solidFill>
                <a:schemeClr val="bg1">
                  <a:lumMod val="75000"/>
                </a:schemeClr>
              </a:solidFill>
              <a:latin typeface="Arial"/>
              <a:cs typeface="Arial"/>
            </a:endParaRPr>
          </a:p>
        </p:txBody>
      </p:sp>
      <p:sp>
        <p:nvSpPr>
          <p:cNvPr id="4" name="Date Placeholder 3"/>
          <p:cNvSpPr>
            <a:spLocks noGrp="1"/>
          </p:cNvSpPr>
          <p:nvPr>
            <p:ph type="dt" sz="half" idx="10"/>
          </p:nvPr>
        </p:nvSpPr>
        <p:spPr/>
        <p:txBody>
          <a:bodyPr/>
          <a:lstStyle/>
          <a:p>
            <a:fld id="{F754A516-F7A1-3044-9F7C-48E74029DF81}"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70177-599F-0841-AADC-68C54913A93B}" type="datetime1">
              <a:rPr lang="en-US" smtClean="0"/>
              <a:pPr/>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E9BD3-4B22-1F41-8121-C1AD79F13853}" type="datetime1">
              <a:rPr lang="en-US" smtClean="0"/>
              <a:pPr/>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41B34B-673D-7E4E-B1D0-188386E50F1C}" type="datetime1">
              <a:rPr lang="en-US" smtClean="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D5BEE-5C9D-124C-BB68-0FCB19FA3B27}" type="datetime1">
              <a:rPr lang="en-US" smtClean="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68852A-0E1F-8448-8CAC-4FBFC5A2898A}"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5F064-C25D-5049-AB5A-F0D4EB7810D8}"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1005840"/>
            <a:ext cx="9144000" cy="5852160"/>
          </a:xfrm>
          <a:prstGeom prst="rect">
            <a:avLst/>
          </a:prstGeom>
          <a:solidFill>
            <a:srgbClr val="DCEE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005840"/>
          </a:xfrm>
          <a:prstGeom prst="rect">
            <a:avLst/>
          </a:prstGeom>
          <a:solidFill>
            <a:srgbClr val="D5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0098" y="1"/>
            <a:ext cx="7946702" cy="1005839"/>
          </a:xfrm>
        </p:spPr>
        <p:txBody>
          <a:bodyPr anchor="ctr"/>
          <a:lstStyle>
            <a:lvl1pPr>
              <a:defRPr cap="none">
                <a:solidFill>
                  <a:srgbClr val="FFFFFF"/>
                </a:solidFill>
                <a:latin typeface="+mn-lt"/>
              </a:defRPr>
            </a:lvl1pPr>
          </a:lstStyle>
          <a:p>
            <a:r>
              <a:rPr lang="en-US" dirty="0"/>
              <a:t>Click to edit Master title style</a:t>
            </a:r>
          </a:p>
        </p:txBody>
      </p:sp>
      <p:sp>
        <p:nvSpPr>
          <p:cNvPr id="3" name="Content Placeholder 2"/>
          <p:cNvSpPr>
            <a:spLocks noGrp="1"/>
          </p:cNvSpPr>
          <p:nvPr>
            <p:ph idx="1"/>
          </p:nvPr>
        </p:nvSpPr>
        <p:spPr>
          <a:xfrm>
            <a:off x="740098" y="1148080"/>
            <a:ext cx="7946702" cy="4978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5E9399-AB4C-1849-99B7-358F0217F9CC}"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
        <p:nvSpPr>
          <p:cNvPr id="10" name="TextBox 9"/>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lumMod val="50000"/>
                    <a:lumOff val="50000"/>
                  </a:schemeClr>
                </a:solidFill>
                <a:latin typeface="Arial"/>
                <a:ea typeface="+mn-ea"/>
                <a:cs typeface="Arial"/>
              </a:rPr>
              <a:t>©2013 Cengage Learning. All Rights Reserved. May not be scanned, copied or duplicated, or posted to a publicly accessible website, in whole or in part.</a:t>
            </a:r>
          </a:p>
          <a:p>
            <a:endParaRPr lang="en-US" sz="800" baseline="0" dirty="0">
              <a:latin typeface="Arial"/>
              <a:cs typeface="Arial"/>
            </a:endParaRPr>
          </a:p>
        </p:txBody>
      </p:sp>
      <p:sp>
        <p:nvSpPr>
          <p:cNvPr id="11" name="TextBox 10"/>
          <p:cNvSpPr txBox="1"/>
          <p:nvPr userDrawn="1"/>
        </p:nvSpPr>
        <p:spPr>
          <a:xfrm flipV="1">
            <a:off x="0" y="-156131"/>
            <a:ext cx="715489" cy="1165704"/>
          </a:xfrm>
          <a:prstGeom prst="rect">
            <a:avLst/>
          </a:prstGeom>
          <a:noFill/>
        </p:spPr>
        <p:txBody>
          <a:bodyPr wrap="square" rtlCol="0" anchor="ctr">
            <a:spAutoFit/>
          </a:bodyPr>
          <a:lstStyle/>
          <a:p>
            <a:pPr algn="ctr">
              <a:lnSpc>
                <a:spcPts val="2720"/>
              </a:lnSpc>
            </a:pPr>
            <a:r>
              <a:rPr lang="en-US" sz="3600" b="0" i="0" dirty="0">
                <a:solidFill>
                  <a:srgbClr val="DCEECF"/>
                </a:solidFill>
                <a:latin typeface="Franklin Gothic Book"/>
                <a:cs typeface="Franklin Gothic Book"/>
              </a:rPr>
              <a:t>^</a:t>
            </a:r>
          </a:p>
          <a:p>
            <a:pPr marL="0" marR="0" indent="0" algn="ctr" defTabSz="457200" rtl="0" eaLnBrk="1" fontAlgn="auto" latinLnBrk="0" hangingPunct="1">
              <a:lnSpc>
                <a:spcPts val="2720"/>
              </a:lnSpc>
              <a:spcBef>
                <a:spcPts val="0"/>
              </a:spcBef>
              <a:spcAft>
                <a:spcPts val="0"/>
              </a:spcAft>
              <a:buClrTx/>
              <a:buSzTx/>
              <a:buFontTx/>
              <a:buNone/>
              <a:tabLst/>
              <a:defRPr/>
            </a:pPr>
            <a:r>
              <a:rPr lang="en-US" sz="3600" b="0" i="0" dirty="0">
                <a:solidFill>
                  <a:srgbClr val="DCEECF"/>
                </a:solidFill>
                <a:latin typeface="Franklin Gothic Book"/>
                <a:cs typeface="Franklin Gothic Book"/>
              </a:rPr>
              <a:t>^</a:t>
            </a:r>
          </a:p>
          <a:p>
            <a:pPr algn="ctr">
              <a:lnSpc>
                <a:spcPts val="2720"/>
              </a:lnSpc>
            </a:pPr>
            <a:r>
              <a:rPr lang="en-US" sz="3600" b="0" i="0" dirty="0">
                <a:solidFill>
                  <a:srgbClr val="DCEECF"/>
                </a:solidFill>
                <a:latin typeface="Franklin Gothic Book"/>
                <a:cs typeface="Franklin Gothic Book"/>
              </a:rPr>
              <a: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DCEE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40098" y="1148080"/>
            <a:ext cx="7946702" cy="4978083"/>
          </a:xfrm>
        </p:spPr>
        <p:txBody>
          <a:bodyPr/>
          <a:lstStyle>
            <a:lvl1pPr>
              <a:buFontTx/>
              <a:buNone/>
              <a:defRPr>
                <a:solidFill>
                  <a:srgbClr val="D55C2A"/>
                </a:solidFill>
              </a:defRPr>
            </a:lvl1pPr>
            <a:lvl2pPr>
              <a:buFontTx/>
              <a:buNone/>
              <a:defRPr>
                <a:solidFill>
                  <a:srgbClr val="D55C2A"/>
                </a:solidFill>
              </a:defRPr>
            </a:lvl2pPr>
            <a:lvl3pPr>
              <a:buFontTx/>
              <a:buNone/>
              <a:defRPr>
                <a:solidFill>
                  <a:srgbClr val="D55C2A"/>
                </a:solidFill>
              </a:defRPr>
            </a:lvl3pPr>
            <a:lvl4pPr>
              <a:buFontTx/>
              <a:buNone/>
              <a:defRPr>
                <a:solidFill>
                  <a:srgbClr val="D55C2A"/>
                </a:solidFill>
              </a:defRPr>
            </a:lvl4pPr>
            <a:lvl5pPr>
              <a:buFontTx/>
              <a:buNone/>
              <a:defRPr>
                <a:solidFill>
                  <a:srgbClr val="D55C2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5E9399-AB4C-1849-99B7-358F0217F9CC}"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
        <p:nvSpPr>
          <p:cNvPr id="10" name="TextBox 9"/>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lumMod val="50000"/>
                    <a:lumOff val="50000"/>
                  </a:schemeClr>
                </a:solidFill>
                <a:latin typeface="Arial"/>
                <a:ea typeface="+mn-ea"/>
                <a:cs typeface="Arial"/>
              </a:rPr>
              <a:t>©2013 Cengage Learning. All Rights Reserved. May not be scanned, copied or duplicated, or posted to a publicly accessible website, in whole or in part.</a:t>
            </a:r>
          </a:p>
          <a:p>
            <a:endParaRPr lang="en-US" sz="800" baseline="0" dirty="0">
              <a:latin typeface="Arial"/>
              <a:cs typeface="Arial"/>
            </a:endParaRPr>
          </a:p>
        </p:txBody>
      </p:sp>
      <p:sp>
        <p:nvSpPr>
          <p:cNvPr id="11" name="TextBox 10"/>
          <p:cNvSpPr txBox="1"/>
          <p:nvPr userDrawn="1"/>
        </p:nvSpPr>
        <p:spPr>
          <a:xfrm flipV="1">
            <a:off x="0" y="-156131"/>
            <a:ext cx="715489" cy="1165704"/>
          </a:xfrm>
          <a:prstGeom prst="rect">
            <a:avLst/>
          </a:prstGeom>
          <a:noFill/>
        </p:spPr>
        <p:txBody>
          <a:bodyPr wrap="square" rtlCol="0" anchor="ctr">
            <a:spAutoFit/>
          </a:bodyPr>
          <a:lstStyle/>
          <a:p>
            <a:pPr algn="ctr">
              <a:lnSpc>
                <a:spcPts val="2720"/>
              </a:lnSpc>
            </a:pPr>
            <a:r>
              <a:rPr lang="en-US" sz="3600" b="0" i="0" dirty="0">
                <a:solidFill>
                  <a:srgbClr val="D55C2A"/>
                </a:solidFill>
                <a:latin typeface="Franklin Gothic Book"/>
                <a:cs typeface="Franklin Gothic Book"/>
              </a:rPr>
              <a:t>^</a:t>
            </a:r>
          </a:p>
          <a:p>
            <a:pPr algn="ctr">
              <a:lnSpc>
                <a:spcPts val="2720"/>
              </a:lnSpc>
            </a:pPr>
            <a:r>
              <a:rPr lang="en-US" sz="3600" b="0" i="0" dirty="0">
                <a:solidFill>
                  <a:srgbClr val="D55C2A"/>
                </a:solidFill>
                <a:latin typeface="Franklin Gothic Book"/>
                <a:cs typeface="Franklin Gothic Book"/>
              </a:rPr>
              <a:t>^</a:t>
            </a:r>
          </a:p>
          <a:p>
            <a:pPr algn="ctr">
              <a:lnSpc>
                <a:spcPts val="2720"/>
              </a:lnSpc>
            </a:pPr>
            <a:r>
              <a:rPr lang="en-US" sz="3600" b="0" i="0" dirty="0">
                <a:solidFill>
                  <a:srgbClr val="D55C2A"/>
                </a:solidFill>
                <a:latin typeface="Franklin Gothic Book"/>
                <a:cs typeface="Franklin Gothic Book"/>
              </a:rPr>
              <a: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9" name="Rectangle 8"/>
          <p:cNvSpPr/>
          <p:nvPr userDrawn="1"/>
        </p:nvSpPr>
        <p:spPr>
          <a:xfrm>
            <a:off x="0" y="2"/>
            <a:ext cx="9144000" cy="1009572"/>
          </a:xfrm>
          <a:prstGeom prst="rect">
            <a:avLst/>
          </a:prstGeom>
          <a:solidFill>
            <a:srgbClr val="DCEE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009574"/>
            <a:ext cx="9144000" cy="5846476"/>
          </a:xfrm>
          <a:prstGeom prst="rect">
            <a:avLst/>
          </a:prstGeom>
          <a:solidFill>
            <a:srgbClr val="D5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5489" y="1005840"/>
            <a:ext cx="7946702" cy="1005839"/>
          </a:xfrm>
        </p:spPr>
        <p:txBody>
          <a:bodyPr anchor="ctr"/>
          <a:lstStyle>
            <a:lvl1pPr>
              <a:defRPr cap="none">
                <a:solidFill>
                  <a:srgbClr val="DCEECF"/>
                </a:solidFill>
                <a:latin typeface="+mn-lt"/>
              </a:defRPr>
            </a:lvl1pPr>
          </a:lstStyle>
          <a:p>
            <a:r>
              <a:rPr lang="en-US" dirty="0"/>
              <a:t>Click to edit Master title style</a:t>
            </a:r>
          </a:p>
        </p:txBody>
      </p:sp>
      <p:sp>
        <p:nvSpPr>
          <p:cNvPr id="3" name="Content Placeholder 2"/>
          <p:cNvSpPr>
            <a:spLocks noGrp="1"/>
          </p:cNvSpPr>
          <p:nvPr>
            <p:ph idx="1"/>
          </p:nvPr>
        </p:nvSpPr>
        <p:spPr>
          <a:xfrm>
            <a:off x="715489" y="2011680"/>
            <a:ext cx="7971311" cy="4114484"/>
          </a:xfrm>
        </p:spPr>
        <p:txBody>
          <a:bodyPr/>
          <a:lstStyle>
            <a:lvl1pPr>
              <a:buClr>
                <a:schemeClr val="accent5">
                  <a:lumMod val="60000"/>
                  <a:lumOff val="40000"/>
                </a:schemeClr>
              </a:buClr>
              <a:defRPr>
                <a:solidFill>
                  <a:schemeClr val="bg1"/>
                </a:solidFill>
              </a:defRPr>
            </a:lvl1pPr>
            <a:lvl2pPr>
              <a:buClr>
                <a:srgbClr val="D6E4BF"/>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0DA18C-95AF-2245-BE22-CF91F79BEEFE}"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
        <p:nvSpPr>
          <p:cNvPr id="10" name="TextBox 9"/>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bg1">
                    <a:lumMod val="75000"/>
                  </a:schemeClr>
                </a:solidFill>
                <a:latin typeface="Arial"/>
                <a:ea typeface="+mn-ea"/>
                <a:cs typeface="Arial"/>
              </a:rPr>
              <a:t>©2013 Cengage Learning. All Rights Reserved. May not be scanned, copied or duplicated, or posted to a publicly accessible website, in whole or in part.</a:t>
            </a:r>
          </a:p>
          <a:p>
            <a:endParaRPr lang="en-US" sz="800" baseline="0" dirty="0">
              <a:latin typeface="Arial"/>
              <a:cs typeface="Arial"/>
            </a:endParaRPr>
          </a:p>
        </p:txBody>
      </p:sp>
      <p:sp>
        <p:nvSpPr>
          <p:cNvPr id="11" name="TextBox 10"/>
          <p:cNvSpPr txBox="1"/>
          <p:nvPr userDrawn="1"/>
        </p:nvSpPr>
        <p:spPr>
          <a:xfrm>
            <a:off x="0" y="38610"/>
            <a:ext cx="715489" cy="1165704"/>
          </a:xfrm>
          <a:prstGeom prst="rect">
            <a:avLst/>
          </a:prstGeom>
          <a:noFill/>
        </p:spPr>
        <p:txBody>
          <a:bodyPr wrap="square" rtlCol="0" anchor="ctr">
            <a:spAutoFit/>
          </a:bodyPr>
          <a:lstStyle/>
          <a:p>
            <a:pPr algn="ctr">
              <a:lnSpc>
                <a:spcPts val="2720"/>
              </a:lnSpc>
            </a:pPr>
            <a:r>
              <a:rPr lang="en-US" sz="3600" b="0" i="0" dirty="0">
                <a:solidFill>
                  <a:srgbClr val="D55C2A"/>
                </a:solidFill>
                <a:latin typeface="Franklin Gothic Book"/>
                <a:cs typeface="Franklin Gothic Book"/>
              </a:rPr>
              <a:t>^</a:t>
            </a:r>
          </a:p>
          <a:p>
            <a:pPr algn="ctr">
              <a:lnSpc>
                <a:spcPts val="2720"/>
              </a:lnSpc>
            </a:pPr>
            <a:r>
              <a:rPr lang="en-US" sz="3600" b="0" i="0" dirty="0">
                <a:solidFill>
                  <a:srgbClr val="D55C2A"/>
                </a:solidFill>
                <a:latin typeface="Franklin Gothic Book"/>
                <a:cs typeface="Franklin Gothic Book"/>
              </a:rPr>
              <a:t>^</a:t>
            </a:r>
          </a:p>
          <a:p>
            <a:pPr algn="ctr">
              <a:lnSpc>
                <a:spcPts val="2720"/>
              </a:lnSpc>
            </a:pPr>
            <a:r>
              <a:rPr lang="en-US" sz="3600" b="0" i="0" dirty="0">
                <a:solidFill>
                  <a:srgbClr val="D55C2A"/>
                </a:solidFill>
                <a:latin typeface="Franklin Gothic Book"/>
                <a:cs typeface="Franklin Gothic Book"/>
              </a:rPr>
              <a:t>^</a:t>
            </a:r>
          </a:p>
        </p:txBody>
      </p:sp>
      <p:sp>
        <p:nvSpPr>
          <p:cNvPr id="13" name="Title 1"/>
          <p:cNvSpPr txBox="1">
            <a:spLocks/>
          </p:cNvSpPr>
          <p:nvPr userDrawn="1"/>
        </p:nvSpPr>
        <p:spPr>
          <a:xfrm>
            <a:off x="715489" y="3735"/>
            <a:ext cx="7946702" cy="1005839"/>
          </a:xfrm>
          <a:prstGeom prst="rect">
            <a:avLst/>
          </a:prstGeom>
          <a:effectLst>
            <a:outerShdw blurRad="50800" dist="38100" dir="2700000">
              <a:srgbClr val="000000">
                <a:alpha val="19000"/>
              </a:srgbClr>
            </a:outerShdw>
          </a:effectLst>
        </p:spPr>
        <p:txBody>
          <a:bodyPr vert="horz" lIns="91440" tIns="45720" rIns="91440" bIns="45720" rtlCol="0" anchor="ctr">
            <a:normAutofit/>
          </a:bodyPr>
          <a:lstStyle>
            <a:lvl1pPr>
              <a:defRPr cap="none">
                <a:solidFill>
                  <a:srgbClr val="E8FCD5"/>
                </a:solidFill>
                <a:latin typeface="+mn-l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0640B"/>
                </a:solidFill>
                <a:effectLst/>
                <a:uLnTx/>
                <a:uFillTx/>
                <a:latin typeface="+mn-lt"/>
                <a:ea typeface="+mj-ea"/>
                <a:cs typeface="Franklin Gothic Medium"/>
              </a:rPr>
              <a:t>Chapter 5: Reflect &amp; Discuss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chemeClr val="bg1"/>
              </a:gs>
              <a:gs pos="100000">
                <a:schemeClr val="accent1">
                  <a:lumMod val="40000"/>
                  <a:lumOff val="60000"/>
                </a:schemeClr>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40098" y="1127760"/>
            <a:ext cx="7946702" cy="4998403"/>
          </a:xfrm>
        </p:spPr>
        <p:txBody>
          <a:bodyPr/>
          <a:lstStyle>
            <a:lvl1pPr marL="514350" indent="-514350">
              <a:buClr>
                <a:srgbClr val="3881F7"/>
              </a:buClr>
              <a:buFont typeface="Wingdings" charset="2"/>
              <a:buAutoNum type="arabicPlain"/>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DD1EF5-1DC1-214B-BA38-6C4BAB05DA17}"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
        <p:nvSpPr>
          <p:cNvPr id="12" name="Rectangle 11"/>
          <p:cNvSpPr/>
          <p:nvPr userDrawn="1"/>
        </p:nvSpPr>
        <p:spPr>
          <a:xfrm>
            <a:off x="0" y="0"/>
            <a:ext cx="9144000" cy="100584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09618" y="29142"/>
            <a:ext cx="5843582" cy="976698"/>
          </a:xfrm>
          <a:prstGeom prst="rect">
            <a:avLst/>
          </a:prstGeom>
          <a:noFill/>
          <a:effectLst>
            <a:outerShdw blurRad="50800" dist="38100" dir="2700000">
              <a:srgbClr val="000000">
                <a:alpha val="19000"/>
              </a:srgbClr>
            </a:outerShdw>
          </a:effectLst>
        </p:spPr>
        <p:txBody>
          <a:bodyPr wrap="none" rtlCol="0" anchor="ctr">
            <a:noAutofit/>
          </a:bodyPr>
          <a:lstStyle/>
          <a:p>
            <a:pPr algn="l"/>
            <a:r>
              <a:rPr lang="en-US" sz="3200" dirty="0">
                <a:solidFill>
                  <a:schemeClr val="bg1"/>
                </a:solidFill>
              </a:rPr>
              <a:t>Learning Objectives</a:t>
            </a:r>
          </a:p>
        </p:txBody>
      </p:sp>
      <p:sp>
        <p:nvSpPr>
          <p:cNvPr id="11" name="TextBox 10"/>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lumMod val="50000"/>
                    <a:lumOff val="50000"/>
                  </a:schemeClr>
                </a:solidFill>
                <a:latin typeface="Arial"/>
                <a:ea typeface="+mn-ea"/>
                <a:cs typeface="Arial"/>
              </a:rPr>
              <a:t>©2013 Cengage Learning. All Rights Reserved. May not be scanned, copied or duplicated, or posted to a publicly accessible website, in whole or in part.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chemeClr val="bg1"/>
              </a:gs>
              <a:gs pos="100000">
                <a:schemeClr val="accent1">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40098" y="762000"/>
            <a:ext cx="7946702" cy="5364163"/>
          </a:xfrm>
        </p:spPr>
        <p:txBody>
          <a:bodyPr/>
          <a:lstStyle>
            <a:lvl1pPr marL="514350" indent="-514350">
              <a:buClr>
                <a:srgbClr val="116EB7"/>
              </a:buClr>
              <a:buFont typeface="Wingdings" charset="2"/>
              <a:buAutoNum type="arabicPlain"/>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609DAC-F632-8D40-806D-16980D8AB934}"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
        <p:nvSpPr>
          <p:cNvPr id="12" name="Rectangle 11"/>
          <p:cNvSpPr/>
          <p:nvPr userDrawn="1"/>
        </p:nvSpPr>
        <p:spPr>
          <a:xfrm>
            <a:off x="0" y="0"/>
            <a:ext cx="9144000" cy="56896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09618" y="8822"/>
            <a:ext cx="5843582" cy="539818"/>
          </a:xfrm>
          <a:prstGeom prst="rect">
            <a:avLst/>
          </a:prstGeom>
          <a:noFill/>
          <a:effectLst>
            <a:outerShdw blurRad="50800" dist="38100" dir="2700000">
              <a:srgbClr val="000000">
                <a:alpha val="19000"/>
              </a:srgbClr>
            </a:outerShdw>
          </a:effectLst>
        </p:spPr>
        <p:txBody>
          <a:bodyPr wrap="none" rtlCol="0" anchor="ctr">
            <a:noAutofit/>
          </a:bodyPr>
          <a:lstStyle/>
          <a:p>
            <a:pPr algn="l"/>
            <a:r>
              <a:rPr lang="en-US" sz="2400" b="0" i="1" dirty="0">
                <a:solidFill>
                  <a:schemeClr val="accent1">
                    <a:lumMod val="40000"/>
                    <a:lumOff val="60000"/>
                  </a:schemeClr>
                </a:solidFill>
                <a:latin typeface="Calibri"/>
                <a:cs typeface="Calibri"/>
              </a:rPr>
              <a:t>Learning Objectives continued</a:t>
            </a:r>
          </a:p>
        </p:txBody>
      </p:sp>
      <p:sp>
        <p:nvSpPr>
          <p:cNvPr id="11" name="TextBox 10"/>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lumMod val="50000"/>
                    <a:lumOff val="50000"/>
                  </a:schemeClr>
                </a:solidFill>
                <a:latin typeface="Arial"/>
                <a:ea typeface="+mn-ea"/>
                <a:cs typeface="Arial"/>
              </a:rPr>
              <a:t>©2013 Cengage Learning. All Rights Reserved. May not be scanned, copied or duplicated, or posted to a publicly accessible website, in whole or in part.</a:t>
            </a:r>
          </a:p>
          <a:p>
            <a:endParaRPr lang="en-US" sz="800" baseline="0" dirty="0">
              <a:latin typeface="Arial"/>
              <a:cs typeface="Arial"/>
            </a:endParaRPr>
          </a:p>
        </p:txBody>
      </p:sp>
      <p:sp>
        <p:nvSpPr>
          <p:cNvPr id="13" name="TextBox 12"/>
          <p:cNvSpPr txBox="1"/>
          <p:nvPr userDrawn="1"/>
        </p:nvSpPr>
        <p:spPr>
          <a:xfrm>
            <a:off x="9381067" y="5334000"/>
            <a:ext cx="184666" cy="369332"/>
          </a:xfrm>
          <a:prstGeom prst="rect">
            <a:avLst/>
          </a:prstGeom>
          <a:noFill/>
        </p:spPr>
        <p:txBody>
          <a:bodyPr wrap="none" rtlCol="0">
            <a:spAutoFit/>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702A8-B37D-DB49-966E-FC51B56A5A9B}" type="datetime1">
              <a:rPr lang="en-US" smtClean="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7BB9EB-1CAE-DC46-BF38-530218F06651}" type="datetime1">
              <a:rPr lang="en-US" smtClean="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F5CE59-E35A-674F-A4F6-0AABFA8C34A7}" type="datetime1">
              <a:rPr lang="en-US" smtClean="0"/>
              <a:pPr/>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E3FCD-1B99-994A-BEBC-E4F5DEEAE3F2}"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098" y="428953"/>
            <a:ext cx="7946702" cy="942015"/>
          </a:xfrm>
          <a:prstGeom prst="rect">
            <a:avLst/>
          </a:prstGeom>
          <a:effectLst>
            <a:outerShdw blurRad="50800" dist="38100" dir="2700000">
              <a:srgbClr val="000000">
                <a:alpha val="19000"/>
              </a:srgbClr>
            </a:outerShdw>
          </a:effectLst>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40098" y="1370968"/>
            <a:ext cx="7946702" cy="47551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A1753-42D5-8144-A010-1533755D818C}" type="datetime1">
              <a:rPr lang="en-US" smtClean="0"/>
              <a:pPr/>
              <a:t>9/29/2021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D90A7"/>
                </a:solidFill>
                <a:latin typeface="Arial Black"/>
                <a:cs typeface="Arial Black"/>
              </a:defRPr>
            </a:lvl1pPr>
          </a:lstStyle>
          <a:p>
            <a:fld id="{E31E3FCD-1B99-994A-BEBC-E4F5DEEAE3F2}" type="slidenum">
              <a:rPr lang="en-US" smtClean="0"/>
              <a:pPr/>
              <a:t>‹#›</a:t>
            </a:fld>
            <a:endParaRPr lang="en-US" dirty="0"/>
          </a:p>
        </p:txBody>
      </p:sp>
      <p:sp>
        <p:nvSpPr>
          <p:cNvPr id="8" name="TextBox 7"/>
          <p:cNvSpPr txBox="1"/>
          <p:nvPr userDrawn="1"/>
        </p:nvSpPr>
        <p:spPr>
          <a:xfrm>
            <a:off x="1003478" y="6568894"/>
            <a:ext cx="7499244" cy="287157"/>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lumMod val="50000"/>
                    <a:lumOff val="50000"/>
                  </a:schemeClr>
                </a:solidFill>
                <a:latin typeface="Arial"/>
                <a:ea typeface="+mn-ea"/>
                <a:cs typeface="Arial"/>
              </a:rPr>
              <a:t>©2013 Cengage Learning. All Rights Reserved. May not be scanned, copied or duplicated, or posted to a publicly accessible website, in whole or in part.</a:t>
            </a:r>
          </a:p>
          <a:p>
            <a:endParaRPr lang="en-US" sz="800" baseline="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p:fade/>
  </p:transition>
  <p:hf hdr="0" ftr="0" dt="0"/>
  <p:txStyles>
    <p:titleStyle>
      <a:lvl1pPr algn="l" defTabSz="457200" rtl="0" eaLnBrk="1" latinLnBrk="0" hangingPunct="1">
        <a:spcBef>
          <a:spcPct val="0"/>
        </a:spcBef>
        <a:buNone/>
        <a:defRPr sz="3200" kern="1200" cap="all">
          <a:solidFill>
            <a:srgbClr val="000000"/>
          </a:solidFill>
          <a:latin typeface="Franklin Gothic Medium"/>
          <a:ea typeface="+mj-ea"/>
          <a:cs typeface="Franklin Gothic Medium"/>
        </a:defRPr>
      </a:lvl1pPr>
    </p:titleStyle>
    <p:bodyStyle>
      <a:lvl1pPr marL="342900" indent="-342900" algn="l" defTabSz="457200" rtl="0" eaLnBrk="1" latinLnBrk="0" hangingPunct="1">
        <a:spcBef>
          <a:spcPts val="1368"/>
        </a:spcBef>
        <a:buClr>
          <a:srgbClr val="0F93A4"/>
        </a:buClr>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46B73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videos/05_FridayNightLights_motivation.m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Motivation at Work</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10</a:t>
            </a:fld>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930926" y="812800"/>
            <a:ext cx="7136114" cy="53282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X and Theory Y</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11</a:t>
            </a:fld>
            <a:endParaRPr lang="en-US" dirty="0"/>
          </a:p>
        </p:txBody>
      </p:sp>
      <p:sp>
        <p:nvSpPr>
          <p:cNvPr id="5" name="Rectangle 34"/>
          <p:cNvSpPr>
            <a:spLocks noChangeArrowheads="1"/>
          </p:cNvSpPr>
          <p:nvPr/>
        </p:nvSpPr>
        <p:spPr bwMode="auto">
          <a:xfrm>
            <a:off x="6467475" y="4924425"/>
            <a:ext cx="2371725" cy="582613"/>
          </a:xfrm>
          <a:prstGeom prst="rect">
            <a:avLst/>
          </a:prstGeom>
          <a:noFill/>
          <a:ln w="12700">
            <a:noFill/>
            <a:miter lim="800000"/>
            <a:headEnd/>
            <a:tailEnd/>
          </a:ln>
          <a:effectLst/>
        </p:spPr>
        <p:txBody>
          <a:bodyPr lIns="90488" tIns="44450" rIns="90488" bIns="44450">
            <a:spAutoFit/>
          </a:bodyPr>
          <a:lstStyle/>
          <a:p>
            <a:pPr eaLnBrk="0" fontAlgn="auto" hangingPunct="0">
              <a:spcBef>
                <a:spcPct val="50000"/>
              </a:spcBef>
              <a:spcAft>
                <a:spcPts val="0"/>
              </a:spcAft>
              <a:defRPr/>
            </a:pPr>
            <a:r>
              <a:rPr lang="en-US" sz="3200" b="1" dirty="0">
                <a:effectLst>
                  <a:outerShdw blurRad="38100" dist="38100" dir="2700000" algn="tl">
                    <a:srgbClr val="FFFFFF"/>
                  </a:outerShdw>
                </a:effectLst>
                <a:latin typeface="+mn-lt"/>
              </a:rPr>
              <a:t>Theory X</a:t>
            </a:r>
            <a:endParaRPr lang="en-US" sz="2800" dirty="0">
              <a:latin typeface="+mn-lt"/>
            </a:endParaRPr>
          </a:p>
        </p:txBody>
      </p:sp>
      <p:sp>
        <p:nvSpPr>
          <p:cNvPr id="6" name="Freeform 35"/>
          <p:cNvSpPr>
            <a:spLocks/>
          </p:cNvSpPr>
          <p:nvPr/>
        </p:nvSpPr>
        <p:spPr bwMode="auto">
          <a:xfrm flipH="1">
            <a:off x="5910263" y="4214813"/>
            <a:ext cx="458787" cy="2033587"/>
          </a:xfrm>
          <a:custGeom>
            <a:avLst/>
            <a:gdLst>
              <a:gd name="T0" fmla="*/ 2147483647 w 289"/>
              <a:gd name="T1" fmla="*/ 0 h 1345"/>
              <a:gd name="T2" fmla="*/ 2147483647 w 289"/>
              <a:gd name="T3" fmla="*/ 2147483647 h 1345"/>
              <a:gd name="T4" fmla="*/ 2147483647 w 289"/>
              <a:gd name="T5" fmla="*/ 2147483647 h 1345"/>
              <a:gd name="T6" fmla="*/ 2147483647 w 289"/>
              <a:gd name="T7" fmla="*/ 2147483647 h 1345"/>
              <a:gd name="T8" fmla="*/ 2147483647 w 289"/>
              <a:gd name="T9" fmla="*/ 2147483647 h 1345"/>
              <a:gd name="T10" fmla="*/ 2147483647 w 289"/>
              <a:gd name="T11" fmla="*/ 2147483647 h 1345"/>
              <a:gd name="T12" fmla="*/ 2147483647 w 289"/>
              <a:gd name="T13" fmla="*/ 2147483647 h 1345"/>
              <a:gd name="T14" fmla="*/ 2147483647 w 289"/>
              <a:gd name="T15" fmla="*/ 2147483647 h 1345"/>
              <a:gd name="T16" fmla="*/ 2147483647 w 289"/>
              <a:gd name="T17" fmla="*/ 2147483647 h 1345"/>
              <a:gd name="T18" fmla="*/ 2147483647 w 289"/>
              <a:gd name="T19" fmla="*/ 2147483647 h 1345"/>
              <a:gd name="T20" fmla="*/ 2147483647 w 289"/>
              <a:gd name="T21" fmla="*/ 2147483647 h 1345"/>
              <a:gd name="T22" fmla="*/ 2147483647 w 289"/>
              <a:gd name="T23" fmla="*/ 2147483647 h 1345"/>
              <a:gd name="T24" fmla="*/ 2147483647 w 289"/>
              <a:gd name="T25" fmla="*/ 2147483647 h 1345"/>
              <a:gd name="T26" fmla="*/ 0 w 289"/>
              <a:gd name="T27" fmla="*/ 2147483647 h 1345"/>
              <a:gd name="T28" fmla="*/ 2147483647 w 289"/>
              <a:gd name="T29" fmla="*/ 2147483647 h 1345"/>
              <a:gd name="T30" fmla="*/ 2147483647 w 289"/>
              <a:gd name="T31" fmla="*/ 2147483647 h 1345"/>
              <a:gd name="T32" fmla="*/ 2147483647 w 289"/>
              <a:gd name="T33" fmla="*/ 2147483647 h 1345"/>
              <a:gd name="T34" fmla="*/ 2147483647 w 289"/>
              <a:gd name="T35" fmla="*/ 2147483647 h 1345"/>
              <a:gd name="T36" fmla="*/ 2147483647 w 289"/>
              <a:gd name="T37" fmla="*/ 2147483647 h 1345"/>
              <a:gd name="T38" fmla="*/ 2147483647 w 289"/>
              <a:gd name="T39" fmla="*/ 2147483647 h 1345"/>
              <a:gd name="T40" fmla="*/ 2147483647 w 289"/>
              <a:gd name="T41" fmla="*/ 2147483647 h 1345"/>
              <a:gd name="T42" fmla="*/ 2147483647 w 289"/>
              <a:gd name="T43" fmla="*/ 2147483647 h 1345"/>
              <a:gd name="T44" fmla="*/ 2147483647 w 289"/>
              <a:gd name="T45" fmla="*/ 2147483647 h 1345"/>
              <a:gd name="T46" fmla="*/ 2147483647 w 289"/>
              <a:gd name="T47" fmla="*/ 2147483647 h 1345"/>
              <a:gd name="T48" fmla="*/ 2147483647 w 289"/>
              <a:gd name="T49" fmla="*/ 2147483647 h 1345"/>
              <a:gd name="T50" fmla="*/ 2147483647 w 289"/>
              <a:gd name="T51" fmla="*/ 2147483647 h 1345"/>
              <a:gd name="T52" fmla="*/ 2147483647 w 289"/>
              <a:gd name="T53" fmla="*/ 2147483647 h 1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1345"/>
              <a:gd name="T83" fmla="*/ 289 w 289"/>
              <a:gd name="T84" fmla="*/ 1345 h 13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1345">
                <a:moveTo>
                  <a:pt x="288" y="0"/>
                </a:moveTo>
                <a:lnTo>
                  <a:pt x="261" y="3"/>
                </a:lnTo>
                <a:lnTo>
                  <a:pt x="230" y="7"/>
                </a:lnTo>
                <a:lnTo>
                  <a:pt x="188" y="33"/>
                </a:lnTo>
                <a:lnTo>
                  <a:pt x="156" y="67"/>
                </a:lnTo>
                <a:lnTo>
                  <a:pt x="151" y="89"/>
                </a:lnTo>
                <a:lnTo>
                  <a:pt x="146" y="110"/>
                </a:lnTo>
                <a:lnTo>
                  <a:pt x="146" y="560"/>
                </a:lnTo>
                <a:lnTo>
                  <a:pt x="142" y="581"/>
                </a:lnTo>
                <a:lnTo>
                  <a:pt x="136" y="603"/>
                </a:lnTo>
                <a:lnTo>
                  <a:pt x="104" y="637"/>
                </a:lnTo>
                <a:lnTo>
                  <a:pt x="58" y="663"/>
                </a:lnTo>
                <a:lnTo>
                  <a:pt x="31" y="667"/>
                </a:lnTo>
                <a:lnTo>
                  <a:pt x="0" y="671"/>
                </a:lnTo>
                <a:lnTo>
                  <a:pt x="31" y="676"/>
                </a:lnTo>
                <a:lnTo>
                  <a:pt x="58" y="680"/>
                </a:lnTo>
                <a:lnTo>
                  <a:pt x="104" y="706"/>
                </a:lnTo>
                <a:lnTo>
                  <a:pt x="136" y="740"/>
                </a:lnTo>
                <a:lnTo>
                  <a:pt x="142" y="761"/>
                </a:lnTo>
                <a:lnTo>
                  <a:pt x="146" y="783"/>
                </a:lnTo>
                <a:lnTo>
                  <a:pt x="146" y="1233"/>
                </a:lnTo>
                <a:lnTo>
                  <a:pt x="151" y="1254"/>
                </a:lnTo>
                <a:lnTo>
                  <a:pt x="156" y="1275"/>
                </a:lnTo>
                <a:lnTo>
                  <a:pt x="188" y="1310"/>
                </a:lnTo>
                <a:lnTo>
                  <a:pt x="230" y="1335"/>
                </a:lnTo>
                <a:lnTo>
                  <a:pt x="261" y="1340"/>
                </a:lnTo>
                <a:lnTo>
                  <a:pt x="288" y="1344"/>
                </a:lnTo>
              </a:path>
            </a:pathLst>
          </a:custGeom>
          <a:noFill/>
          <a:ln w="12700" cap="rnd">
            <a:solidFill>
              <a:schemeClr val="tx1"/>
            </a:solidFill>
            <a:round/>
            <a:headEnd/>
            <a:tailEnd/>
          </a:ln>
        </p:spPr>
        <p:txBody>
          <a:bodyPr/>
          <a:lstStyle/>
          <a:p>
            <a:endParaRPr lang="en-US" dirty="0"/>
          </a:p>
        </p:txBody>
      </p:sp>
      <p:sp>
        <p:nvSpPr>
          <p:cNvPr id="7" name="Rectangle 61"/>
          <p:cNvSpPr>
            <a:spLocks noChangeArrowheads="1"/>
          </p:cNvSpPr>
          <p:nvPr/>
        </p:nvSpPr>
        <p:spPr bwMode="auto">
          <a:xfrm>
            <a:off x="2593975" y="5440363"/>
            <a:ext cx="2587625" cy="515937"/>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Physiological</a:t>
            </a:r>
          </a:p>
        </p:txBody>
      </p:sp>
      <p:sp>
        <p:nvSpPr>
          <p:cNvPr id="8" name="Freeform 63"/>
          <p:cNvSpPr>
            <a:spLocks/>
          </p:cNvSpPr>
          <p:nvPr/>
        </p:nvSpPr>
        <p:spPr bwMode="auto">
          <a:xfrm>
            <a:off x="1884363" y="4419600"/>
            <a:ext cx="3719512" cy="704850"/>
          </a:xfrm>
          <a:custGeom>
            <a:avLst/>
            <a:gdLst>
              <a:gd name="T0" fmla="*/ 0 w 2343"/>
              <a:gd name="T1" fmla="*/ 2147483647 h 444"/>
              <a:gd name="T2" fmla="*/ 2147483647 w 2343"/>
              <a:gd name="T3" fmla="*/ 2147483647 h 444"/>
              <a:gd name="T4" fmla="*/ 2147483647 w 2343"/>
              <a:gd name="T5" fmla="*/ 0 h 444"/>
              <a:gd name="T6" fmla="*/ 2147483647 w 2343"/>
              <a:gd name="T7" fmla="*/ 0 h 444"/>
              <a:gd name="T8" fmla="*/ 0 w 2343"/>
              <a:gd name="T9" fmla="*/ 2147483647 h 444"/>
              <a:gd name="T10" fmla="*/ 0 60000 65536"/>
              <a:gd name="T11" fmla="*/ 0 60000 65536"/>
              <a:gd name="T12" fmla="*/ 0 60000 65536"/>
              <a:gd name="T13" fmla="*/ 0 60000 65536"/>
              <a:gd name="T14" fmla="*/ 0 60000 65536"/>
              <a:gd name="T15" fmla="*/ 0 w 2343"/>
              <a:gd name="T16" fmla="*/ 0 h 444"/>
              <a:gd name="T17" fmla="*/ 2343 w 2343"/>
              <a:gd name="T18" fmla="*/ 444 h 444"/>
            </a:gdLst>
            <a:ahLst/>
            <a:cxnLst>
              <a:cxn ang="T10">
                <a:pos x="T0" y="T1"/>
              </a:cxn>
              <a:cxn ang="T11">
                <a:pos x="T2" y="T3"/>
              </a:cxn>
              <a:cxn ang="T12">
                <a:pos x="T4" y="T5"/>
              </a:cxn>
              <a:cxn ang="T13">
                <a:pos x="T6" y="T7"/>
              </a:cxn>
              <a:cxn ang="T14">
                <a:pos x="T8" y="T9"/>
              </a:cxn>
            </a:cxnLst>
            <a:rect l="T15" t="T16" r="T17" b="T18"/>
            <a:pathLst>
              <a:path w="2343" h="444">
                <a:moveTo>
                  <a:pt x="0" y="443"/>
                </a:moveTo>
                <a:lnTo>
                  <a:pt x="2342" y="443"/>
                </a:lnTo>
                <a:lnTo>
                  <a:pt x="2083" y="0"/>
                </a:lnTo>
                <a:lnTo>
                  <a:pt x="257" y="0"/>
                </a:lnTo>
                <a:lnTo>
                  <a:pt x="0" y="443"/>
                </a:lnTo>
              </a:path>
            </a:pathLst>
          </a:custGeom>
          <a:solidFill>
            <a:srgbClr val="80A3C8">
              <a:alpha val="89803"/>
            </a:srgbClr>
          </a:solidFill>
          <a:ln w="12700" cap="rnd">
            <a:solidFill>
              <a:srgbClr val="003D79"/>
            </a:solidFill>
            <a:round/>
            <a:headEnd/>
            <a:tailEnd/>
          </a:ln>
        </p:spPr>
        <p:txBody>
          <a:bodyPr/>
          <a:lstStyle/>
          <a:p>
            <a:endParaRPr lang="en-US" dirty="0"/>
          </a:p>
        </p:txBody>
      </p:sp>
      <p:sp>
        <p:nvSpPr>
          <p:cNvPr id="9" name="Rectangle 64"/>
          <p:cNvSpPr>
            <a:spLocks noChangeArrowheads="1"/>
          </p:cNvSpPr>
          <p:nvPr/>
        </p:nvSpPr>
        <p:spPr bwMode="auto">
          <a:xfrm>
            <a:off x="2360613" y="4508500"/>
            <a:ext cx="3735387" cy="515938"/>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Safety &amp; Security</a:t>
            </a:r>
          </a:p>
        </p:txBody>
      </p:sp>
      <p:sp>
        <p:nvSpPr>
          <p:cNvPr id="10" name="Freeform 31"/>
          <p:cNvSpPr>
            <a:spLocks/>
          </p:cNvSpPr>
          <p:nvPr/>
        </p:nvSpPr>
        <p:spPr bwMode="auto">
          <a:xfrm flipH="1">
            <a:off x="5910263" y="1752600"/>
            <a:ext cx="458787" cy="2438400"/>
          </a:xfrm>
          <a:custGeom>
            <a:avLst/>
            <a:gdLst>
              <a:gd name="T0" fmla="*/ 2147483647 w 289"/>
              <a:gd name="T1" fmla="*/ 0 h 1345"/>
              <a:gd name="T2" fmla="*/ 2147483647 w 289"/>
              <a:gd name="T3" fmla="*/ 2147483647 h 1345"/>
              <a:gd name="T4" fmla="*/ 2147483647 w 289"/>
              <a:gd name="T5" fmla="*/ 2147483647 h 1345"/>
              <a:gd name="T6" fmla="*/ 2147483647 w 289"/>
              <a:gd name="T7" fmla="*/ 2147483647 h 1345"/>
              <a:gd name="T8" fmla="*/ 2147483647 w 289"/>
              <a:gd name="T9" fmla="*/ 2147483647 h 1345"/>
              <a:gd name="T10" fmla="*/ 2147483647 w 289"/>
              <a:gd name="T11" fmla="*/ 2147483647 h 1345"/>
              <a:gd name="T12" fmla="*/ 2147483647 w 289"/>
              <a:gd name="T13" fmla="*/ 2147483647 h 1345"/>
              <a:gd name="T14" fmla="*/ 2147483647 w 289"/>
              <a:gd name="T15" fmla="*/ 2147483647 h 1345"/>
              <a:gd name="T16" fmla="*/ 2147483647 w 289"/>
              <a:gd name="T17" fmla="*/ 2147483647 h 1345"/>
              <a:gd name="T18" fmla="*/ 2147483647 w 289"/>
              <a:gd name="T19" fmla="*/ 2147483647 h 1345"/>
              <a:gd name="T20" fmla="*/ 2147483647 w 289"/>
              <a:gd name="T21" fmla="*/ 2147483647 h 1345"/>
              <a:gd name="T22" fmla="*/ 2147483647 w 289"/>
              <a:gd name="T23" fmla="*/ 2147483647 h 1345"/>
              <a:gd name="T24" fmla="*/ 2147483647 w 289"/>
              <a:gd name="T25" fmla="*/ 2147483647 h 1345"/>
              <a:gd name="T26" fmla="*/ 0 w 289"/>
              <a:gd name="T27" fmla="*/ 2147483647 h 1345"/>
              <a:gd name="T28" fmla="*/ 2147483647 w 289"/>
              <a:gd name="T29" fmla="*/ 2147483647 h 1345"/>
              <a:gd name="T30" fmla="*/ 2147483647 w 289"/>
              <a:gd name="T31" fmla="*/ 2147483647 h 1345"/>
              <a:gd name="T32" fmla="*/ 2147483647 w 289"/>
              <a:gd name="T33" fmla="*/ 2147483647 h 1345"/>
              <a:gd name="T34" fmla="*/ 2147483647 w 289"/>
              <a:gd name="T35" fmla="*/ 2147483647 h 1345"/>
              <a:gd name="T36" fmla="*/ 2147483647 w 289"/>
              <a:gd name="T37" fmla="*/ 2147483647 h 1345"/>
              <a:gd name="T38" fmla="*/ 2147483647 w 289"/>
              <a:gd name="T39" fmla="*/ 2147483647 h 1345"/>
              <a:gd name="T40" fmla="*/ 2147483647 w 289"/>
              <a:gd name="T41" fmla="*/ 2147483647 h 1345"/>
              <a:gd name="T42" fmla="*/ 2147483647 w 289"/>
              <a:gd name="T43" fmla="*/ 2147483647 h 1345"/>
              <a:gd name="T44" fmla="*/ 2147483647 w 289"/>
              <a:gd name="T45" fmla="*/ 2147483647 h 1345"/>
              <a:gd name="T46" fmla="*/ 2147483647 w 289"/>
              <a:gd name="T47" fmla="*/ 2147483647 h 1345"/>
              <a:gd name="T48" fmla="*/ 2147483647 w 289"/>
              <a:gd name="T49" fmla="*/ 2147483647 h 1345"/>
              <a:gd name="T50" fmla="*/ 2147483647 w 289"/>
              <a:gd name="T51" fmla="*/ 2147483647 h 1345"/>
              <a:gd name="T52" fmla="*/ 2147483647 w 289"/>
              <a:gd name="T53" fmla="*/ 2147483647 h 1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1345"/>
              <a:gd name="T83" fmla="*/ 289 w 289"/>
              <a:gd name="T84" fmla="*/ 1345 h 13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1345">
                <a:moveTo>
                  <a:pt x="288" y="0"/>
                </a:moveTo>
                <a:lnTo>
                  <a:pt x="261" y="3"/>
                </a:lnTo>
                <a:lnTo>
                  <a:pt x="230" y="7"/>
                </a:lnTo>
                <a:lnTo>
                  <a:pt x="188" y="33"/>
                </a:lnTo>
                <a:lnTo>
                  <a:pt x="156" y="67"/>
                </a:lnTo>
                <a:lnTo>
                  <a:pt x="151" y="89"/>
                </a:lnTo>
                <a:lnTo>
                  <a:pt x="146" y="110"/>
                </a:lnTo>
                <a:lnTo>
                  <a:pt x="146" y="560"/>
                </a:lnTo>
                <a:lnTo>
                  <a:pt x="142" y="581"/>
                </a:lnTo>
                <a:lnTo>
                  <a:pt x="136" y="603"/>
                </a:lnTo>
                <a:lnTo>
                  <a:pt x="104" y="637"/>
                </a:lnTo>
                <a:lnTo>
                  <a:pt x="58" y="663"/>
                </a:lnTo>
                <a:lnTo>
                  <a:pt x="31" y="667"/>
                </a:lnTo>
                <a:lnTo>
                  <a:pt x="0" y="671"/>
                </a:lnTo>
                <a:lnTo>
                  <a:pt x="31" y="676"/>
                </a:lnTo>
                <a:lnTo>
                  <a:pt x="58" y="680"/>
                </a:lnTo>
                <a:lnTo>
                  <a:pt x="104" y="706"/>
                </a:lnTo>
                <a:lnTo>
                  <a:pt x="136" y="740"/>
                </a:lnTo>
                <a:lnTo>
                  <a:pt x="142" y="761"/>
                </a:lnTo>
                <a:lnTo>
                  <a:pt x="146" y="783"/>
                </a:lnTo>
                <a:lnTo>
                  <a:pt x="146" y="1233"/>
                </a:lnTo>
                <a:lnTo>
                  <a:pt x="151" y="1254"/>
                </a:lnTo>
                <a:lnTo>
                  <a:pt x="156" y="1275"/>
                </a:lnTo>
                <a:lnTo>
                  <a:pt x="188" y="1310"/>
                </a:lnTo>
                <a:lnTo>
                  <a:pt x="230" y="1335"/>
                </a:lnTo>
                <a:lnTo>
                  <a:pt x="261" y="1340"/>
                </a:lnTo>
                <a:lnTo>
                  <a:pt x="288" y="1344"/>
                </a:lnTo>
              </a:path>
            </a:pathLst>
          </a:custGeom>
          <a:noFill/>
          <a:ln w="12700" cap="rnd">
            <a:solidFill>
              <a:schemeClr val="tx1"/>
            </a:solidFill>
            <a:round/>
            <a:headEnd/>
            <a:tailEnd/>
          </a:ln>
        </p:spPr>
        <p:txBody>
          <a:bodyPr/>
          <a:lstStyle/>
          <a:p>
            <a:endParaRPr lang="en-US" dirty="0"/>
          </a:p>
        </p:txBody>
      </p:sp>
      <p:sp>
        <p:nvSpPr>
          <p:cNvPr id="11" name="Rectangle 32"/>
          <p:cNvSpPr>
            <a:spLocks noChangeArrowheads="1"/>
          </p:cNvSpPr>
          <p:nvPr/>
        </p:nvSpPr>
        <p:spPr bwMode="auto">
          <a:xfrm>
            <a:off x="6467475" y="2678113"/>
            <a:ext cx="2371725" cy="581025"/>
          </a:xfrm>
          <a:prstGeom prst="rect">
            <a:avLst/>
          </a:prstGeom>
          <a:noFill/>
          <a:ln w="12700">
            <a:noFill/>
            <a:miter lim="800000"/>
            <a:headEnd/>
            <a:tailEnd/>
          </a:ln>
          <a:effectLst/>
        </p:spPr>
        <p:txBody>
          <a:bodyPr lIns="90488" tIns="44450" rIns="90488" bIns="44450">
            <a:spAutoFit/>
          </a:bodyPr>
          <a:lstStyle/>
          <a:p>
            <a:pPr eaLnBrk="0" fontAlgn="auto" hangingPunct="0">
              <a:spcBef>
                <a:spcPct val="50000"/>
              </a:spcBef>
              <a:spcAft>
                <a:spcPts val="0"/>
              </a:spcAft>
              <a:defRPr/>
            </a:pPr>
            <a:r>
              <a:rPr lang="en-US" sz="3200" b="1" dirty="0">
                <a:effectLst>
                  <a:outerShdw blurRad="38100" dist="38100" dir="2700000" algn="tl">
                    <a:srgbClr val="FFFFFF"/>
                  </a:outerShdw>
                </a:effectLst>
                <a:latin typeface="+mn-lt"/>
              </a:rPr>
              <a:t>Theory Y</a:t>
            </a:r>
            <a:r>
              <a:rPr lang="en-US" sz="3200" b="1" dirty="0">
                <a:solidFill>
                  <a:srgbClr val="968900"/>
                </a:solidFill>
                <a:effectLst>
                  <a:outerShdw blurRad="38100" dist="38100" dir="2700000" algn="tl">
                    <a:srgbClr val="000000"/>
                  </a:outerShdw>
                </a:effectLst>
                <a:latin typeface="+mn-lt"/>
              </a:rPr>
              <a:t> </a:t>
            </a:r>
            <a:endParaRPr lang="en-US" sz="2800" dirty="0">
              <a:latin typeface="+mn-lt"/>
            </a:endParaRPr>
          </a:p>
        </p:txBody>
      </p:sp>
      <p:sp>
        <p:nvSpPr>
          <p:cNvPr id="12" name="Freeform 66"/>
          <p:cNvSpPr>
            <a:spLocks/>
          </p:cNvSpPr>
          <p:nvPr/>
        </p:nvSpPr>
        <p:spPr bwMode="auto">
          <a:xfrm>
            <a:off x="2384425" y="3505200"/>
            <a:ext cx="2771775" cy="687388"/>
          </a:xfrm>
          <a:custGeom>
            <a:avLst/>
            <a:gdLst>
              <a:gd name="T0" fmla="*/ 0 w 1746"/>
              <a:gd name="T1" fmla="*/ 2147483647 h 433"/>
              <a:gd name="T2" fmla="*/ 2147483647 w 1746"/>
              <a:gd name="T3" fmla="*/ 2147483647 h 433"/>
              <a:gd name="T4" fmla="*/ 2147483647 w 1746"/>
              <a:gd name="T5" fmla="*/ 0 h 433"/>
              <a:gd name="T6" fmla="*/ 2147483647 w 1746"/>
              <a:gd name="T7" fmla="*/ 0 h 433"/>
              <a:gd name="T8" fmla="*/ 0 w 1746"/>
              <a:gd name="T9" fmla="*/ 2147483647 h 433"/>
              <a:gd name="T10" fmla="*/ 0 60000 65536"/>
              <a:gd name="T11" fmla="*/ 0 60000 65536"/>
              <a:gd name="T12" fmla="*/ 0 60000 65536"/>
              <a:gd name="T13" fmla="*/ 0 60000 65536"/>
              <a:gd name="T14" fmla="*/ 0 60000 65536"/>
              <a:gd name="T15" fmla="*/ 0 w 1746"/>
              <a:gd name="T16" fmla="*/ 0 h 433"/>
              <a:gd name="T17" fmla="*/ 1746 w 1746"/>
              <a:gd name="T18" fmla="*/ 433 h 433"/>
            </a:gdLst>
            <a:ahLst/>
            <a:cxnLst>
              <a:cxn ang="T10">
                <a:pos x="T0" y="T1"/>
              </a:cxn>
              <a:cxn ang="T11">
                <a:pos x="T2" y="T3"/>
              </a:cxn>
              <a:cxn ang="T12">
                <a:pos x="T4" y="T5"/>
              </a:cxn>
              <a:cxn ang="T13">
                <a:pos x="T6" y="T7"/>
              </a:cxn>
              <a:cxn ang="T14">
                <a:pos x="T8" y="T9"/>
              </a:cxn>
            </a:cxnLst>
            <a:rect l="T15" t="T16" r="T17" b="T18"/>
            <a:pathLst>
              <a:path w="1746" h="433">
                <a:moveTo>
                  <a:pt x="0" y="432"/>
                </a:moveTo>
                <a:lnTo>
                  <a:pt x="1745" y="432"/>
                </a:lnTo>
                <a:lnTo>
                  <a:pt x="1480" y="0"/>
                </a:lnTo>
                <a:lnTo>
                  <a:pt x="259" y="0"/>
                </a:lnTo>
                <a:lnTo>
                  <a:pt x="0" y="432"/>
                </a:lnTo>
              </a:path>
            </a:pathLst>
          </a:custGeom>
          <a:solidFill>
            <a:srgbClr val="90B4CC">
              <a:alpha val="65097"/>
            </a:srgbClr>
          </a:solidFill>
          <a:ln w="12700" cap="rnd">
            <a:solidFill>
              <a:srgbClr val="003D79"/>
            </a:solidFill>
            <a:round/>
            <a:headEnd/>
            <a:tailEnd/>
          </a:ln>
        </p:spPr>
        <p:txBody>
          <a:bodyPr/>
          <a:lstStyle/>
          <a:p>
            <a:endParaRPr lang="en-US" dirty="0"/>
          </a:p>
        </p:txBody>
      </p:sp>
      <p:sp>
        <p:nvSpPr>
          <p:cNvPr id="13" name="Rectangle 67"/>
          <p:cNvSpPr>
            <a:spLocks noChangeArrowheads="1"/>
          </p:cNvSpPr>
          <p:nvPr/>
        </p:nvSpPr>
        <p:spPr bwMode="auto">
          <a:xfrm>
            <a:off x="2711450" y="3584575"/>
            <a:ext cx="2774950" cy="515938"/>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Love (Social)</a:t>
            </a:r>
          </a:p>
        </p:txBody>
      </p:sp>
      <p:sp>
        <p:nvSpPr>
          <p:cNvPr id="14" name="Freeform 69"/>
          <p:cNvSpPr>
            <a:spLocks/>
          </p:cNvSpPr>
          <p:nvPr/>
        </p:nvSpPr>
        <p:spPr bwMode="auto">
          <a:xfrm>
            <a:off x="2844800" y="2579688"/>
            <a:ext cx="1801813" cy="696912"/>
          </a:xfrm>
          <a:custGeom>
            <a:avLst/>
            <a:gdLst>
              <a:gd name="T0" fmla="*/ 0 w 1135"/>
              <a:gd name="T1" fmla="*/ 2147483647 h 439"/>
              <a:gd name="T2" fmla="*/ 2147483647 w 1135"/>
              <a:gd name="T3" fmla="*/ 2147483647 h 439"/>
              <a:gd name="T4" fmla="*/ 2147483647 w 1135"/>
              <a:gd name="T5" fmla="*/ 0 h 439"/>
              <a:gd name="T6" fmla="*/ 2147483647 w 1135"/>
              <a:gd name="T7" fmla="*/ 0 h 439"/>
              <a:gd name="T8" fmla="*/ 0 w 1135"/>
              <a:gd name="T9" fmla="*/ 2147483647 h 439"/>
              <a:gd name="T10" fmla="*/ 0 60000 65536"/>
              <a:gd name="T11" fmla="*/ 0 60000 65536"/>
              <a:gd name="T12" fmla="*/ 0 60000 65536"/>
              <a:gd name="T13" fmla="*/ 0 60000 65536"/>
              <a:gd name="T14" fmla="*/ 0 60000 65536"/>
              <a:gd name="T15" fmla="*/ 0 w 1135"/>
              <a:gd name="T16" fmla="*/ 0 h 439"/>
              <a:gd name="T17" fmla="*/ 1135 w 1135"/>
              <a:gd name="T18" fmla="*/ 439 h 439"/>
            </a:gdLst>
            <a:ahLst/>
            <a:cxnLst>
              <a:cxn ang="T10">
                <a:pos x="T0" y="T1"/>
              </a:cxn>
              <a:cxn ang="T11">
                <a:pos x="T2" y="T3"/>
              </a:cxn>
              <a:cxn ang="T12">
                <a:pos x="T4" y="T5"/>
              </a:cxn>
              <a:cxn ang="T13">
                <a:pos x="T6" y="T7"/>
              </a:cxn>
              <a:cxn ang="T14">
                <a:pos x="T8" y="T9"/>
              </a:cxn>
            </a:cxnLst>
            <a:rect l="T15" t="T16" r="T17" b="T18"/>
            <a:pathLst>
              <a:path w="1135" h="439">
                <a:moveTo>
                  <a:pt x="0" y="438"/>
                </a:moveTo>
                <a:lnTo>
                  <a:pt x="1134" y="438"/>
                </a:lnTo>
                <a:lnTo>
                  <a:pt x="871" y="0"/>
                </a:lnTo>
                <a:lnTo>
                  <a:pt x="264" y="0"/>
                </a:lnTo>
                <a:lnTo>
                  <a:pt x="0" y="438"/>
                </a:lnTo>
              </a:path>
            </a:pathLst>
          </a:custGeom>
          <a:solidFill>
            <a:srgbClr val="D1DDE1">
              <a:alpha val="89803"/>
            </a:srgbClr>
          </a:solidFill>
          <a:ln w="12700" cap="rnd">
            <a:solidFill>
              <a:srgbClr val="003D79"/>
            </a:solidFill>
            <a:round/>
            <a:headEnd/>
            <a:tailEnd/>
          </a:ln>
        </p:spPr>
        <p:txBody>
          <a:bodyPr/>
          <a:lstStyle/>
          <a:p>
            <a:endParaRPr lang="en-US" dirty="0"/>
          </a:p>
        </p:txBody>
      </p:sp>
      <p:sp>
        <p:nvSpPr>
          <p:cNvPr id="15" name="Rectangle 70"/>
          <p:cNvSpPr>
            <a:spLocks noChangeArrowheads="1"/>
          </p:cNvSpPr>
          <p:nvPr/>
        </p:nvSpPr>
        <p:spPr bwMode="auto">
          <a:xfrm>
            <a:off x="3124200" y="2665413"/>
            <a:ext cx="1676400" cy="515937"/>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Esteem</a:t>
            </a:r>
          </a:p>
        </p:txBody>
      </p:sp>
      <p:sp>
        <p:nvSpPr>
          <p:cNvPr id="16" name="Freeform 72"/>
          <p:cNvSpPr>
            <a:spLocks/>
          </p:cNvSpPr>
          <p:nvPr/>
        </p:nvSpPr>
        <p:spPr bwMode="auto">
          <a:xfrm>
            <a:off x="3314700" y="1752600"/>
            <a:ext cx="835025" cy="696913"/>
          </a:xfrm>
          <a:custGeom>
            <a:avLst/>
            <a:gdLst>
              <a:gd name="T0" fmla="*/ 0 w 526"/>
              <a:gd name="T1" fmla="*/ 2147483647 h 439"/>
              <a:gd name="T2" fmla="*/ 2147483647 w 526"/>
              <a:gd name="T3" fmla="*/ 2147483647 h 439"/>
              <a:gd name="T4" fmla="*/ 2147483647 w 526"/>
              <a:gd name="T5" fmla="*/ 0 h 439"/>
              <a:gd name="T6" fmla="*/ 0 w 526"/>
              <a:gd name="T7" fmla="*/ 2147483647 h 439"/>
              <a:gd name="T8" fmla="*/ 0 60000 65536"/>
              <a:gd name="T9" fmla="*/ 0 60000 65536"/>
              <a:gd name="T10" fmla="*/ 0 60000 65536"/>
              <a:gd name="T11" fmla="*/ 0 60000 65536"/>
              <a:gd name="T12" fmla="*/ 0 w 526"/>
              <a:gd name="T13" fmla="*/ 0 h 439"/>
              <a:gd name="T14" fmla="*/ 526 w 526"/>
              <a:gd name="T15" fmla="*/ 439 h 439"/>
            </a:gdLst>
            <a:ahLst/>
            <a:cxnLst>
              <a:cxn ang="T8">
                <a:pos x="T0" y="T1"/>
              </a:cxn>
              <a:cxn ang="T9">
                <a:pos x="T2" y="T3"/>
              </a:cxn>
              <a:cxn ang="T10">
                <a:pos x="T4" y="T5"/>
              </a:cxn>
              <a:cxn ang="T11">
                <a:pos x="T6" y="T7"/>
              </a:cxn>
            </a:cxnLst>
            <a:rect l="T12" t="T13" r="T14" b="T15"/>
            <a:pathLst>
              <a:path w="526" h="439">
                <a:moveTo>
                  <a:pt x="0" y="438"/>
                </a:moveTo>
                <a:lnTo>
                  <a:pt x="525" y="438"/>
                </a:lnTo>
                <a:lnTo>
                  <a:pt x="262" y="0"/>
                </a:lnTo>
                <a:lnTo>
                  <a:pt x="0" y="438"/>
                </a:lnTo>
              </a:path>
            </a:pathLst>
          </a:custGeom>
          <a:solidFill>
            <a:srgbClr val="E5EFF1"/>
          </a:solidFill>
          <a:ln w="12700" cap="rnd">
            <a:solidFill>
              <a:srgbClr val="003D79"/>
            </a:solidFill>
            <a:round/>
            <a:headEnd/>
            <a:tailEnd/>
          </a:ln>
        </p:spPr>
        <p:txBody>
          <a:bodyPr/>
          <a:lstStyle/>
          <a:p>
            <a:endParaRPr lang="en-US" dirty="0"/>
          </a:p>
        </p:txBody>
      </p:sp>
      <p:sp>
        <p:nvSpPr>
          <p:cNvPr id="17" name="Rectangle 73"/>
          <p:cNvSpPr>
            <a:spLocks noChangeArrowheads="1"/>
          </p:cNvSpPr>
          <p:nvPr/>
        </p:nvSpPr>
        <p:spPr bwMode="auto">
          <a:xfrm>
            <a:off x="3511550" y="2035175"/>
            <a:ext cx="561975" cy="515938"/>
          </a:xfrm>
          <a:prstGeom prst="rect">
            <a:avLst/>
          </a:prstGeom>
          <a:noFill/>
          <a:ln w="12700" cap="rnd">
            <a:noFill/>
            <a:round/>
            <a:headEnd/>
            <a:tailEnd/>
          </a:ln>
        </p:spPr>
        <p:txBody>
          <a:bodyPr/>
          <a:lstStyle/>
          <a:p>
            <a:r>
              <a:rPr lang="en-US" dirty="0">
                <a:latin typeface="Gill Sans MT" pitchFamily="34" charset="0"/>
              </a:rPr>
              <a:t>SA</a:t>
            </a:r>
          </a:p>
        </p:txBody>
      </p:sp>
      <p:sp>
        <p:nvSpPr>
          <p:cNvPr id="18" name="Line 76"/>
          <p:cNvSpPr>
            <a:spLocks noChangeShapeType="1"/>
          </p:cNvSpPr>
          <p:nvPr/>
        </p:nvSpPr>
        <p:spPr bwMode="auto">
          <a:xfrm>
            <a:off x="5143500" y="4191000"/>
            <a:ext cx="762000" cy="0"/>
          </a:xfrm>
          <a:prstGeom prst="line">
            <a:avLst/>
          </a:prstGeom>
          <a:noFill/>
          <a:ln w="28575">
            <a:solidFill>
              <a:schemeClr val="tx1"/>
            </a:solidFill>
            <a:prstDash val="sysDot"/>
            <a:round/>
            <a:headEnd/>
            <a:tailEnd/>
          </a:ln>
        </p:spPr>
        <p:txBody>
          <a:bodyPr/>
          <a:lstStyle/>
          <a:p>
            <a:endParaRPr lang="en-US" dirty="0"/>
          </a:p>
        </p:txBody>
      </p:sp>
      <p:sp>
        <p:nvSpPr>
          <p:cNvPr id="19" name="Line 77"/>
          <p:cNvSpPr>
            <a:spLocks noChangeShapeType="1"/>
          </p:cNvSpPr>
          <p:nvPr/>
        </p:nvSpPr>
        <p:spPr bwMode="auto">
          <a:xfrm>
            <a:off x="3733800" y="1752600"/>
            <a:ext cx="2133600" cy="0"/>
          </a:xfrm>
          <a:prstGeom prst="line">
            <a:avLst/>
          </a:prstGeom>
          <a:noFill/>
          <a:ln w="28575">
            <a:solidFill>
              <a:schemeClr val="tx1"/>
            </a:solidFill>
            <a:prstDash val="sysDot"/>
            <a:round/>
            <a:headEnd/>
            <a:tailEnd/>
          </a:ln>
        </p:spPr>
        <p:txBody>
          <a:bodyPr/>
          <a:lstStyle/>
          <a:p>
            <a:endParaRPr lang="en-US" dirty="0"/>
          </a:p>
        </p:txBody>
      </p:sp>
      <p:sp>
        <p:nvSpPr>
          <p:cNvPr id="20" name="Freeform 60"/>
          <p:cNvSpPr>
            <a:spLocks/>
          </p:cNvSpPr>
          <p:nvPr/>
        </p:nvSpPr>
        <p:spPr bwMode="auto">
          <a:xfrm>
            <a:off x="1371600" y="5295900"/>
            <a:ext cx="4714875" cy="819150"/>
          </a:xfrm>
          <a:custGeom>
            <a:avLst/>
            <a:gdLst>
              <a:gd name="T0" fmla="*/ 2147483647 w 2970"/>
              <a:gd name="T1" fmla="*/ 0 h 516"/>
              <a:gd name="T2" fmla="*/ 2147483647 w 2970"/>
              <a:gd name="T3" fmla="*/ 0 h 516"/>
              <a:gd name="T4" fmla="*/ 2147483647 w 2970"/>
              <a:gd name="T5" fmla="*/ 2147483647 h 516"/>
              <a:gd name="T6" fmla="*/ 0 w 2970"/>
              <a:gd name="T7" fmla="*/ 2147483647 h 516"/>
              <a:gd name="T8" fmla="*/ 2147483647 w 2970"/>
              <a:gd name="T9" fmla="*/ 0 h 516"/>
              <a:gd name="T10" fmla="*/ 0 60000 65536"/>
              <a:gd name="T11" fmla="*/ 0 60000 65536"/>
              <a:gd name="T12" fmla="*/ 0 60000 65536"/>
              <a:gd name="T13" fmla="*/ 0 60000 65536"/>
              <a:gd name="T14" fmla="*/ 0 60000 65536"/>
              <a:gd name="T15" fmla="*/ 0 w 2970"/>
              <a:gd name="T16" fmla="*/ 0 h 516"/>
              <a:gd name="T17" fmla="*/ 2970 w 2970"/>
              <a:gd name="T18" fmla="*/ 516 h 516"/>
            </a:gdLst>
            <a:ahLst/>
            <a:cxnLst>
              <a:cxn ang="T10">
                <a:pos x="T0" y="T1"/>
              </a:cxn>
              <a:cxn ang="T11">
                <a:pos x="T2" y="T3"/>
              </a:cxn>
              <a:cxn ang="T12">
                <a:pos x="T4" y="T5"/>
              </a:cxn>
              <a:cxn ang="T13">
                <a:pos x="T6" y="T7"/>
              </a:cxn>
              <a:cxn ang="T14">
                <a:pos x="T8" y="T9"/>
              </a:cxn>
            </a:cxnLst>
            <a:rect l="T15" t="T16" r="T17" b="T18"/>
            <a:pathLst>
              <a:path w="2970" h="516">
                <a:moveTo>
                  <a:pt x="261" y="0"/>
                </a:moveTo>
                <a:lnTo>
                  <a:pt x="2694" y="0"/>
                </a:lnTo>
                <a:lnTo>
                  <a:pt x="2969" y="515"/>
                </a:lnTo>
                <a:lnTo>
                  <a:pt x="0" y="515"/>
                </a:lnTo>
                <a:lnTo>
                  <a:pt x="261" y="0"/>
                </a:lnTo>
              </a:path>
            </a:pathLst>
          </a:custGeom>
          <a:solidFill>
            <a:srgbClr val="194B8C">
              <a:alpha val="65097"/>
            </a:srgbClr>
          </a:solidFill>
          <a:ln w="12700" cap="rnd">
            <a:solidFill>
              <a:srgbClr val="003D79"/>
            </a:solidFill>
            <a:round/>
            <a:headEnd/>
            <a:tailEnd/>
          </a:ln>
        </p:spPr>
        <p:txBody>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12</a:t>
            </a:fld>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693026" y="833120"/>
            <a:ext cx="7652425" cy="479552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Alderfer’s ERG Theory</a:t>
            </a:r>
          </a:p>
        </p:txBody>
      </p:sp>
      <p:sp>
        <p:nvSpPr>
          <p:cNvPr id="3" name="Content Placeholder 2"/>
          <p:cNvSpPr>
            <a:spLocks noGrp="1"/>
          </p:cNvSpPr>
          <p:nvPr>
            <p:ph idx="1"/>
          </p:nvPr>
        </p:nvSpPr>
        <p:spPr/>
        <p:txBody>
          <a:bodyPr>
            <a:normAutofit/>
          </a:bodyPr>
          <a:lstStyle/>
          <a:p>
            <a:r>
              <a:rPr lang="en-US" dirty="0"/>
              <a:t>Groups human needs into only three basic categories: </a:t>
            </a:r>
          </a:p>
          <a:p>
            <a:pPr lvl="1"/>
            <a:r>
              <a:rPr lang="en-US" dirty="0"/>
              <a:t>Existence</a:t>
            </a:r>
          </a:p>
          <a:p>
            <a:pPr lvl="1"/>
            <a:r>
              <a:rPr lang="en-US" dirty="0"/>
              <a:t>Relatedness</a:t>
            </a:r>
          </a:p>
          <a:p>
            <a:pPr lvl="1"/>
            <a:r>
              <a:rPr lang="en-US" dirty="0"/>
              <a:t>Growth </a:t>
            </a:r>
          </a:p>
          <a:p>
            <a:r>
              <a:rPr lang="en-US" dirty="0"/>
              <a:t>Regression hypothesis states that people regress to the next lower category</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13</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 Classifications</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14</a:t>
            </a:fld>
            <a:endParaRPr lang="en-US" dirty="0"/>
          </a:p>
        </p:txBody>
      </p:sp>
      <p:sp>
        <p:nvSpPr>
          <p:cNvPr id="19" name="Rectangle 21"/>
          <p:cNvSpPr>
            <a:spLocks noChangeArrowheads="1"/>
          </p:cNvSpPr>
          <p:nvPr/>
        </p:nvSpPr>
        <p:spPr bwMode="auto">
          <a:xfrm>
            <a:off x="6481763" y="4690269"/>
            <a:ext cx="1941512" cy="576263"/>
          </a:xfrm>
          <a:prstGeom prst="rect">
            <a:avLst/>
          </a:prstGeom>
          <a:noFill/>
          <a:ln w="12700">
            <a:noFill/>
            <a:miter lim="800000"/>
            <a:headEnd/>
            <a:tailEnd/>
          </a:ln>
        </p:spPr>
        <p:txBody>
          <a:bodyPr wrap="none" lIns="90488" tIns="44450" rIns="90488" bIns="44450">
            <a:spAutoFit/>
          </a:bodyPr>
          <a:lstStyle/>
          <a:p>
            <a:pPr eaLnBrk="0" hangingPunct="0"/>
            <a:r>
              <a:rPr lang="en-US" sz="3200" dirty="0">
                <a:latin typeface="Gill Sans MT" pitchFamily="34" charset="0"/>
              </a:rPr>
              <a:t>Existence</a:t>
            </a:r>
          </a:p>
        </p:txBody>
      </p:sp>
      <p:sp>
        <p:nvSpPr>
          <p:cNvPr id="20" name="Rectangle 23"/>
          <p:cNvSpPr>
            <a:spLocks noChangeArrowheads="1"/>
          </p:cNvSpPr>
          <p:nvPr/>
        </p:nvSpPr>
        <p:spPr bwMode="auto">
          <a:xfrm>
            <a:off x="6481763" y="2018507"/>
            <a:ext cx="1489075" cy="576262"/>
          </a:xfrm>
          <a:prstGeom prst="rect">
            <a:avLst/>
          </a:prstGeom>
          <a:noFill/>
          <a:ln w="12700">
            <a:noFill/>
            <a:miter lim="800000"/>
            <a:headEnd/>
            <a:tailEnd/>
          </a:ln>
        </p:spPr>
        <p:txBody>
          <a:bodyPr wrap="none" lIns="90488" tIns="44450" rIns="90488" bIns="44450">
            <a:spAutoFit/>
          </a:bodyPr>
          <a:lstStyle/>
          <a:p>
            <a:pPr eaLnBrk="0" hangingPunct="0"/>
            <a:r>
              <a:rPr lang="en-US" sz="3200" dirty="0">
                <a:latin typeface="Gill Sans MT" pitchFamily="34" charset="0"/>
              </a:rPr>
              <a:t>Growth</a:t>
            </a:r>
          </a:p>
        </p:txBody>
      </p:sp>
      <p:sp>
        <p:nvSpPr>
          <p:cNvPr id="21" name="Freeform 48"/>
          <p:cNvSpPr>
            <a:spLocks/>
          </p:cNvSpPr>
          <p:nvPr/>
        </p:nvSpPr>
        <p:spPr bwMode="auto">
          <a:xfrm flipH="1">
            <a:off x="6099175" y="1561307"/>
            <a:ext cx="387350" cy="1524000"/>
          </a:xfrm>
          <a:custGeom>
            <a:avLst/>
            <a:gdLst>
              <a:gd name="T0" fmla="*/ 2147483647 w 244"/>
              <a:gd name="T1" fmla="*/ 0 h 961"/>
              <a:gd name="T2" fmla="*/ 2147483647 w 244"/>
              <a:gd name="T3" fmla="*/ 2147483647 h 961"/>
              <a:gd name="T4" fmla="*/ 2147483647 w 244"/>
              <a:gd name="T5" fmla="*/ 2147483647 h 961"/>
              <a:gd name="T6" fmla="*/ 2147483647 w 244"/>
              <a:gd name="T7" fmla="*/ 2147483647 h 961"/>
              <a:gd name="T8" fmla="*/ 2147483647 w 244"/>
              <a:gd name="T9" fmla="*/ 2147483647 h 961"/>
              <a:gd name="T10" fmla="*/ 2147483647 w 244"/>
              <a:gd name="T11" fmla="*/ 2147483647 h 961"/>
              <a:gd name="T12" fmla="*/ 2147483647 w 244"/>
              <a:gd name="T13" fmla="*/ 2147483647 h 961"/>
              <a:gd name="T14" fmla="*/ 2147483647 w 244"/>
              <a:gd name="T15" fmla="*/ 2147483647 h 961"/>
              <a:gd name="T16" fmla="*/ 2147483647 w 244"/>
              <a:gd name="T17" fmla="*/ 2147483647 h 961"/>
              <a:gd name="T18" fmla="*/ 2147483647 w 244"/>
              <a:gd name="T19" fmla="*/ 2147483647 h 961"/>
              <a:gd name="T20" fmla="*/ 2147483647 w 244"/>
              <a:gd name="T21" fmla="*/ 2147483647 h 961"/>
              <a:gd name="T22" fmla="*/ 2147483647 w 244"/>
              <a:gd name="T23" fmla="*/ 2147483647 h 961"/>
              <a:gd name="T24" fmla="*/ 2147483647 w 244"/>
              <a:gd name="T25" fmla="*/ 2147483647 h 961"/>
              <a:gd name="T26" fmla="*/ 0 w 244"/>
              <a:gd name="T27" fmla="*/ 2147483647 h 961"/>
              <a:gd name="T28" fmla="*/ 2147483647 w 244"/>
              <a:gd name="T29" fmla="*/ 2147483647 h 961"/>
              <a:gd name="T30" fmla="*/ 2147483647 w 244"/>
              <a:gd name="T31" fmla="*/ 2147483647 h 961"/>
              <a:gd name="T32" fmla="*/ 2147483647 w 244"/>
              <a:gd name="T33" fmla="*/ 2147483647 h 961"/>
              <a:gd name="T34" fmla="*/ 2147483647 w 244"/>
              <a:gd name="T35" fmla="*/ 2147483647 h 961"/>
              <a:gd name="T36" fmla="*/ 2147483647 w 244"/>
              <a:gd name="T37" fmla="*/ 2147483647 h 961"/>
              <a:gd name="T38" fmla="*/ 2147483647 w 244"/>
              <a:gd name="T39" fmla="*/ 2147483647 h 961"/>
              <a:gd name="T40" fmla="*/ 2147483647 w 244"/>
              <a:gd name="T41" fmla="*/ 2147483647 h 961"/>
              <a:gd name="T42" fmla="*/ 2147483647 w 244"/>
              <a:gd name="T43" fmla="*/ 2147483647 h 961"/>
              <a:gd name="T44" fmla="*/ 2147483647 w 244"/>
              <a:gd name="T45" fmla="*/ 2147483647 h 961"/>
              <a:gd name="T46" fmla="*/ 2147483647 w 244"/>
              <a:gd name="T47" fmla="*/ 2147483647 h 961"/>
              <a:gd name="T48" fmla="*/ 2147483647 w 244"/>
              <a:gd name="T49" fmla="*/ 2147483647 h 961"/>
              <a:gd name="T50" fmla="*/ 2147483647 w 244"/>
              <a:gd name="T51" fmla="*/ 2147483647 h 961"/>
              <a:gd name="T52" fmla="*/ 2147483647 w 244"/>
              <a:gd name="T53" fmla="*/ 2147483647 h 9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961"/>
              <a:gd name="T83" fmla="*/ 244 w 244"/>
              <a:gd name="T84" fmla="*/ 961 h 9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961">
                <a:moveTo>
                  <a:pt x="243" y="0"/>
                </a:moveTo>
                <a:lnTo>
                  <a:pt x="220" y="2"/>
                </a:lnTo>
                <a:lnTo>
                  <a:pt x="194" y="5"/>
                </a:lnTo>
                <a:lnTo>
                  <a:pt x="158" y="24"/>
                </a:lnTo>
                <a:lnTo>
                  <a:pt x="132" y="48"/>
                </a:lnTo>
                <a:lnTo>
                  <a:pt x="128" y="64"/>
                </a:lnTo>
                <a:lnTo>
                  <a:pt x="123" y="79"/>
                </a:lnTo>
                <a:lnTo>
                  <a:pt x="123" y="400"/>
                </a:lnTo>
                <a:lnTo>
                  <a:pt x="119" y="415"/>
                </a:lnTo>
                <a:lnTo>
                  <a:pt x="114" y="431"/>
                </a:lnTo>
                <a:lnTo>
                  <a:pt x="88" y="455"/>
                </a:lnTo>
                <a:lnTo>
                  <a:pt x="49" y="473"/>
                </a:lnTo>
                <a:lnTo>
                  <a:pt x="26" y="476"/>
                </a:lnTo>
                <a:lnTo>
                  <a:pt x="0" y="479"/>
                </a:lnTo>
                <a:lnTo>
                  <a:pt x="26" y="483"/>
                </a:lnTo>
                <a:lnTo>
                  <a:pt x="49" y="486"/>
                </a:lnTo>
                <a:lnTo>
                  <a:pt x="88" y="504"/>
                </a:lnTo>
                <a:lnTo>
                  <a:pt x="114" y="528"/>
                </a:lnTo>
                <a:lnTo>
                  <a:pt x="119" y="543"/>
                </a:lnTo>
                <a:lnTo>
                  <a:pt x="123" y="559"/>
                </a:lnTo>
                <a:lnTo>
                  <a:pt x="123" y="880"/>
                </a:lnTo>
                <a:lnTo>
                  <a:pt x="128" y="895"/>
                </a:lnTo>
                <a:lnTo>
                  <a:pt x="132" y="910"/>
                </a:lnTo>
                <a:lnTo>
                  <a:pt x="158" y="935"/>
                </a:lnTo>
                <a:lnTo>
                  <a:pt x="194" y="953"/>
                </a:lnTo>
                <a:lnTo>
                  <a:pt x="220" y="957"/>
                </a:lnTo>
                <a:lnTo>
                  <a:pt x="243" y="960"/>
                </a:lnTo>
              </a:path>
            </a:pathLst>
          </a:custGeom>
          <a:noFill/>
          <a:ln w="28575" cap="rnd">
            <a:solidFill>
              <a:schemeClr val="tx1"/>
            </a:solidFill>
            <a:round/>
            <a:headEnd/>
            <a:tailEnd/>
          </a:ln>
        </p:spPr>
        <p:txBody>
          <a:bodyPr/>
          <a:lstStyle/>
          <a:p>
            <a:endParaRPr lang="en-US" dirty="0"/>
          </a:p>
        </p:txBody>
      </p:sp>
      <p:sp>
        <p:nvSpPr>
          <p:cNvPr id="22" name="Freeform 49"/>
          <p:cNvSpPr>
            <a:spLocks/>
          </p:cNvSpPr>
          <p:nvPr/>
        </p:nvSpPr>
        <p:spPr bwMode="auto">
          <a:xfrm flipH="1">
            <a:off x="6099175" y="3085307"/>
            <a:ext cx="347663" cy="914400"/>
          </a:xfrm>
          <a:custGeom>
            <a:avLst/>
            <a:gdLst>
              <a:gd name="T0" fmla="*/ 2147483647 w 196"/>
              <a:gd name="T1" fmla="*/ 0 h 492"/>
              <a:gd name="T2" fmla="*/ 2147483647 w 196"/>
              <a:gd name="T3" fmla="*/ 2147483647 h 492"/>
              <a:gd name="T4" fmla="*/ 2147483647 w 196"/>
              <a:gd name="T5" fmla="*/ 2147483647 h 492"/>
              <a:gd name="T6" fmla="*/ 2147483647 w 196"/>
              <a:gd name="T7" fmla="*/ 2147483647 h 492"/>
              <a:gd name="T8" fmla="*/ 2147483647 w 196"/>
              <a:gd name="T9" fmla="*/ 2147483647 h 492"/>
              <a:gd name="T10" fmla="*/ 2147483647 w 196"/>
              <a:gd name="T11" fmla="*/ 2147483647 h 492"/>
              <a:gd name="T12" fmla="*/ 2147483647 w 196"/>
              <a:gd name="T13" fmla="*/ 2147483647 h 492"/>
              <a:gd name="T14" fmla="*/ 2147483647 w 196"/>
              <a:gd name="T15" fmla="*/ 2147483647 h 492"/>
              <a:gd name="T16" fmla="*/ 2147483647 w 196"/>
              <a:gd name="T17" fmla="*/ 2147483647 h 492"/>
              <a:gd name="T18" fmla="*/ 2147483647 w 196"/>
              <a:gd name="T19" fmla="*/ 2147483647 h 492"/>
              <a:gd name="T20" fmla="*/ 2147483647 w 196"/>
              <a:gd name="T21" fmla="*/ 2147483647 h 492"/>
              <a:gd name="T22" fmla="*/ 2147483647 w 196"/>
              <a:gd name="T23" fmla="*/ 2147483647 h 492"/>
              <a:gd name="T24" fmla="*/ 2147483647 w 196"/>
              <a:gd name="T25" fmla="*/ 2147483647 h 492"/>
              <a:gd name="T26" fmla="*/ 0 w 196"/>
              <a:gd name="T27" fmla="*/ 2147483647 h 492"/>
              <a:gd name="T28" fmla="*/ 2147483647 w 196"/>
              <a:gd name="T29" fmla="*/ 2147483647 h 492"/>
              <a:gd name="T30" fmla="*/ 2147483647 w 196"/>
              <a:gd name="T31" fmla="*/ 2147483647 h 492"/>
              <a:gd name="T32" fmla="*/ 2147483647 w 196"/>
              <a:gd name="T33" fmla="*/ 2147483647 h 492"/>
              <a:gd name="T34" fmla="*/ 2147483647 w 196"/>
              <a:gd name="T35" fmla="*/ 2147483647 h 492"/>
              <a:gd name="T36" fmla="*/ 2147483647 w 196"/>
              <a:gd name="T37" fmla="*/ 2147483647 h 492"/>
              <a:gd name="T38" fmla="*/ 2147483647 w 196"/>
              <a:gd name="T39" fmla="*/ 2147483647 h 492"/>
              <a:gd name="T40" fmla="*/ 2147483647 w 196"/>
              <a:gd name="T41" fmla="*/ 2147483647 h 492"/>
              <a:gd name="T42" fmla="*/ 2147483647 w 196"/>
              <a:gd name="T43" fmla="*/ 2147483647 h 492"/>
              <a:gd name="T44" fmla="*/ 2147483647 w 196"/>
              <a:gd name="T45" fmla="*/ 2147483647 h 492"/>
              <a:gd name="T46" fmla="*/ 2147483647 w 196"/>
              <a:gd name="T47" fmla="*/ 2147483647 h 492"/>
              <a:gd name="T48" fmla="*/ 2147483647 w 196"/>
              <a:gd name="T49" fmla="*/ 2147483647 h 492"/>
              <a:gd name="T50" fmla="*/ 2147483647 w 196"/>
              <a:gd name="T51" fmla="*/ 2147483647 h 492"/>
              <a:gd name="T52" fmla="*/ 2147483647 w 196"/>
              <a:gd name="T53" fmla="*/ 2147483647 h 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6"/>
              <a:gd name="T82" fmla="*/ 0 h 492"/>
              <a:gd name="T83" fmla="*/ 196 w 196"/>
              <a:gd name="T84" fmla="*/ 492 h 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6" h="492">
                <a:moveTo>
                  <a:pt x="195" y="0"/>
                </a:moveTo>
                <a:lnTo>
                  <a:pt x="176" y="1"/>
                </a:lnTo>
                <a:lnTo>
                  <a:pt x="156" y="2"/>
                </a:lnTo>
                <a:lnTo>
                  <a:pt x="127" y="12"/>
                </a:lnTo>
                <a:lnTo>
                  <a:pt x="106" y="24"/>
                </a:lnTo>
                <a:lnTo>
                  <a:pt x="102" y="32"/>
                </a:lnTo>
                <a:lnTo>
                  <a:pt x="99" y="40"/>
                </a:lnTo>
                <a:lnTo>
                  <a:pt x="99" y="204"/>
                </a:lnTo>
                <a:lnTo>
                  <a:pt x="96" y="212"/>
                </a:lnTo>
                <a:lnTo>
                  <a:pt x="92" y="220"/>
                </a:lnTo>
                <a:lnTo>
                  <a:pt x="70" y="232"/>
                </a:lnTo>
                <a:lnTo>
                  <a:pt x="39" y="242"/>
                </a:lnTo>
                <a:lnTo>
                  <a:pt x="21" y="243"/>
                </a:lnTo>
                <a:lnTo>
                  <a:pt x="0" y="245"/>
                </a:lnTo>
                <a:lnTo>
                  <a:pt x="21" y="247"/>
                </a:lnTo>
                <a:lnTo>
                  <a:pt x="39" y="248"/>
                </a:lnTo>
                <a:lnTo>
                  <a:pt x="70" y="258"/>
                </a:lnTo>
                <a:lnTo>
                  <a:pt x="92" y="270"/>
                </a:lnTo>
                <a:lnTo>
                  <a:pt x="96" y="278"/>
                </a:lnTo>
                <a:lnTo>
                  <a:pt x="99" y="286"/>
                </a:lnTo>
                <a:lnTo>
                  <a:pt x="99" y="450"/>
                </a:lnTo>
                <a:lnTo>
                  <a:pt x="102" y="458"/>
                </a:lnTo>
                <a:lnTo>
                  <a:pt x="106" y="465"/>
                </a:lnTo>
                <a:lnTo>
                  <a:pt x="127" y="478"/>
                </a:lnTo>
                <a:lnTo>
                  <a:pt x="156" y="487"/>
                </a:lnTo>
                <a:lnTo>
                  <a:pt x="176" y="489"/>
                </a:lnTo>
                <a:lnTo>
                  <a:pt x="195" y="491"/>
                </a:lnTo>
              </a:path>
            </a:pathLst>
          </a:custGeom>
          <a:noFill/>
          <a:ln w="28575" cap="rnd">
            <a:solidFill>
              <a:schemeClr val="tx1"/>
            </a:solidFill>
            <a:round/>
            <a:headEnd/>
            <a:tailEnd/>
          </a:ln>
        </p:spPr>
        <p:txBody>
          <a:bodyPr/>
          <a:lstStyle/>
          <a:p>
            <a:endParaRPr lang="en-US" dirty="0"/>
          </a:p>
        </p:txBody>
      </p:sp>
      <p:sp>
        <p:nvSpPr>
          <p:cNvPr id="23" name="Freeform 50"/>
          <p:cNvSpPr>
            <a:spLocks/>
          </p:cNvSpPr>
          <p:nvPr/>
        </p:nvSpPr>
        <p:spPr bwMode="auto">
          <a:xfrm flipH="1">
            <a:off x="6099175" y="3999707"/>
            <a:ext cx="387350" cy="1982787"/>
          </a:xfrm>
          <a:custGeom>
            <a:avLst/>
            <a:gdLst>
              <a:gd name="T0" fmla="*/ 2147483647 w 244"/>
              <a:gd name="T1" fmla="*/ 0 h 1009"/>
              <a:gd name="T2" fmla="*/ 2147483647 w 244"/>
              <a:gd name="T3" fmla="*/ 2147483647 h 1009"/>
              <a:gd name="T4" fmla="*/ 2147483647 w 244"/>
              <a:gd name="T5" fmla="*/ 2147483647 h 1009"/>
              <a:gd name="T6" fmla="*/ 2147483647 w 244"/>
              <a:gd name="T7" fmla="*/ 2147483647 h 1009"/>
              <a:gd name="T8" fmla="*/ 2147483647 w 244"/>
              <a:gd name="T9" fmla="*/ 2147483647 h 1009"/>
              <a:gd name="T10" fmla="*/ 2147483647 w 244"/>
              <a:gd name="T11" fmla="*/ 2147483647 h 1009"/>
              <a:gd name="T12" fmla="*/ 2147483647 w 244"/>
              <a:gd name="T13" fmla="*/ 2147483647 h 1009"/>
              <a:gd name="T14" fmla="*/ 2147483647 w 244"/>
              <a:gd name="T15" fmla="*/ 2147483647 h 1009"/>
              <a:gd name="T16" fmla="*/ 2147483647 w 244"/>
              <a:gd name="T17" fmla="*/ 2147483647 h 1009"/>
              <a:gd name="T18" fmla="*/ 2147483647 w 244"/>
              <a:gd name="T19" fmla="*/ 2147483647 h 1009"/>
              <a:gd name="T20" fmla="*/ 2147483647 w 244"/>
              <a:gd name="T21" fmla="*/ 2147483647 h 1009"/>
              <a:gd name="T22" fmla="*/ 2147483647 w 244"/>
              <a:gd name="T23" fmla="*/ 2147483647 h 1009"/>
              <a:gd name="T24" fmla="*/ 2147483647 w 244"/>
              <a:gd name="T25" fmla="*/ 2147483647 h 1009"/>
              <a:gd name="T26" fmla="*/ 0 w 244"/>
              <a:gd name="T27" fmla="*/ 2147483647 h 1009"/>
              <a:gd name="T28" fmla="*/ 2147483647 w 244"/>
              <a:gd name="T29" fmla="*/ 2147483647 h 1009"/>
              <a:gd name="T30" fmla="*/ 2147483647 w 244"/>
              <a:gd name="T31" fmla="*/ 2147483647 h 1009"/>
              <a:gd name="T32" fmla="*/ 2147483647 w 244"/>
              <a:gd name="T33" fmla="*/ 2147483647 h 1009"/>
              <a:gd name="T34" fmla="*/ 2147483647 w 244"/>
              <a:gd name="T35" fmla="*/ 2147483647 h 1009"/>
              <a:gd name="T36" fmla="*/ 2147483647 w 244"/>
              <a:gd name="T37" fmla="*/ 2147483647 h 1009"/>
              <a:gd name="T38" fmla="*/ 2147483647 w 244"/>
              <a:gd name="T39" fmla="*/ 2147483647 h 1009"/>
              <a:gd name="T40" fmla="*/ 2147483647 w 244"/>
              <a:gd name="T41" fmla="*/ 2147483647 h 1009"/>
              <a:gd name="T42" fmla="*/ 2147483647 w 244"/>
              <a:gd name="T43" fmla="*/ 2147483647 h 1009"/>
              <a:gd name="T44" fmla="*/ 2147483647 w 244"/>
              <a:gd name="T45" fmla="*/ 2147483647 h 1009"/>
              <a:gd name="T46" fmla="*/ 2147483647 w 244"/>
              <a:gd name="T47" fmla="*/ 2147483647 h 1009"/>
              <a:gd name="T48" fmla="*/ 2147483647 w 244"/>
              <a:gd name="T49" fmla="*/ 2147483647 h 1009"/>
              <a:gd name="T50" fmla="*/ 2147483647 w 244"/>
              <a:gd name="T51" fmla="*/ 2147483647 h 1009"/>
              <a:gd name="T52" fmla="*/ 2147483647 w 244"/>
              <a:gd name="T53" fmla="*/ 2147483647 h 10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1009"/>
              <a:gd name="T83" fmla="*/ 244 w 244"/>
              <a:gd name="T84" fmla="*/ 1009 h 10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1009">
                <a:moveTo>
                  <a:pt x="243" y="0"/>
                </a:moveTo>
                <a:lnTo>
                  <a:pt x="220" y="2"/>
                </a:lnTo>
                <a:lnTo>
                  <a:pt x="194" y="5"/>
                </a:lnTo>
                <a:lnTo>
                  <a:pt x="158" y="25"/>
                </a:lnTo>
                <a:lnTo>
                  <a:pt x="132" y="50"/>
                </a:lnTo>
                <a:lnTo>
                  <a:pt x="128" y="67"/>
                </a:lnTo>
                <a:lnTo>
                  <a:pt x="123" y="83"/>
                </a:lnTo>
                <a:lnTo>
                  <a:pt x="123" y="420"/>
                </a:lnTo>
                <a:lnTo>
                  <a:pt x="119" y="436"/>
                </a:lnTo>
                <a:lnTo>
                  <a:pt x="114" y="452"/>
                </a:lnTo>
                <a:lnTo>
                  <a:pt x="88" y="478"/>
                </a:lnTo>
                <a:lnTo>
                  <a:pt x="49" y="497"/>
                </a:lnTo>
                <a:lnTo>
                  <a:pt x="26" y="500"/>
                </a:lnTo>
                <a:lnTo>
                  <a:pt x="0" y="503"/>
                </a:lnTo>
                <a:lnTo>
                  <a:pt x="26" y="507"/>
                </a:lnTo>
                <a:lnTo>
                  <a:pt x="49" y="510"/>
                </a:lnTo>
                <a:lnTo>
                  <a:pt x="88" y="529"/>
                </a:lnTo>
                <a:lnTo>
                  <a:pt x="114" y="555"/>
                </a:lnTo>
                <a:lnTo>
                  <a:pt x="119" y="571"/>
                </a:lnTo>
                <a:lnTo>
                  <a:pt x="123" y="587"/>
                </a:lnTo>
                <a:lnTo>
                  <a:pt x="123" y="924"/>
                </a:lnTo>
                <a:lnTo>
                  <a:pt x="128" y="940"/>
                </a:lnTo>
                <a:lnTo>
                  <a:pt x="132" y="956"/>
                </a:lnTo>
                <a:lnTo>
                  <a:pt x="158" y="982"/>
                </a:lnTo>
                <a:lnTo>
                  <a:pt x="194" y="1001"/>
                </a:lnTo>
                <a:lnTo>
                  <a:pt x="220" y="1005"/>
                </a:lnTo>
                <a:lnTo>
                  <a:pt x="243" y="1008"/>
                </a:lnTo>
              </a:path>
            </a:pathLst>
          </a:custGeom>
          <a:noFill/>
          <a:ln w="28575" cap="rnd">
            <a:solidFill>
              <a:schemeClr val="tx1"/>
            </a:solidFill>
            <a:round/>
            <a:headEnd/>
            <a:tailEnd/>
          </a:ln>
        </p:spPr>
        <p:txBody>
          <a:bodyPr/>
          <a:lstStyle/>
          <a:p>
            <a:endParaRPr lang="en-US" dirty="0"/>
          </a:p>
        </p:txBody>
      </p:sp>
      <p:sp>
        <p:nvSpPr>
          <p:cNvPr id="24" name="Freeform 61"/>
          <p:cNvSpPr>
            <a:spLocks/>
          </p:cNvSpPr>
          <p:nvPr/>
        </p:nvSpPr>
        <p:spPr bwMode="auto">
          <a:xfrm>
            <a:off x="1527175" y="5104607"/>
            <a:ext cx="4714875" cy="819150"/>
          </a:xfrm>
          <a:custGeom>
            <a:avLst/>
            <a:gdLst>
              <a:gd name="T0" fmla="*/ 2147483647 w 2970"/>
              <a:gd name="T1" fmla="*/ 0 h 516"/>
              <a:gd name="T2" fmla="*/ 2147483647 w 2970"/>
              <a:gd name="T3" fmla="*/ 0 h 516"/>
              <a:gd name="T4" fmla="*/ 2147483647 w 2970"/>
              <a:gd name="T5" fmla="*/ 2147483647 h 516"/>
              <a:gd name="T6" fmla="*/ 0 w 2970"/>
              <a:gd name="T7" fmla="*/ 2147483647 h 516"/>
              <a:gd name="T8" fmla="*/ 2147483647 w 2970"/>
              <a:gd name="T9" fmla="*/ 0 h 516"/>
              <a:gd name="T10" fmla="*/ 0 60000 65536"/>
              <a:gd name="T11" fmla="*/ 0 60000 65536"/>
              <a:gd name="T12" fmla="*/ 0 60000 65536"/>
              <a:gd name="T13" fmla="*/ 0 60000 65536"/>
              <a:gd name="T14" fmla="*/ 0 60000 65536"/>
              <a:gd name="T15" fmla="*/ 0 w 2970"/>
              <a:gd name="T16" fmla="*/ 0 h 516"/>
              <a:gd name="T17" fmla="*/ 2970 w 2970"/>
              <a:gd name="T18" fmla="*/ 516 h 516"/>
            </a:gdLst>
            <a:ahLst/>
            <a:cxnLst>
              <a:cxn ang="T10">
                <a:pos x="T0" y="T1"/>
              </a:cxn>
              <a:cxn ang="T11">
                <a:pos x="T2" y="T3"/>
              </a:cxn>
              <a:cxn ang="T12">
                <a:pos x="T4" y="T5"/>
              </a:cxn>
              <a:cxn ang="T13">
                <a:pos x="T6" y="T7"/>
              </a:cxn>
              <a:cxn ang="T14">
                <a:pos x="T8" y="T9"/>
              </a:cxn>
            </a:cxnLst>
            <a:rect l="T15" t="T16" r="T17" b="T18"/>
            <a:pathLst>
              <a:path w="2970" h="516">
                <a:moveTo>
                  <a:pt x="261" y="0"/>
                </a:moveTo>
                <a:lnTo>
                  <a:pt x="2694" y="0"/>
                </a:lnTo>
                <a:lnTo>
                  <a:pt x="2969" y="515"/>
                </a:lnTo>
                <a:lnTo>
                  <a:pt x="0" y="515"/>
                </a:lnTo>
                <a:lnTo>
                  <a:pt x="261" y="0"/>
                </a:lnTo>
              </a:path>
            </a:pathLst>
          </a:custGeom>
          <a:solidFill>
            <a:srgbClr val="194B8C">
              <a:alpha val="65097"/>
            </a:srgbClr>
          </a:solidFill>
          <a:ln w="12700" cap="rnd">
            <a:solidFill>
              <a:srgbClr val="003D79"/>
            </a:solidFill>
            <a:round/>
            <a:headEnd/>
            <a:tailEnd/>
          </a:ln>
        </p:spPr>
        <p:txBody>
          <a:bodyPr/>
          <a:lstStyle/>
          <a:p>
            <a:endParaRPr lang="en-US" dirty="0"/>
          </a:p>
        </p:txBody>
      </p:sp>
      <p:sp>
        <p:nvSpPr>
          <p:cNvPr id="25" name="Rectangle 62"/>
          <p:cNvSpPr>
            <a:spLocks noChangeArrowheads="1"/>
          </p:cNvSpPr>
          <p:nvPr/>
        </p:nvSpPr>
        <p:spPr bwMode="auto">
          <a:xfrm>
            <a:off x="2871788" y="5249069"/>
            <a:ext cx="2587625" cy="515938"/>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Physiological</a:t>
            </a:r>
          </a:p>
        </p:txBody>
      </p:sp>
      <p:sp>
        <p:nvSpPr>
          <p:cNvPr id="26" name="Freeform 63"/>
          <p:cNvSpPr>
            <a:spLocks/>
          </p:cNvSpPr>
          <p:nvPr/>
        </p:nvSpPr>
        <p:spPr bwMode="auto">
          <a:xfrm>
            <a:off x="2039938" y="4228307"/>
            <a:ext cx="3719512" cy="704850"/>
          </a:xfrm>
          <a:custGeom>
            <a:avLst/>
            <a:gdLst>
              <a:gd name="T0" fmla="*/ 0 w 2343"/>
              <a:gd name="T1" fmla="*/ 2147483647 h 444"/>
              <a:gd name="T2" fmla="*/ 2147483647 w 2343"/>
              <a:gd name="T3" fmla="*/ 2147483647 h 444"/>
              <a:gd name="T4" fmla="*/ 2147483647 w 2343"/>
              <a:gd name="T5" fmla="*/ 0 h 444"/>
              <a:gd name="T6" fmla="*/ 2147483647 w 2343"/>
              <a:gd name="T7" fmla="*/ 0 h 444"/>
              <a:gd name="T8" fmla="*/ 0 w 2343"/>
              <a:gd name="T9" fmla="*/ 2147483647 h 444"/>
              <a:gd name="T10" fmla="*/ 0 60000 65536"/>
              <a:gd name="T11" fmla="*/ 0 60000 65536"/>
              <a:gd name="T12" fmla="*/ 0 60000 65536"/>
              <a:gd name="T13" fmla="*/ 0 60000 65536"/>
              <a:gd name="T14" fmla="*/ 0 60000 65536"/>
              <a:gd name="T15" fmla="*/ 0 w 2343"/>
              <a:gd name="T16" fmla="*/ 0 h 444"/>
              <a:gd name="T17" fmla="*/ 2343 w 2343"/>
              <a:gd name="T18" fmla="*/ 444 h 444"/>
            </a:gdLst>
            <a:ahLst/>
            <a:cxnLst>
              <a:cxn ang="T10">
                <a:pos x="T0" y="T1"/>
              </a:cxn>
              <a:cxn ang="T11">
                <a:pos x="T2" y="T3"/>
              </a:cxn>
              <a:cxn ang="T12">
                <a:pos x="T4" y="T5"/>
              </a:cxn>
              <a:cxn ang="T13">
                <a:pos x="T6" y="T7"/>
              </a:cxn>
              <a:cxn ang="T14">
                <a:pos x="T8" y="T9"/>
              </a:cxn>
            </a:cxnLst>
            <a:rect l="T15" t="T16" r="T17" b="T18"/>
            <a:pathLst>
              <a:path w="2343" h="444">
                <a:moveTo>
                  <a:pt x="0" y="443"/>
                </a:moveTo>
                <a:lnTo>
                  <a:pt x="2342" y="443"/>
                </a:lnTo>
                <a:lnTo>
                  <a:pt x="2083" y="0"/>
                </a:lnTo>
                <a:lnTo>
                  <a:pt x="257" y="0"/>
                </a:lnTo>
                <a:lnTo>
                  <a:pt x="0" y="443"/>
                </a:lnTo>
              </a:path>
            </a:pathLst>
          </a:custGeom>
          <a:solidFill>
            <a:srgbClr val="80A3C8">
              <a:alpha val="89803"/>
            </a:srgbClr>
          </a:solidFill>
          <a:ln w="12700" cap="rnd">
            <a:solidFill>
              <a:srgbClr val="003D79"/>
            </a:solidFill>
            <a:round/>
            <a:headEnd/>
            <a:tailEnd/>
          </a:ln>
        </p:spPr>
        <p:txBody>
          <a:bodyPr/>
          <a:lstStyle/>
          <a:p>
            <a:endParaRPr lang="en-US" dirty="0"/>
          </a:p>
        </p:txBody>
      </p:sp>
      <p:sp>
        <p:nvSpPr>
          <p:cNvPr id="27" name="Rectangle 64"/>
          <p:cNvSpPr>
            <a:spLocks noChangeArrowheads="1"/>
          </p:cNvSpPr>
          <p:nvPr/>
        </p:nvSpPr>
        <p:spPr bwMode="auto">
          <a:xfrm>
            <a:off x="2617788" y="4317207"/>
            <a:ext cx="3735387" cy="515937"/>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Safety &amp; Security</a:t>
            </a:r>
          </a:p>
        </p:txBody>
      </p:sp>
      <p:sp>
        <p:nvSpPr>
          <p:cNvPr id="28" name="Freeform 65"/>
          <p:cNvSpPr>
            <a:spLocks/>
          </p:cNvSpPr>
          <p:nvPr/>
        </p:nvSpPr>
        <p:spPr bwMode="auto">
          <a:xfrm>
            <a:off x="2540000" y="3313907"/>
            <a:ext cx="2771775" cy="687387"/>
          </a:xfrm>
          <a:custGeom>
            <a:avLst/>
            <a:gdLst>
              <a:gd name="T0" fmla="*/ 0 w 1746"/>
              <a:gd name="T1" fmla="*/ 2147483647 h 433"/>
              <a:gd name="T2" fmla="*/ 2147483647 w 1746"/>
              <a:gd name="T3" fmla="*/ 2147483647 h 433"/>
              <a:gd name="T4" fmla="*/ 2147483647 w 1746"/>
              <a:gd name="T5" fmla="*/ 0 h 433"/>
              <a:gd name="T6" fmla="*/ 2147483647 w 1746"/>
              <a:gd name="T7" fmla="*/ 0 h 433"/>
              <a:gd name="T8" fmla="*/ 0 w 1746"/>
              <a:gd name="T9" fmla="*/ 2147483647 h 433"/>
              <a:gd name="T10" fmla="*/ 0 60000 65536"/>
              <a:gd name="T11" fmla="*/ 0 60000 65536"/>
              <a:gd name="T12" fmla="*/ 0 60000 65536"/>
              <a:gd name="T13" fmla="*/ 0 60000 65536"/>
              <a:gd name="T14" fmla="*/ 0 60000 65536"/>
              <a:gd name="T15" fmla="*/ 0 w 1746"/>
              <a:gd name="T16" fmla="*/ 0 h 433"/>
              <a:gd name="T17" fmla="*/ 1746 w 1746"/>
              <a:gd name="T18" fmla="*/ 433 h 433"/>
            </a:gdLst>
            <a:ahLst/>
            <a:cxnLst>
              <a:cxn ang="T10">
                <a:pos x="T0" y="T1"/>
              </a:cxn>
              <a:cxn ang="T11">
                <a:pos x="T2" y="T3"/>
              </a:cxn>
              <a:cxn ang="T12">
                <a:pos x="T4" y="T5"/>
              </a:cxn>
              <a:cxn ang="T13">
                <a:pos x="T6" y="T7"/>
              </a:cxn>
              <a:cxn ang="T14">
                <a:pos x="T8" y="T9"/>
              </a:cxn>
            </a:cxnLst>
            <a:rect l="T15" t="T16" r="T17" b="T18"/>
            <a:pathLst>
              <a:path w="1746" h="433">
                <a:moveTo>
                  <a:pt x="0" y="432"/>
                </a:moveTo>
                <a:lnTo>
                  <a:pt x="1745" y="432"/>
                </a:lnTo>
                <a:lnTo>
                  <a:pt x="1480" y="0"/>
                </a:lnTo>
                <a:lnTo>
                  <a:pt x="259" y="0"/>
                </a:lnTo>
                <a:lnTo>
                  <a:pt x="0" y="432"/>
                </a:lnTo>
              </a:path>
            </a:pathLst>
          </a:custGeom>
          <a:solidFill>
            <a:srgbClr val="90B4CC">
              <a:alpha val="65097"/>
            </a:srgbClr>
          </a:solidFill>
          <a:ln w="12700" cap="rnd">
            <a:solidFill>
              <a:srgbClr val="003D79"/>
            </a:solidFill>
            <a:round/>
            <a:headEnd/>
            <a:tailEnd/>
          </a:ln>
        </p:spPr>
        <p:txBody>
          <a:bodyPr/>
          <a:lstStyle/>
          <a:p>
            <a:endParaRPr lang="en-US" dirty="0"/>
          </a:p>
        </p:txBody>
      </p:sp>
      <p:sp>
        <p:nvSpPr>
          <p:cNvPr id="29" name="Rectangle 66"/>
          <p:cNvSpPr>
            <a:spLocks noChangeArrowheads="1"/>
          </p:cNvSpPr>
          <p:nvPr/>
        </p:nvSpPr>
        <p:spPr bwMode="auto">
          <a:xfrm>
            <a:off x="2941638" y="3393282"/>
            <a:ext cx="2774950" cy="515937"/>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Love (Social)</a:t>
            </a:r>
          </a:p>
        </p:txBody>
      </p:sp>
      <p:sp>
        <p:nvSpPr>
          <p:cNvPr id="30" name="Freeform 67"/>
          <p:cNvSpPr>
            <a:spLocks/>
          </p:cNvSpPr>
          <p:nvPr/>
        </p:nvSpPr>
        <p:spPr bwMode="auto">
          <a:xfrm>
            <a:off x="3000375" y="2388394"/>
            <a:ext cx="1801813" cy="696913"/>
          </a:xfrm>
          <a:custGeom>
            <a:avLst/>
            <a:gdLst>
              <a:gd name="T0" fmla="*/ 0 w 1135"/>
              <a:gd name="T1" fmla="*/ 2147483647 h 439"/>
              <a:gd name="T2" fmla="*/ 2147483647 w 1135"/>
              <a:gd name="T3" fmla="*/ 2147483647 h 439"/>
              <a:gd name="T4" fmla="*/ 2147483647 w 1135"/>
              <a:gd name="T5" fmla="*/ 0 h 439"/>
              <a:gd name="T6" fmla="*/ 2147483647 w 1135"/>
              <a:gd name="T7" fmla="*/ 0 h 439"/>
              <a:gd name="T8" fmla="*/ 0 w 1135"/>
              <a:gd name="T9" fmla="*/ 2147483647 h 439"/>
              <a:gd name="T10" fmla="*/ 0 60000 65536"/>
              <a:gd name="T11" fmla="*/ 0 60000 65536"/>
              <a:gd name="T12" fmla="*/ 0 60000 65536"/>
              <a:gd name="T13" fmla="*/ 0 60000 65536"/>
              <a:gd name="T14" fmla="*/ 0 60000 65536"/>
              <a:gd name="T15" fmla="*/ 0 w 1135"/>
              <a:gd name="T16" fmla="*/ 0 h 439"/>
              <a:gd name="T17" fmla="*/ 1135 w 1135"/>
              <a:gd name="T18" fmla="*/ 439 h 439"/>
            </a:gdLst>
            <a:ahLst/>
            <a:cxnLst>
              <a:cxn ang="T10">
                <a:pos x="T0" y="T1"/>
              </a:cxn>
              <a:cxn ang="T11">
                <a:pos x="T2" y="T3"/>
              </a:cxn>
              <a:cxn ang="T12">
                <a:pos x="T4" y="T5"/>
              </a:cxn>
              <a:cxn ang="T13">
                <a:pos x="T6" y="T7"/>
              </a:cxn>
              <a:cxn ang="T14">
                <a:pos x="T8" y="T9"/>
              </a:cxn>
            </a:cxnLst>
            <a:rect l="T15" t="T16" r="T17" b="T18"/>
            <a:pathLst>
              <a:path w="1135" h="439">
                <a:moveTo>
                  <a:pt x="0" y="438"/>
                </a:moveTo>
                <a:lnTo>
                  <a:pt x="1134" y="438"/>
                </a:lnTo>
                <a:lnTo>
                  <a:pt x="871" y="0"/>
                </a:lnTo>
                <a:lnTo>
                  <a:pt x="264" y="0"/>
                </a:lnTo>
                <a:lnTo>
                  <a:pt x="0" y="438"/>
                </a:lnTo>
              </a:path>
            </a:pathLst>
          </a:custGeom>
          <a:solidFill>
            <a:srgbClr val="D1DDE1">
              <a:alpha val="89803"/>
            </a:srgbClr>
          </a:solidFill>
          <a:ln w="12700" cap="rnd">
            <a:solidFill>
              <a:srgbClr val="003D79"/>
            </a:solidFill>
            <a:round/>
            <a:headEnd/>
            <a:tailEnd/>
          </a:ln>
        </p:spPr>
        <p:txBody>
          <a:bodyPr/>
          <a:lstStyle/>
          <a:p>
            <a:endParaRPr lang="en-US" dirty="0"/>
          </a:p>
        </p:txBody>
      </p:sp>
      <p:sp>
        <p:nvSpPr>
          <p:cNvPr id="31" name="Rectangle 68"/>
          <p:cNvSpPr>
            <a:spLocks noChangeArrowheads="1"/>
          </p:cNvSpPr>
          <p:nvPr/>
        </p:nvSpPr>
        <p:spPr bwMode="auto">
          <a:xfrm>
            <a:off x="3314700" y="2474119"/>
            <a:ext cx="1524000" cy="515938"/>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Esteem</a:t>
            </a:r>
          </a:p>
        </p:txBody>
      </p:sp>
      <p:sp>
        <p:nvSpPr>
          <p:cNvPr id="32" name="Freeform 69"/>
          <p:cNvSpPr>
            <a:spLocks/>
          </p:cNvSpPr>
          <p:nvPr/>
        </p:nvSpPr>
        <p:spPr bwMode="auto">
          <a:xfrm>
            <a:off x="3470275" y="1561307"/>
            <a:ext cx="835025" cy="696912"/>
          </a:xfrm>
          <a:custGeom>
            <a:avLst/>
            <a:gdLst>
              <a:gd name="T0" fmla="*/ 0 w 526"/>
              <a:gd name="T1" fmla="*/ 2147483647 h 439"/>
              <a:gd name="T2" fmla="*/ 2147483647 w 526"/>
              <a:gd name="T3" fmla="*/ 2147483647 h 439"/>
              <a:gd name="T4" fmla="*/ 2147483647 w 526"/>
              <a:gd name="T5" fmla="*/ 0 h 439"/>
              <a:gd name="T6" fmla="*/ 0 w 526"/>
              <a:gd name="T7" fmla="*/ 2147483647 h 439"/>
              <a:gd name="T8" fmla="*/ 0 60000 65536"/>
              <a:gd name="T9" fmla="*/ 0 60000 65536"/>
              <a:gd name="T10" fmla="*/ 0 60000 65536"/>
              <a:gd name="T11" fmla="*/ 0 60000 65536"/>
              <a:gd name="T12" fmla="*/ 0 w 526"/>
              <a:gd name="T13" fmla="*/ 0 h 439"/>
              <a:gd name="T14" fmla="*/ 526 w 526"/>
              <a:gd name="T15" fmla="*/ 439 h 439"/>
            </a:gdLst>
            <a:ahLst/>
            <a:cxnLst>
              <a:cxn ang="T8">
                <a:pos x="T0" y="T1"/>
              </a:cxn>
              <a:cxn ang="T9">
                <a:pos x="T2" y="T3"/>
              </a:cxn>
              <a:cxn ang="T10">
                <a:pos x="T4" y="T5"/>
              </a:cxn>
              <a:cxn ang="T11">
                <a:pos x="T6" y="T7"/>
              </a:cxn>
            </a:cxnLst>
            <a:rect l="T12" t="T13" r="T14" b="T15"/>
            <a:pathLst>
              <a:path w="526" h="439">
                <a:moveTo>
                  <a:pt x="0" y="438"/>
                </a:moveTo>
                <a:lnTo>
                  <a:pt x="525" y="438"/>
                </a:lnTo>
                <a:lnTo>
                  <a:pt x="262" y="0"/>
                </a:lnTo>
                <a:lnTo>
                  <a:pt x="0" y="438"/>
                </a:lnTo>
              </a:path>
            </a:pathLst>
          </a:custGeom>
          <a:solidFill>
            <a:srgbClr val="E5EFF1"/>
          </a:solidFill>
          <a:ln w="12700" cap="rnd">
            <a:solidFill>
              <a:srgbClr val="003D79"/>
            </a:solidFill>
            <a:round/>
            <a:headEnd/>
            <a:tailEnd/>
          </a:ln>
        </p:spPr>
        <p:txBody>
          <a:bodyPr/>
          <a:lstStyle/>
          <a:p>
            <a:endParaRPr lang="en-US" dirty="0"/>
          </a:p>
        </p:txBody>
      </p:sp>
      <p:sp>
        <p:nvSpPr>
          <p:cNvPr id="33" name="Rectangle 70"/>
          <p:cNvSpPr>
            <a:spLocks noChangeArrowheads="1"/>
          </p:cNvSpPr>
          <p:nvPr/>
        </p:nvSpPr>
        <p:spPr bwMode="auto">
          <a:xfrm>
            <a:off x="3556000" y="1789907"/>
            <a:ext cx="1019175" cy="515937"/>
          </a:xfrm>
          <a:prstGeom prst="rect">
            <a:avLst/>
          </a:prstGeom>
          <a:noFill/>
          <a:ln w="12700" cap="rnd" algn="ctr">
            <a:noFill/>
            <a:miter lim="800000"/>
            <a:headEnd/>
            <a:tailEnd/>
          </a:ln>
        </p:spPr>
        <p:txBody>
          <a:bodyPr/>
          <a:lstStyle/>
          <a:p>
            <a:pPr eaLnBrk="0" hangingPunct="0"/>
            <a:r>
              <a:rPr lang="en-US" sz="2800" dirty="0">
                <a:solidFill>
                  <a:srgbClr val="000000"/>
                </a:solidFill>
                <a:latin typeface="Gill Sans MT" pitchFamily="34" charset="0"/>
              </a:rPr>
              <a:t>SA</a:t>
            </a:r>
          </a:p>
        </p:txBody>
      </p:sp>
      <p:sp>
        <p:nvSpPr>
          <p:cNvPr id="34" name="Line 71"/>
          <p:cNvSpPr>
            <a:spLocks noChangeShapeType="1"/>
          </p:cNvSpPr>
          <p:nvPr/>
        </p:nvSpPr>
        <p:spPr bwMode="auto">
          <a:xfrm>
            <a:off x="5299075" y="3999707"/>
            <a:ext cx="762000" cy="0"/>
          </a:xfrm>
          <a:prstGeom prst="line">
            <a:avLst/>
          </a:prstGeom>
          <a:noFill/>
          <a:ln w="28575">
            <a:solidFill>
              <a:schemeClr val="tx1"/>
            </a:solidFill>
            <a:prstDash val="sysDot"/>
            <a:round/>
            <a:headEnd/>
            <a:tailEnd/>
          </a:ln>
        </p:spPr>
        <p:txBody>
          <a:bodyPr/>
          <a:lstStyle/>
          <a:p>
            <a:endParaRPr lang="en-US" dirty="0"/>
          </a:p>
        </p:txBody>
      </p:sp>
      <p:sp>
        <p:nvSpPr>
          <p:cNvPr id="35" name="Line 72"/>
          <p:cNvSpPr>
            <a:spLocks noChangeShapeType="1"/>
          </p:cNvSpPr>
          <p:nvPr/>
        </p:nvSpPr>
        <p:spPr bwMode="auto">
          <a:xfrm>
            <a:off x="3889375" y="1561307"/>
            <a:ext cx="2133600" cy="0"/>
          </a:xfrm>
          <a:prstGeom prst="line">
            <a:avLst/>
          </a:prstGeom>
          <a:noFill/>
          <a:ln w="28575">
            <a:solidFill>
              <a:schemeClr val="tx1"/>
            </a:solidFill>
            <a:prstDash val="sysDot"/>
            <a:round/>
            <a:headEnd/>
            <a:tailEnd/>
          </a:ln>
        </p:spPr>
        <p:txBody>
          <a:bodyPr/>
          <a:lstStyle/>
          <a:p>
            <a:endParaRPr lang="en-US" dirty="0"/>
          </a:p>
        </p:txBody>
      </p:sp>
      <p:sp>
        <p:nvSpPr>
          <p:cNvPr id="36" name="Line 73"/>
          <p:cNvSpPr>
            <a:spLocks noChangeShapeType="1"/>
          </p:cNvSpPr>
          <p:nvPr/>
        </p:nvSpPr>
        <p:spPr bwMode="auto">
          <a:xfrm>
            <a:off x="4803775" y="3085307"/>
            <a:ext cx="1295400" cy="0"/>
          </a:xfrm>
          <a:prstGeom prst="line">
            <a:avLst/>
          </a:prstGeom>
          <a:noFill/>
          <a:ln w="28575">
            <a:solidFill>
              <a:schemeClr val="tx1"/>
            </a:solidFill>
            <a:prstDash val="sysDot"/>
            <a:round/>
            <a:headEnd/>
            <a:tailEnd/>
          </a:ln>
        </p:spPr>
        <p:txBody>
          <a:bodyPr/>
          <a:lstStyle/>
          <a:p>
            <a:endParaRPr lang="en-US" dirty="0"/>
          </a:p>
        </p:txBody>
      </p:sp>
      <p:sp>
        <p:nvSpPr>
          <p:cNvPr id="37" name="Rectangle 23"/>
          <p:cNvSpPr>
            <a:spLocks noChangeArrowheads="1"/>
          </p:cNvSpPr>
          <p:nvPr/>
        </p:nvSpPr>
        <p:spPr bwMode="auto">
          <a:xfrm>
            <a:off x="6446838" y="3327008"/>
            <a:ext cx="2156040" cy="582211"/>
          </a:xfrm>
          <a:prstGeom prst="rect">
            <a:avLst/>
          </a:prstGeom>
          <a:noFill/>
          <a:ln w="12700">
            <a:noFill/>
            <a:miter lim="800000"/>
            <a:headEnd/>
            <a:tailEnd/>
          </a:ln>
        </p:spPr>
        <p:txBody>
          <a:bodyPr wrap="none" lIns="90488" tIns="44450" rIns="90488" bIns="44450">
            <a:spAutoFit/>
          </a:bodyPr>
          <a:lstStyle/>
          <a:p>
            <a:pPr eaLnBrk="0" hangingPunct="0"/>
            <a:r>
              <a:rPr lang="en-US" sz="3200" dirty="0">
                <a:latin typeface="Gill Sans MT" pitchFamily="34" charset="0"/>
              </a:rPr>
              <a:t>Relatedness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0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0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animBg="1"/>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animBg="1"/>
      <p:bldP spid="36" grpId="0"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McClelland’s Need Theory</a:t>
            </a:r>
          </a:p>
        </p:txBody>
      </p:sp>
      <p:sp>
        <p:nvSpPr>
          <p:cNvPr id="3" name="Content Placeholder 2"/>
          <p:cNvSpPr>
            <a:spLocks noGrp="1"/>
          </p:cNvSpPr>
          <p:nvPr>
            <p:ph idx="1"/>
          </p:nvPr>
        </p:nvSpPr>
        <p:spPr/>
        <p:txBody>
          <a:bodyPr/>
          <a:lstStyle/>
          <a:p>
            <a:pPr>
              <a:buNone/>
            </a:pPr>
            <a:r>
              <a:rPr lang="en-US" dirty="0">
                <a:effectLst>
                  <a:outerShdw blurRad="38100" dist="38100" dir="2700000" algn="tl">
                    <a:srgbClr val="000000">
                      <a:alpha val="43137"/>
                    </a:srgbClr>
                  </a:outerShdw>
                </a:effectLst>
              </a:rPr>
              <a:t>Manifest needs</a:t>
            </a:r>
            <a:r>
              <a:rPr lang="en-US" dirty="0"/>
              <a:t>: learned or acquired needs</a:t>
            </a:r>
          </a:p>
          <a:p>
            <a:pPr>
              <a:buNone/>
            </a:pPr>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15</a:t>
            </a:fld>
            <a:endParaRPr lang="en-US" dirty="0"/>
          </a:p>
        </p:txBody>
      </p:sp>
      <p:graphicFrame>
        <p:nvGraphicFramePr>
          <p:cNvPr id="5" name="Diagram 4"/>
          <p:cNvGraphicFramePr/>
          <p:nvPr/>
        </p:nvGraphicFramePr>
        <p:xfrm>
          <a:off x="740097" y="1831976"/>
          <a:ext cx="7274349" cy="429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95457F5-EECD-4C26-9630-5CBEC0EA0AC8}"/>
                                            </p:graphicEl>
                                          </p:spTgt>
                                        </p:tgtEl>
                                        <p:attrNameLst>
                                          <p:attrName>style.visibility</p:attrName>
                                        </p:attrNameLst>
                                      </p:cBhvr>
                                      <p:to>
                                        <p:strVal val="visible"/>
                                      </p:to>
                                    </p:set>
                                    <p:animEffect transition="in" filter="fade">
                                      <p:cBhvr>
                                        <p:cTn id="12" dur="2000"/>
                                        <p:tgtEl>
                                          <p:spTgt spid="5">
                                            <p:graphicEl>
                                              <a:dgm id="{395457F5-EECD-4C26-9630-5CBEC0EA0A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9C798F8-6176-4527-B85B-B4D6D9437998}"/>
                                            </p:graphicEl>
                                          </p:spTgt>
                                        </p:tgtEl>
                                        <p:attrNameLst>
                                          <p:attrName>style.visibility</p:attrName>
                                        </p:attrNameLst>
                                      </p:cBhvr>
                                      <p:to>
                                        <p:strVal val="visible"/>
                                      </p:to>
                                    </p:set>
                                    <p:animEffect transition="in" filter="fade">
                                      <p:cBhvr>
                                        <p:cTn id="17" dur="2000"/>
                                        <p:tgtEl>
                                          <p:spTgt spid="5">
                                            <p:graphicEl>
                                              <a:dgm id="{99C798F8-6176-4527-B85B-B4D6D943799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ADBB247-3A50-4530-A6B4-F5CEE00B86BD}"/>
                                            </p:graphicEl>
                                          </p:spTgt>
                                        </p:tgtEl>
                                        <p:attrNameLst>
                                          <p:attrName>style.visibility</p:attrName>
                                        </p:attrNameLst>
                                      </p:cBhvr>
                                      <p:to>
                                        <p:strVal val="visible"/>
                                      </p:to>
                                    </p:set>
                                    <p:animEffect transition="in" filter="fade">
                                      <p:cBhvr>
                                        <p:cTn id="22" dur="2000"/>
                                        <p:tgtEl>
                                          <p:spTgt spid="5">
                                            <p:graphicEl>
                                              <a:dgm id="{BADBB247-3A50-4530-A6B4-F5CEE00B86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16</a:t>
            </a:fld>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801806" y="873760"/>
            <a:ext cx="7482317" cy="40030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Herzberg’s Two-Factor Theory</a:t>
            </a:r>
          </a:p>
        </p:txBody>
      </p:sp>
      <p:sp>
        <p:nvSpPr>
          <p:cNvPr id="3" name="Content Placeholder 2"/>
          <p:cNvSpPr>
            <a:spLocks noGrp="1"/>
          </p:cNvSpPr>
          <p:nvPr>
            <p:ph idx="1"/>
          </p:nvPr>
        </p:nvSpPr>
        <p:spPr/>
        <p:txBody>
          <a:bodyPr/>
          <a:lstStyle/>
          <a:p>
            <a:r>
              <a:rPr lang="en-US" dirty="0"/>
              <a:t>Examined the experiences that satisfied or dissatisfied people at work</a:t>
            </a:r>
          </a:p>
          <a:p>
            <a:r>
              <a:rPr lang="en-US" dirty="0">
                <a:effectLst>
                  <a:outerShdw blurRad="38100" dist="38100" dir="2700000" algn="tl">
                    <a:srgbClr val="000000">
                      <a:alpha val="43137"/>
                    </a:srgbClr>
                  </a:outerShdw>
                </a:effectLst>
              </a:rPr>
              <a:t>Motivation factors</a:t>
            </a:r>
            <a:r>
              <a:rPr lang="en-US" dirty="0"/>
              <a:t>: work conditions related to satisfaction of the need for psychological growth</a:t>
            </a:r>
          </a:p>
          <a:p>
            <a:r>
              <a:rPr lang="en-US" dirty="0">
                <a:effectLst>
                  <a:outerShdw blurRad="38100" dist="38100" dir="2700000" algn="tl">
                    <a:srgbClr val="000000">
                      <a:alpha val="43137"/>
                    </a:srgbClr>
                  </a:outerShdw>
                </a:effectLst>
              </a:rPr>
              <a:t>Hygiene factors</a:t>
            </a:r>
            <a:r>
              <a:rPr lang="en-US" dirty="0"/>
              <a:t>: work conditions related to dissatisfaction caused by discomfort or pain</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Motivation-Hygiene Theory</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18</a:t>
            </a:fld>
            <a:endParaRPr lang="en-US" dirty="0"/>
          </a:p>
        </p:txBody>
      </p:sp>
      <p:sp>
        <p:nvSpPr>
          <p:cNvPr id="5" name="Rectangle 8"/>
          <p:cNvSpPr>
            <a:spLocks noChangeArrowheads="1"/>
          </p:cNvSpPr>
          <p:nvPr/>
        </p:nvSpPr>
        <p:spPr bwMode="auto">
          <a:xfrm>
            <a:off x="630560" y="4754563"/>
            <a:ext cx="3810000" cy="1371600"/>
          </a:xfrm>
          <a:prstGeom prst="rect">
            <a:avLst/>
          </a:prstGeom>
          <a:noFill/>
          <a:ln w="9525" algn="ctr">
            <a:noFill/>
            <a:miter lim="800000"/>
            <a:headEnd/>
            <a:tailEnd/>
          </a:ln>
        </p:spPr>
        <p:txBody>
          <a:bodyPr wrap="none" anchor="ctr"/>
          <a:lstStyle/>
          <a:p>
            <a:pPr algn="ctr" eaLnBrk="0" fontAlgn="auto" hangingPunct="0">
              <a:lnSpc>
                <a:spcPct val="80000"/>
              </a:lnSpc>
              <a:spcBef>
                <a:spcPct val="20000"/>
              </a:spcBef>
              <a:spcAft>
                <a:spcPts val="0"/>
              </a:spcAft>
              <a:defRPr/>
            </a:pPr>
            <a:r>
              <a:rPr lang="en-US" sz="2800" dirty="0">
                <a:latin typeface="+mn-lt"/>
              </a:rPr>
              <a:t>Hygiene factors </a:t>
            </a:r>
            <a:br>
              <a:rPr lang="en-US" sz="2800" dirty="0">
                <a:latin typeface="+mn-lt"/>
              </a:rPr>
            </a:br>
            <a:r>
              <a:rPr lang="en-US" sz="2800" dirty="0">
                <a:solidFill>
                  <a:srgbClr val="BC0029"/>
                </a:solidFill>
                <a:effectLst>
                  <a:outerShdw blurRad="38100" dist="38100" dir="2700000" algn="tl">
                    <a:srgbClr val="000000">
                      <a:alpha val="43137"/>
                    </a:srgbClr>
                  </a:outerShdw>
                </a:effectLst>
                <a:latin typeface="+mn-lt"/>
              </a:rPr>
              <a:t>avoid </a:t>
            </a:r>
            <a:br>
              <a:rPr lang="en-US" sz="2800" dirty="0">
                <a:solidFill>
                  <a:srgbClr val="BC0029"/>
                </a:solidFill>
                <a:effectLst>
                  <a:outerShdw blurRad="38100" dist="38100" dir="2700000" algn="tl">
                    <a:srgbClr val="000000">
                      <a:alpha val="43137"/>
                    </a:srgbClr>
                  </a:outerShdw>
                </a:effectLst>
                <a:latin typeface="+mn-lt"/>
              </a:rPr>
            </a:br>
            <a:r>
              <a:rPr lang="en-US" sz="2800" dirty="0">
                <a:latin typeface="+mn-lt"/>
              </a:rPr>
              <a:t>job dissatisfaction</a:t>
            </a:r>
            <a:endParaRPr lang="en-US" sz="2800" dirty="0">
              <a:solidFill>
                <a:schemeClr val="accent2"/>
              </a:solidFill>
              <a:latin typeface="+mn-lt"/>
            </a:endParaRPr>
          </a:p>
        </p:txBody>
      </p:sp>
      <p:sp>
        <p:nvSpPr>
          <p:cNvPr id="6" name="Freeform 10"/>
          <p:cNvSpPr>
            <a:spLocks/>
          </p:cNvSpPr>
          <p:nvPr/>
        </p:nvSpPr>
        <p:spPr bwMode="auto">
          <a:xfrm>
            <a:off x="628973" y="1130301"/>
            <a:ext cx="3811587" cy="3735387"/>
          </a:xfrm>
          <a:custGeom>
            <a:avLst/>
            <a:gdLst>
              <a:gd name="T0" fmla="*/ 0 w 2401"/>
              <a:gd name="T1" fmla="*/ 0 h 2353"/>
              <a:gd name="T2" fmla="*/ 2147483647 w 2401"/>
              <a:gd name="T3" fmla="*/ 0 h 2353"/>
              <a:gd name="T4" fmla="*/ 2147483647 w 2401"/>
              <a:gd name="T5" fmla="*/ 2147483647 h 2353"/>
              <a:gd name="T6" fmla="*/ 2147483647 w 2401"/>
              <a:gd name="T7" fmla="*/ 2147483647 h 2353"/>
              <a:gd name="T8" fmla="*/ 2147483647 w 2401"/>
              <a:gd name="T9" fmla="*/ 2147483647 h 2353"/>
              <a:gd name="T10" fmla="*/ 2147483647 w 2401"/>
              <a:gd name="T11" fmla="*/ 2147483647 h 2353"/>
              <a:gd name="T12" fmla="*/ 2147483647 w 2401"/>
              <a:gd name="T13" fmla="*/ 2147483647 h 2353"/>
              <a:gd name="T14" fmla="*/ 2147483647 w 2401"/>
              <a:gd name="T15" fmla="*/ 2147483647 h 2353"/>
              <a:gd name="T16" fmla="*/ 0 w 2401"/>
              <a:gd name="T17" fmla="*/ 2147483647 h 2353"/>
              <a:gd name="T18" fmla="*/ 0 w 2401"/>
              <a:gd name="T19" fmla="*/ 0 h 2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1"/>
              <a:gd name="T31" fmla="*/ 0 h 2353"/>
              <a:gd name="T32" fmla="*/ 2401 w 2401"/>
              <a:gd name="T33" fmla="*/ 2353 h 2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1" h="2353">
                <a:moveTo>
                  <a:pt x="0" y="0"/>
                </a:moveTo>
                <a:lnTo>
                  <a:pt x="2400" y="0"/>
                </a:lnTo>
                <a:lnTo>
                  <a:pt x="2400" y="1960"/>
                </a:lnTo>
                <a:lnTo>
                  <a:pt x="1368" y="1960"/>
                </a:lnTo>
                <a:lnTo>
                  <a:pt x="1764" y="1960"/>
                </a:lnTo>
                <a:lnTo>
                  <a:pt x="1200" y="2352"/>
                </a:lnTo>
                <a:lnTo>
                  <a:pt x="636" y="1960"/>
                </a:lnTo>
                <a:lnTo>
                  <a:pt x="1032" y="1960"/>
                </a:lnTo>
                <a:lnTo>
                  <a:pt x="0" y="1960"/>
                </a:lnTo>
                <a:lnTo>
                  <a:pt x="0" y="0"/>
                </a:lnTo>
              </a:path>
            </a:pathLst>
          </a:custGeom>
          <a:solidFill>
            <a:srgbClr val="EBF0F4"/>
          </a:solidFill>
          <a:ln w="38100">
            <a:solidFill>
              <a:srgbClr val="486677"/>
            </a:solidFill>
            <a:round/>
            <a:headEnd/>
            <a:tailEnd/>
          </a:ln>
        </p:spPr>
        <p:txBody>
          <a:bodyPr wrap="none" anchor="ctr"/>
          <a:lstStyle/>
          <a:p>
            <a:endParaRPr lang="en-US" dirty="0"/>
          </a:p>
        </p:txBody>
      </p:sp>
      <p:sp>
        <p:nvSpPr>
          <p:cNvPr id="7" name="Rectangle 11"/>
          <p:cNvSpPr>
            <a:spLocks noChangeArrowheads="1"/>
          </p:cNvSpPr>
          <p:nvPr/>
        </p:nvSpPr>
        <p:spPr bwMode="auto">
          <a:xfrm>
            <a:off x="740098" y="1214438"/>
            <a:ext cx="3613150" cy="2962275"/>
          </a:xfrm>
          <a:prstGeom prst="rect">
            <a:avLst/>
          </a:prstGeom>
          <a:noFill/>
          <a:ln w="12700" algn="ctr">
            <a:noFill/>
            <a:miter lim="800000"/>
            <a:headEnd/>
            <a:tailEnd/>
          </a:ln>
        </p:spPr>
        <p:txBody>
          <a:bodyPr wrap="none" anchor="ctr"/>
          <a:lstStyle/>
          <a:p>
            <a:pPr marL="228600" indent="-228600" eaLnBrk="0" hangingPunct="0">
              <a:buFont typeface="Arial" charset="0"/>
              <a:buChar char="•"/>
            </a:pPr>
            <a:r>
              <a:rPr lang="en-US" sz="2400" dirty="0">
                <a:latin typeface="Gill Sans MT" pitchFamily="34" charset="0"/>
              </a:rPr>
              <a:t>Company policy and</a:t>
            </a:r>
            <a:br>
              <a:rPr lang="en-US" sz="2400" dirty="0">
                <a:latin typeface="Gill Sans MT" pitchFamily="34" charset="0"/>
              </a:rPr>
            </a:br>
            <a:r>
              <a:rPr lang="en-US" sz="2400" dirty="0">
                <a:latin typeface="Gill Sans MT" pitchFamily="34" charset="0"/>
              </a:rPr>
              <a:t>administration</a:t>
            </a:r>
          </a:p>
          <a:p>
            <a:pPr marL="228600" indent="-228600" eaLnBrk="0" hangingPunct="0">
              <a:buFont typeface="Arial" charset="0"/>
              <a:buChar char="•"/>
            </a:pPr>
            <a:r>
              <a:rPr lang="en-US" sz="2400" dirty="0">
                <a:latin typeface="Gill Sans MT" pitchFamily="34" charset="0"/>
              </a:rPr>
              <a:t>Supervision</a:t>
            </a:r>
          </a:p>
          <a:p>
            <a:pPr marL="228600" indent="-228600" eaLnBrk="0" hangingPunct="0">
              <a:buFontTx/>
              <a:buChar char="•"/>
            </a:pPr>
            <a:r>
              <a:rPr lang="en-US" sz="2400" dirty="0">
                <a:latin typeface="Gill Sans MT" pitchFamily="34" charset="0"/>
              </a:rPr>
              <a:t>Interpersonal relations</a:t>
            </a:r>
          </a:p>
          <a:p>
            <a:pPr marL="228600" indent="-228600" eaLnBrk="0" hangingPunct="0">
              <a:buFontTx/>
              <a:buChar char="•"/>
            </a:pPr>
            <a:r>
              <a:rPr lang="en-US" sz="2400" dirty="0">
                <a:latin typeface="Gill Sans MT" pitchFamily="34" charset="0"/>
              </a:rPr>
              <a:t>Working conditions</a:t>
            </a:r>
          </a:p>
          <a:p>
            <a:pPr marL="228600" indent="-228600" eaLnBrk="0" hangingPunct="0">
              <a:buFontTx/>
              <a:buChar char="•"/>
            </a:pPr>
            <a:r>
              <a:rPr lang="en-US" sz="2400" dirty="0">
                <a:latin typeface="Gill Sans MT" pitchFamily="34" charset="0"/>
              </a:rPr>
              <a:t>Salary</a:t>
            </a:r>
          </a:p>
          <a:p>
            <a:pPr marL="228600" indent="-228600" eaLnBrk="0" hangingPunct="0">
              <a:buFontTx/>
              <a:buChar char="•"/>
            </a:pPr>
            <a:r>
              <a:rPr lang="en-US" sz="2400" dirty="0">
                <a:latin typeface="Gill Sans MT" pitchFamily="34" charset="0"/>
              </a:rPr>
              <a:t>Status</a:t>
            </a:r>
          </a:p>
          <a:p>
            <a:pPr marL="228600" indent="-228600" eaLnBrk="0" hangingPunct="0">
              <a:buFontTx/>
              <a:buChar char="•"/>
            </a:pPr>
            <a:r>
              <a:rPr lang="en-US" sz="2400" dirty="0">
                <a:latin typeface="Gill Sans MT" pitchFamily="34" charset="0"/>
              </a:rPr>
              <a:t>Security</a:t>
            </a:r>
          </a:p>
        </p:txBody>
      </p:sp>
      <p:grpSp>
        <p:nvGrpSpPr>
          <p:cNvPr id="8" name="Group 33"/>
          <p:cNvGrpSpPr>
            <a:grpSpLocks/>
          </p:cNvGrpSpPr>
          <p:nvPr/>
        </p:nvGrpSpPr>
        <p:grpSpPr bwMode="auto">
          <a:xfrm>
            <a:off x="4634235" y="1206501"/>
            <a:ext cx="4038600" cy="4691062"/>
            <a:chOff x="4766932" y="1329660"/>
            <a:chExt cx="4038600" cy="4691729"/>
          </a:xfrm>
        </p:grpSpPr>
        <p:sp>
          <p:nvSpPr>
            <p:cNvPr id="9" name="Freeform 10"/>
            <p:cNvSpPr>
              <a:spLocks/>
            </p:cNvSpPr>
            <p:nvPr/>
          </p:nvSpPr>
          <p:spPr bwMode="auto">
            <a:xfrm rot="10800000">
              <a:off x="4876800" y="2286001"/>
              <a:ext cx="3811588" cy="3735388"/>
            </a:xfrm>
            <a:custGeom>
              <a:avLst/>
              <a:gdLst>
                <a:gd name="T0" fmla="*/ 0 w 2401"/>
                <a:gd name="T1" fmla="*/ 0 h 2353"/>
                <a:gd name="T2" fmla="*/ 2147483647 w 2401"/>
                <a:gd name="T3" fmla="*/ 0 h 2353"/>
                <a:gd name="T4" fmla="*/ 2147483647 w 2401"/>
                <a:gd name="T5" fmla="*/ 2147483647 h 2353"/>
                <a:gd name="T6" fmla="*/ 2147483647 w 2401"/>
                <a:gd name="T7" fmla="*/ 2147483647 h 2353"/>
                <a:gd name="T8" fmla="*/ 2147483647 w 2401"/>
                <a:gd name="T9" fmla="*/ 2147483647 h 2353"/>
                <a:gd name="T10" fmla="*/ 2147483647 w 2401"/>
                <a:gd name="T11" fmla="*/ 2147483647 h 2353"/>
                <a:gd name="T12" fmla="*/ 2147483647 w 2401"/>
                <a:gd name="T13" fmla="*/ 2147483647 h 2353"/>
                <a:gd name="T14" fmla="*/ 2147483647 w 2401"/>
                <a:gd name="T15" fmla="*/ 2147483647 h 2353"/>
                <a:gd name="T16" fmla="*/ 0 w 2401"/>
                <a:gd name="T17" fmla="*/ 2147483647 h 2353"/>
                <a:gd name="T18" fmla="*/ 0 w 2401"/>
                <a:gd name="T19" fmla="*/ 0 h 2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1"/>
                <a:gd name="T31" fmla="*/ 0 h 2353"/>
                <a:gd name="T32" fmla="*/ 2401 w 2401"/>
                <a:gd name="T33" fmla="*/ 2353 h 2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1" h="2353">
                  <a:moveTo>
                    <a:pt x="0" y="0"/>
                  </a:moveTo>
                  <a:lnTo>
                    <a:pt x="2400" y="0"/>
                  </a:lnTo>
                  <a:lnTo>
                    <a:pt x="2400" y="1960"/>
                  </a:lnTo>
                  <a:lnTo>
                    <a:pt x="1368" y="1960"/>
                  </a:lnTo>
                  <a:lnTo>
                    <a:pt x="1764" y="1960"/>
                  </a:lnTo>
                  <a:lnTo>
                    <a:pt x="1200" y="2352"/>
                  </a:lnTo>
                  <a:lnTo>
                    <a:pt x="636" y="1960"/>
                  </a:lnTo>
                  <a:lnTo>
                    <a:pt x="1032" y="1960"/>
                  </a:lnTo>
                  <a:lnTo>
                    <a:pt x="0" y="1960"/>
                  </a:lnTo>
                  <a:lnTo>
                    <a:pt x="0" y="0"/>
                  </a:lnTo>
                </a:path>
              </a:pathLst>
            </a:custGeom>
            <a:solidFill>
              <a:srgbClr val="EBF0F4"/>
            </a:solidFill>
            <a:ln w="38100">
              <a:solidFill>
                <a:srgbClr val="486677"/>
              </a:solidFill>
              <a:round/>
              <a:headEnd/>
              <a:tailEnd/>
            </a:ln>
          </p:spPr>
          <p:txBody>
            <a:bodyPr wrap="none" anchor="ctr"/>
            <a:lstStyle/>
            <a:p>
              <a:endParaRPr lang="en-US" dirty="0"/>
            </a:p>
          </p:txBody>
        </p:sp>
        <p:sp>
          <p:nvSpPr>
            <p:cNvPr id="10" name="Rectangle 17"/>
            <p:cNvSpPr>
              <a:spLocks noChangeArrowheads="1"/>
            </p:cNvSpPr>
            <p:nvPr/>
          </p:nvSpPr>
          <p:spPr bwMode="auto">
            <a:xfrm>
              <a:off x="4954257" y="3047579"/>
              <a:ext cx="3810000" cy="2818213"/>
            </a:xfrm>
            <a:prstGeom prst="rect">
              <a:avLst/>
            </a:prstGeom>
            <a:noFill/>
            <a:ln w="38100">
              <a:noFill/>
              <a:round/>
              <a:headEnd/>
              <a:tailEnd/>
            </a:ln>
          </p:spPr>
          <p:txBody>
            <a:bodyPr wrap="none" anchor="ctr"/>
            <a:lstStyle/>
            <a:p>
              <a:pPr marL="228600" indent="-228600" eaLnBrk="0" fontAlgn="auto" hangingPunct="0">
                <a:spcBef>
                  <a:spcPts val="0"/>
                </a:spcBef>
                <a:spcAft>
                  <a:spcPts val="0"/>
                </a:spcAft>
                <a:buFont typeface="Arial" pitchFamily="34" charset="0"/>
                <a:buChar char="•"/>
                <a:defRPr/>
              </a:pPr>
              <a:r>
                <a:rPr lang="en-US" sz="2400" dirty="0">
                  <a:latin typeface="+mn-lt"/>
                </a:rPr>
                <a:t>Achievement</a:t>
              </a:r>
            </a:p>
            <a:p>
              <a:pPr marL="228600" indent="-228600" eaLnBrk="0" fontAlgn="auto" hangingPunct="0">
                <a:spcBef>
                  <a:spcPts val="0"/>
                </a:spcBef>
                <a:spcAft>
                  <a:spcPts val="0"/>
                </a:spcAft>
                <a:buFont typeface="Arial" pitchFamily="34" charset="0"/>
                <a:buChar char="•"/>
                <a:defRPr/>
              </a:pPr>
              <a:r>
                <a:rPr lang="en-US" sz="2400" dirty="0">
                  <a:latin typeface="+mn-lt"/>
                </a:rPr>
                <a:t>Achievement recognition </a:t>
              </a:r>
            </a:p>
            <a:p>
              <a:pPr marL="228600" indent="-228600" eaLnBrk="0" fontAlgn="auto" hangingPunct="0">
                <a:spcBef>
                  <a:spcPts val="0"/>
                </a:spcBef>
                <a:spcAft>
                  <a:spcPts val="0"/>
                </a:spcAft>
                <a:buFontTx/>
                <a:buChar char="•"/>
                <a:defRPr/>
              </a:pPr>
              <a:r>
                <a:rPr lang="en-US" sz="2400" dirty="0">
                  <a:latin typeface="+mn-lt"/>
                </a:rPr>
                <a:t>Work itself</a:t>
              </a:r>
            </a:p>
            <a:p>
              <a:pPr marL="228600" indent="-228600" eaLnBrk="0" fontAlgn="auto" hangingPunct="0">
                <a:spcBef>
                  <a:spcPts val="0"/>
                </a:spcBef>
                <a:spcAft>
                  <a:spcPts val="0"/>
                </a:spcAft>
                <a:buFontTx/>
                <a:buChar char="•"/>
                <a:defRPr/>
              </a:pPr>
              <a:r>
                <a:rPr lang="en-US" sz="2400" dirty="0">
                  <a:latin typeface="+mn-lt"/>
                </a:rPr>
                <a:t>Responsibility</a:t>
              </a:r>
            </a:p>
            <a:p>
              <a:pPr marL="228600" indent="-228600" eaLnBrk="0" fontAlgn="auto" hangingPunct="0">
                <a:spcBef>
                  <a:spcPts val="0"/>
                </a:spcBef>
                <a:spcAft>
                  <a:spcPts val="0"/>
                </a:spcAft>
                <a:buFontTx/>
                <a:buChar char="•"/>
                <a:defRPr/>
              </a:pPr>
              <a:r>
                <a:rPr lang="en-US" sz="2400" dirty="0">
                  <a:latin typeface="+mn-lt"/>
                </a:rPr>
                <a:t>Advancement</a:t>
              </a:r>
            </a:p>
            <a:p>
              <a:pPr marL="228600" indent="-228600" eaLnBrk="0" fontAlgn="auto" hangingPunct="0">
                <a:spcBef>
                  <a:spcPts val="0"/>
                </a:spcBef>
                <a:spcAft>
                  <a:spcPts val="0"/>
                </a:spcAft>
                <a:buFontTx/>
                <a:buChar char="•"/>
                <a:defRPr/>
              </a:pPr>
              <a:r>
                <a:rPr lang="en-US" sz="2400" dirty="0">
                  <a:latin typeface="+mn-lt"/>
                </a:rPr>
                <a:t>Growth</a:t>
              </a:r>
            </a:p>
            <a:p>
              <a:pPr marL="228600" indent="-228600" eaLnBrk="0" fontAlgn="auto" hangingPunct="0">
                <a:spcBef>
                  <a:spcPts val="0"/>
                </a:spcBef>
                <a:spcAft>
                  <a:spcPts val="0"/>
                </a:spcAft>
                <a:buFontTx/>
                <a:buChar char="•"/>
                <a:defRPr/>
              </a:pPr>
              <a:r>
                <a:rPr lang="en-US" sz="2400" dirty="0">
                  <a:solidFill>
                    <a:srgbClr val="571F52"/>
                  </a:solidFill>
                  <a:effectLst>
                    <a:outerShdw blurRad="38100" dist="38100" dir="2700000" algn="tl">
                      <a:srgbClr val="000000">
                        <a:alpha val="43137"/>
                      </a:srgbClr>
                    </a:outerShdw>
                  </a:effectLst>
                  <a:latin typeface="+mn-lt"/>
                </a:rPr>
                <a:t>Salary?</a:t>
              </a:r>
            </a:p>
          </p:txBody>
        </p:sp>
        <p:sp>
          <p:nvSpPr>
            <p:cNvPr id="11" name="Text Box 18"/>
            <p:cNvSpPr txBox="1">
              <a:spLocks noChangeArrowheads="1"/>
            </p:cNvSpPr>
            <p:nvPr/>
          </p:nvSpPr>
          <p:spPr bwMode="auto">
            <a:xfrm>
              <a:off x="4766932" y="1329660"/>
              <a:ext cx="4038600" cy="804976"/>
            </a:xfrm>
            <a:prstGeom prst="rect">
              <a:avLst/>
            </a:prstGeom>
            <a:noFill/>
            <a:ln w="38100">
              <a:noFill/>
              <a:round/>
              <a:headEnd/>
              <a:tailEnd/>
            </a:ln>
          </p:spPr>
          <p:txBody>
            <a:bodyPr wrap="none" anchor="ctr"/>
            <a:lstStyle/>
            <a:p>
              <a:pPr algn="ctr" eaLnBrk="0" fontAlgn="auto" hangingPunct="0">
                <a:lnSpc>
                  <a:spcPct val="80000"/>
                </a:lnSpc>
                <a:spcBef>
                  <a:spcPct val="20000"/>
                </a:spcBef>
                <a:spcAft>
                  <a:spcPts val="0"/>
                </a:spcAft>
                <a:defRPr/>
              </a:pPr>
              <a:r>
                <a:rPr lang="en-US" sz="2800" dirty="0">
                  <a:latin typeface="+mn-lt"/>
                </a:rPr>
                <a:t>Motivation factors </a:t>
              </a:r>
              <a:br>
                <a:rPr lang="en-US" sz="2800" dirty="0">
                  <a:latin typeface="+mn-lt"/>
                </a:rPr>
              </a:br>
              <a:r>
                <a:rPr lang="en-US" sz="2800" dirty="0">
                  <a:solidFill>
                    <a:srgbClr val="BC0029"/>
                  </a:solidFill>
                  <a:effectLst>
                    <a:outerShdw blurRad="38100" dist="38100" dir="2700000" algn="tl">
                      <a:srgbClr val="000000">
                        <a:alpha val="43137"/>
                      </a:srgbClr>
                    </a:outerShdw>
                  </a:effectLst>
                  <a:latin typeface="+mn-lt"/>
                </a:rPr>
                <a:t>increase</a:t>
              </a:r>
              <a:r>
                <a:rPr lang="en-US" sz="2800" dirty="0">
                  <a:latin typeface="+mn-lt"/>
                </a:rPr>
                <a:t> </a:t>
              </a:r>
              <a:br>
                <a:rPr lang="en-US" sz="2800" dirty="0">
                  <a:latin typeface="+mn-lt"/>
                </a:rPr>
              </a:br>
              <a:r>
                <a:rPr lang="en-US" sz="2800" dirty="0">
                  <a:latin typeface="+mn-lt"/>
                </a:rPr>
                <a:t>job satisfaction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Eustress, Strength, and Hope</a:t>
            </a:r>
          </a:p>
        </p:txBody>
      </p:sp>
      <p:sp>
        <p:nvSpPr>
          <p:cNvPr id="3" name="Content Placeholder 2"/>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Eustress</a:t>
            </a:r>
            <a:r>
              <a:rPr lang="en-US" dirty="0"/>
              <a:t>: healthy, normal stress</a:t>
            </a:r>
          </a:p>
          <a:p>
            <a:r>
              <a:rPr lang="en-US" dirty="0"/>
              <a:t>Focuses on the individual’s interpretation of events rather than needs, rewards, or punishments</a:t>
            </a:r>
          </a:p>
          <a:p>
            <a:r>
              <a:rPr lang="en-US" dirty="0"/>
              <a:t>New, positive perspective on organizational life</a:t>
            </a:r>
          </a:p>
          <a:p>
            <a:pPr lvl="1"/>
            <a:r>
              <a:rPr lang="en-US" dirty="0"/>
              <a:t>Invest in strengths</a:t>
            </a:r>
          </a:p>
          <a:p>
            <a:pPr lvl="1"/>
            <a:r>
              <a:rPr lang="en-US" dirty="0"/>
              <a:t>Find positive meaning in work</a:t>
            </a:r>
          </a:p>
          <a:p>
            <a:pPr lvl="1"/>
            <a:r>
              <a:rPr lang="en-US" dirty="0"/>
              <a:t>Display courage and principled action</a:t>
            </a:r>
          </a:p>
          <a:p>
            <a:pPr lvl="1"/>
            <a:r>
              <a:rPr lang="en-US" dirty="0"/>
              <a:t>Draw on positive emotions</a:t>
            </a:r>
          </a:p>
        </p:txBody>
      </p:sp>
      <p:sp>
        <p:nvSpPr>
          <p:cNvPr id="4" name="Slide Number Placeholder 3"/>
          <p:cNvSpPr>
            <a:spLocks noGrp="1"/>
          </p:cNvSpPr>
          <p:nvPr>
            <p:ph type="sldNum" sz="quarter" idx="12"/>
          </p:nvPr>
        </p:nvSpPr>
        <p:spPr/>
        <p:txBody>
          <a:bodyPr/>
          <a:lstStyle/>
          <a:p>
            <a:fld id="{E31E3FCD-1B99-994A-BEBC-E4F5DEEAE3F2}" type="slidenum">
              <a:rPr lang="en-US" smtClean="0"/>
              <a:pPr/>
              <a:t>19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0098" y="1127760"/>
            <a:ext cx="7946702" cy="5228590"/>
          </a:xfrm>
        </p:spPr>
        <p:txBody>
          <a:bodyPr>
            <a:normAutofit/>
          </a:bodyPr>
          <a:lstStyle/>
          <a:p>
            <a:r>
              <a:rPr lang="en-US" dirty="0"/>
              <a:t>Define </a:t>
            </a:r>
            <a:r>
              <a:rPr lang="en-US" i="1" dirty="0"/>
              <a:t>motivation</a:t>
            </a:r>
            <a:r>
              <a:rPr lang="en-US" dirty="0"/>
              <a:t>.</a:t>
            </a:r>
          </a:p>
          <a:p>
            <a:r>
              <a:rPr lang="en-US" dirty="0"/>
              <a:t>Explain how Theory X and Theory Y relate to Maslow’s hierarchy of needs.</a:t>
            </a:r>
          </a:p>
          <a:p>
            <a:r>
              <a:rPr lang="en-US" dirty="0"/>
              <a:t>Discuss the needs for achievement, power, and affiliation.</a:t>
            </a:r>
          </a:p>
          <a:p>
            <a:r>
              <a:rPr lang="en-US" dirty="0"/>
              <a:t>Describe the two-factor theory of motivation.</a:t>
            </a:r>
          </a:p>
        </p:txBody>
      </p:sp>
      <p:sp>
        <p:nvSpPr>
          <p:cNvPr id="5" name="Slide Number Placeholder 4"/>
          <p:cNvSpPr>
            <a:spLocks noGrp="1"/>
          </p:cNvSpPr>
          <p:nvPr>
            <p:ph type="sldNum" sz="quarter" idx="12"/>
          </p:nvPr>
        </p:nvSpPr>
        <p:spPr/>
        <p:txBody>
          <a:bodyPr/>
          <a:lstStyle/>
          <a:p>
            <a:fld id="{E31E3FCD-1B99-994A-BEBC-E4F5DEEAE3F2}" type="slidenum">
              <a:rPr lang="en-US" smtClean="0"/>
              <a:pPr/>
              <a:t>2</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Energy and Full Engagement</a:t>
            </a:r>
          </a:p>
        </p:txBody>
      </p:sp>
      <p:sp>
        <p:nvSpPr>
          <p:cNvPr id="3" name="Content Placeholder 2"/>
          <p:cNvSpPr>
            <a:spLocks noGrp="1"/>
          </p:cNvSpPr>
          <p:nvPr>
            <p:ph idx="1"/>
          </p:nvPr>
        </p:nvSpPr>
        <p:spPr/>
        <p:txBody>
          <a:bodyPr/>
          <a:lstStyle/>
          <a:p>
            <a:r>
              <a:rPr lang="en-US" dirty="0"/>
              <a:t>Management of energy rather than time</a:t>
            </a:r>
          </a:p>
          <a:p>
            <a:r>
              <a:rPr lang="en-US" dirty="0"/>
              <a:t>Strategic use of disengagement to balance the power of full activity engagement</a:t>
            </a:r>
          </a:p>
        </p:txBody>
      </p:sp>
      <p:sp>
        <p:nvSpPr>
          <p:cNvPr id="4" name="Slide Number Placeholder 3"/>
          <p:cNvSpPr>
            <a:spLocks noGrp="1"/>
          </p:cNvSpPr>
          <p:nvPr>
            <p:ph type="sldNum" sz="quarter" idx="12"/>
          </p:nvPr>
        </p:nvSpPr>
        <p:spPr/>
        <p:txBody>
          <a:bodyPr/>
          <a:lstStyle/>
          <a:p>
            <a:fld id="{E31E3FCD-1B99-994A-BEBC-E4F5DEEAE3F2}" type="slidenum">
              <a:rPr lang="en-US" smtClean="0"/>
              <a:pPr/>
              <a:t>20</a:t>
            </a:fld>
            <a:endParaRPr lang="en-US" dirty="0"/>
          </a:p>
        </p:txBody>
      </p:sp>
      <p:graphicFrame>
        <p:nvGraphicFramePr>
          <p:cNvPr id="5" name="Diagram 4"/>
          <p:cNvGraphicFramePr/>
          <p:nvPr/>
        </p:nvGraphicFramePr>
        <p:xfrm>
          <a:off x="1524000" y="3099695"/>
          <a:ext cx="5522260" cy="325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69341" y="4356847"/>
            <a:ext cx="1613647" cy="707886"/>
          </a:xfrm>
          <a:prstGeom prst="rect">
            <a:avLst/>
          </a:prstGeom>
          <a:noFill/>
        </p:spPr>
        <p:txBody>
          <a:bodyPr wrap="square" rtlCol="0">
            <a:spAutoFit/>
          </a:bodyPr>
          <a:lstStyle/>
          <a:p>
            <a:r>
              <a:rPr lang="en-US" sz="4000" dirty="0"/>
              <a:t>Energy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Exchange and Equity Theory</a:t>
            </a:r>
          </a:p>
        </p:txBody>
      </p:sp>
      <p:sp>
        <p:nvSpPr>
          <p:cNvPr id="3" name="Content Placeholder 2"/>
          <p:cNvSpPr>
            <a:spLocks noGrp="1"/>
          </p:cNvSpPr>
          <p:nvPr>
            <p:ph idx="1"/>
          </p:nvPr>
        </p:nvSpPr>
        <p:spPr/>
        <p:txBody>
          <a:bodyPr>
            <a:normAutofit lnSpcReduction="10000"/>
          </a:bodyPr>
          <a:lstStyle/>
          <a:p>
            <a:pPr marL="365760" indent="-283464">
              <a:spcAft>
                <a:spcPts val="600"/>
              </a:spcAft>
              <a:defRPr/>
            </a:pPr>
            <a:r>
              <a:rPr lang="en-US" dirty="0">
                <a:effectLst>
                  <a:outerShdw blurRad="38100" dist="38100" dir="2700000" algn="tl">
                    <a:srgbClr val="000000">
                      <a:alpha val="43137"/>
                    </a:srgbClr>
                  </a:outerShdw>
                </a:effectLst>
              </a:rPr>
              <a:t>Equity theory</a:t>
            </a:r>
            <a:r>
              <a:rPr lang="en-US" dirty="0"/>
              <a:t>: a social exchange process theory of motivation that focuses on individual-environment interaction</a:t>
            </a:r>
          </a:p>
          <a:p>
            <a:pPr marL="365760" indent="-283464">
              <a:spcAft>
                <a:spcPts val="600"/>
              </a:spcAft>
              <a:defRPr/>
            </a:pPr>
            <a:r>
              <a:rPr lang="en-US" dirty="0"/>
              <a:t>Concerned with social processes that influence motivation and behavior</a:t>
            </a:r>
          </a:p>
          <a:p>
            <a:pPr marL="365760" indent="-283464">
              <a:spcAft>
                <a:spcPts val="600"/>
              </a:spcAft>
              <a:defRPr/>
            </a:pPr>
            <a:r>
              <a:rPr lang="en-US" dirty="0"/>
              <a:t>Etzioni’s exchange relationships:</a:t>
            </a:r>
          </a:p>
          <a:p>
            <a:pPr marL="640080" lvl="1" indent="-237744">
              <a:spcAft>
                <a:spcPts val="600"/>
              </a:spcAft>
              <a:defRPr/>
            </a:pPr>
            <a:r>
              <a:rPr lang="en-US" dirty="0"/>
              <a:t>Committed</a:t>
            </a:r>
          </a:p>
          <a:p>
            <a:pPr marL="640080" lvl="1" indent="-237744">
              <a:spcAft>
                <a:spcPts val="600"/>
              </a:spcAft>
              <a:defRPr/>
            </a:pPr>
            <a:r>
              <a:rPr lang="en-US" dirty="0"/>
              <a:t>Calculated</a:t>
            </a:r>
          </a:p>
          <a:p>
            <a:pPr marL="640080" lvl="1" indent="-237744">
              <a:spcAft>
                <a:spcPts val="600"/>
              </a:spcAft>
              <a:defRPr/>
            </a:pPr>
            <a:r>
              <a:rPr lang="en-US" dirty="0"/>
              <a:t>Alienated</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21</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22</a:t>
            </a:fld>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1187678" y="751841"/>
            <a:ext cx="6777761" cy="554646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Adam’s Theory of Inequity</a:t>
            </a:r>
          </a:p>
        </p:txBody>
      </p:sp>
      <p:sp>
        <p:nvSpPr>
          <p:cNvPr id="3" name="Content Placeholder 2"/>
          <p:cNvSpPr>
            <a:spLocks noGrp="1"/>
          </p:cNvSpPr>
          <p:nvPr>
            <p:ph idx="1"/>
          </p:nvPr>
        </p:nvSpPr>
        <p:spPr/>
        <p:txBody>
          <a:bodyPr/>
          <a:lstStyle/>
          <a:p>
            <a:r>
              <a:rPr lang="en-US" dirty="0"/>
              <a:t>Suggests inequity or unfairness motivates people more than equity or fairness</a:t>
            </a:r>
          </a:p>
        </p:txBody>
      </p:sp>
      <p:sp>
        <p:nvSpPr>
          <p:cNvPr id="4" name="Slide Number Placeholder 3"/>
          <p:cNvSpPr>
            <a:spLocks noGrp="1"/>
          </p:cNvSpPr>
          <p:nvPr>
            <p:ph type="sldNum" sz="quarter" idx="12"/>
          </p:nvPr>
        </p:nvSpPr>
        <p:spPr/>
        <p:txBody>
          <a:bodyPr/>
          <a:lstStyle/>
          <a:p>
            <a:fld id="{E31E3FCD-1B99-994A-BEBC-E4F5DEEAE3F2}" type="slidenum">
              <a:rPr lang="en-US" smtClean="0"/>
              <a:pPr/>
              <a:t>23</a:t>
            </a:fld>
            <a:endParaRPr lang="en-US" dirty="0"/>
          </a:p>
        </p:txBody>
      </p:sp>
      <p:graphicFrame>
        <p:nvGraphicFramePr>
          <p:cNvPr id="5" name="Diagram 4"/>
          <p:cNvGraphicFramePr/>
          <p:nvPr/>
        </p:nvGraphicFramePr>
        <p:xfrm>
          <a:off x="1524000" y="22923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24</a:t>
            </a:fld>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768326" y="955040"/>
            <a:ext cx="7535579" cy="430783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of Inequity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Alter the person’s outcomes</a:t>
            </a:r>
          </a:p>
          <a:p>
            <a:pPr marL="514350" indent="-514350">
              <a:buFont typeface="+mj-lt"/>
              <a:buAutoNum type="arabicPeriod"/>
            </a:pPr>
            <a:r>
              <a:rPr lang="en-US" dirty="0"/>
              <a:t>Alter the person’s inputs</a:t>
            </a:r>
          </a:p>
          <a:p>
            <a:pPr marL="514350" indent="-514350">
              <a:buFont typeface="+mj-lt"/>
              <a:buAutoNum type="arabicPeriod"/>
            </a:pPr>
            <a:r>
              <a:rPr lang="en-US" dirty="0"/>
              <a:t>Alter the comparison other’s outcomes</a:t>
            </a:r>
          </a:p>
          <a:p>
            <a:pPr marL="514350" indent="-514350">
              <a:buFont typeface="+mj-lt"/>
              <a:buAutoNum type="arabicPeriod"/>
            </a:pPr>
            <a:r>
              <a:rPr lang="en-US" dirty="0"/>
              <a:t>Alter the comparison other’s inputs</a:t>
            </a:r>
          </a:p>
          <a:p>
            <a:pPr marL="514350" indent="-514350">
              <a:buFont typeface="+mj-lt"/>
              <a:buAutoNum type="arabicPeriod"/>
            </a:pPr>
            <a:r>
              <a:rPr lang="en-US" dirty="0"/>
              <a:t>Change who is used as a comparison other</a:t>
            </a:r>
          </a:p>
          <a:p>
            <a:pPr marL="514350" indent="-514350">
              <a:buFont typeface="+mj-lt"/>
              <a:buAutoNum type="arabicPeriod"/>
            </a:pPr>
            <a:r>
              <a:rPr lang="en-US" dirty="0"/>
              <a:t>Rationalize the inequity</a:t>
            </a:r>
          </a:p>
          <a:p>
            <a:pPr marL="514350" indent="-514350">
              <a:buFont typeface="+mj-lt"/>
              <a:buAutoNum type="arabicPeriod"/>
            </a:pPr>
            <a:r>
              <a:rPr lang="en-US" dirty="0"/>
              <a:t>Leave the organizational situation</a:t>
            </a:r>
          </a:p>
        </p:txBody>
      </p:sp>
      <p:sp>
        <p:nvSpPr>
          <p:cNvPr id="4" name="Slide Number Placeholder 3"/>
          <p:cNvSpPr>
            <a:spLocks noGrp="1"/>
          </p:cNvSpPr>
          <p:nvPr>
            <p:ph type="sldNum" sz="quarter" idx="12"/>
          </p:nvPr>
        </p:nvSpPr>
        <p:spPr/>
        <p:txBody>
          <a:bodyPr/>
          <a:lstStyle/>
          <a:p>
            <a:fld id="{E31E3FCD-1B99-994A-BEBC-E4F5DEEAE3F2}" type="slidenum">
              <a:rPr lang="en-US" smtClean="0"/>
              <a:pPr/>
              <a:t>25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Perspectives on Equity Theory</a:t>
            </a:r>
          </a:p>
        </p:txBody>
      </p:sp>
      <p:graphicFrame>
        <p:nvGraphicFramePr>
          <p:cNvPr id="5" name="Content Placeholder 4"/>
          <p:cNvGraphicFramePr>
            <a:graphicFrameLocks noGrp="1"/>
          </p:cNvGraphicFramePr>
          <p:nvPr>
            <p:ph idx="1"/>
          </p:nvPr>
        </p:nvGraphicFramePr>
        <p:xfrm>
          <a:off x="739775" y="1147763"/>
          <a:ext cx="794702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1E3FCD-1B99-994A-BEBC-E4F5DEEAE3F2}" type="slidenum">
              <a:rPr lang="en-US" smtClean="0"/>
              <a:pPr/>
              <a:t>26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671AF83-B8ED-4B68-932C-FB0ED90D999C}"/>
                                            </p:graphicEl>
                                          </p:spTgt>
                                        </p:tgtEl>
                                        <p:attrNameLst>
                                          <p:attrName>style.visibility</p:attrName>
                                        </p:attrNameLst>
                                      </p:cBhvr>
                                      <p:to>
                                        <p:strVal val="visible"/>
                                      </p:to>
                                    </p:set>
                                    <p:animEffect transition="in" filter="fade">
                                      <p:cBhvr>
                                        <p:cTn id="7" dur="2000"/>
                                        <p:tgtEl>
                                          <p:spTgt spid="5">
                                            <p:graphicEl>
                                              <a:dgm id="{C671AF83-B8ED-4B68-932C-FB0ED90D99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31750D1-4619-43C3-AEF2-B184D653DE11}"/>
                                            </p:graphicEl>
                                          </p:spTgt>
                                        </p:tgtEl>
                                        <p:attrNameLst>
                                          <p:attrName>style.visibility</p:attrName>
                                        </p:attrNameLst>
                                      </p:cBhvr>
                                      <p:to>
                                        <p:strVal val="visible"/>
                                      </p:to>
                                    </p:set>
                                    <p:animEffect transition="in" filter="fade">
                                      <p:cBhvr>
                                        <p:cTn id="12" dur="2000"/>
                                        <p:tgtEl>
                                          <p:spTgt spid="5">
                                            <p:graphicEl>
                                              <a:dgm id="{F31750D1-4619-43C3-AEF2-B184D653DE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F667748A-88B4-4174-91C9-C9C0B837C4C4}"/>
                                            </p:graphicEl>
                                          </p:spTgt>
                                        </p:tgtEl>
                                        <p:attrNameLst>
                                          <p:attrName>style.visibility</p:attrName>
                                        </p:attrNameLst>
                                      </p:cBhvr>
                                      <p:to>
                                        <p:strVal val="visible"/>
                                      </p:to>
                                    </p:set>
                                    <p:animEffect transition="in" filter="fade">
                                      <p:cBhvr>
                                        <p:cTn id="17" dur="2000"/>
                                        <p:tgtEl>
                                          <p:spTgt spid="5">
                                            <p:graphicEl>
                                              <a:dgm id="{F667748A-88B4-4174-91C9-C9C0B837C4C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D77D13A-FE6C-41C3-9C45-9CE1A216B62F}"/>
                                            </p:graphicEl>
                                          </p:spTgt>
                                        </p:tgtEl>
                                        <p:attrNameLst>
                                          <p:attrName>style.visibility</p:attrName>
                                        </p:attrNameLst>
                                      </p:cBhvr>
                                      <p:to>
                                        <p:strVal val="visible"/>
                                      </p:to>
                                    </p:set>
                                    <p:animEffect transition="in" filter="fade">
                                      <p:cBhvr>
                                        <p:cTn id="22" dur="2000"/>
                                        <p:tgtEl>
                                          <p:spTgt spid="5">
                                            <p:graphicEl>
                                              <a:dgm id="{0D77D13A-FE6C-41C3-9C45-9CE1A216B62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C6B2728-F255-4C05-8C95-37AD843155F7}"/>
                                            </p:graphicEl>
                                          </p:spTgt>
                                        </p:tgtEl>
                                        <p:attrNameLst>
                                          <p:attrName>style.visibility</p:attrName>
                                        </p:attrNameLst>
                                      </p:cBhvr>
                                      <p:to>
                                        <p:strVal val="visible"/>
                                      </p:to>
                                    </p:set>
                                    <p:animEffect transition="in" filter="fade">
                                      <p:cBhvr>
                                        <p:cTn id="27" dur="2000"/>
                                        <p:tgtEl>
                                          <p:spTgt spid="5">
                                            <p:graphicEl>
                                              <a:dgm id="{9C6B2728-F255-4C05-8C95-37AD843155F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4022D79-1F21-42C4-8DAC-90924A8EE325}"/>
                                            </p:graphicEl>
                                          </p:spTgt>
                                        </p:tgtEl>
                                        <p:attrNameLst>
                                          <p:attrName>style.visibility</p:attrName>
                                        </p:attrNameLst>
                                      </p:cBhvr>
                                      <p:to>
                                        <p:strVal val="visible"/>
                                      </p:to>
                                    </p:set>
                                    <p:animEffect transition="in" filter="fade">
                                      <p:cBhvr>
                                        <p:cTn id="32" dur="2000"/>
                                        <p:tgtEl>
                                          <p:spTgt spid="5">
                                            <p:graphicEl>
                                              <a:dgm id="{F4022D79-1F21-42C4-8DAC-90924A8EE3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Vroom’s Expectancy Theory of Motivation</a:t>
            </a:r>
          </a:p>
        </p:txBody>
      </p:sp>
      <p:graphicFrame>
        <p:nvGraphicFramePr>
          <p:cNvPr id="5" name="Content Placeholder 4"/>
          <p:cNvGraphicFramePr>
            <a:graphicFrameLocks noGrp="1"/>
          </p:cNvGraphicFramePr>
          <p:nvPr>
            <p:ph idx="1"/>
          </p:nvPr>
        </p:nvGraphicFramePr>
        <p:xfrm>
          <a:off x="-575994" y="1148080"/>
          <a:ext cx="7129194" cy="520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1E3FCD-1B99-994A-BEBC-E4F5DEEAE3F2}" type="slidenum">
              <a:rPr lang="en-US" smtClean="0"/>
              <a:pPr/>
              <a:t>27</a:t>
            </a:fld>
            <a:endParaRPr lang="en-US" dirty="0"/>
          </a:p>
        </p:txBody>
      </p:sp>
      <p:sp>
        <p:nvSpPr>
          <p:cNvPr id="3074" name="Rectangle 2"/>
          <p:cNvSpPr>
            <a:spLocks noChangeArrowheads="1"/>
          </p:cNvSpPr>
          <p:nvPr/>
        </p:nvSpPr>
        <p:spPr bwMode="auto">
          <a:xfrm>
            <a:off x="4394212" y="1524883"/>
            <a:ext cx="47497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Expectancy and instrumentality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concern a person’s beliefs about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how effort, performance,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rewards are related</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5540ABE-4F7B-4E41-BD83-547DF24E0121}"/>
                                            </p:graphicEl>
                                          </p:spTgt>
                                        </p:tgtEl>
                                        <p:attrNameLst>
                                          <p:attrName>style.visibility</p:attrName>
                                        </p:attrNameLst>
                                      </p:cBhvr>
                                      <p:to>
                                        <p:strVal val="visible"/>
                                      </p:to>
                                    </p:set>
                                    <p:animEffect transition="in" filter="fade">
                                      <p:cBhvr>
                                        <p:cTn id="7" dur="2000"/>
                                        <p:tgtEl>
                                          <p:spTgt spid="5">
                                            <p:graphicEl>
                                              <a:dgm id="{45540ABE-4F7B-4E41-BD83-547DF24E012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39D25A7-C499-4309-9C5A-F7428D5E171D}"/>
                                            </p:graphicEl>
                                          </p:spTgt>
                                        </p:tgtEl>
                                        <p:attrNameLst>
                                          <p:attrName>style.visibility</p:attrName>
                                        </p:attrNameLst>
                                      </p:cBhvr>
                                      <p:to>
                                        <p:strVal val="visible"/>
                                      </p:to>
                                    </p:set>
                                    <p:animEffect transition="in" filter="fade">
                                      <p:cBhvr>
                                        <p:cTn id="12" dur="2000"/>
                                        <p:tgtEl>
                                          <p:spTgt spid="5">
                                            <p:graphicEl>
                                              <a:dgm id="{039D25A7-C499-4309-9C5A-F7428D5E171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AA737FC-56A6-422D-8C49-86267A9E11BA}"/>
                                            </p:graphicEl>
                                          </p:spTgt>
                                        </p:tgtEl>
                                        <p:attrNameLst>
                                          <p:attrName>style.visibility</p:attrName>
                                        </p:attrNameLst>
                                      </p:cBhvr>
                                      <p:to>
                                        <p:strVal val="visible"/>
                                      </p:to>
                                    </p:set>
                                    <p:animEffect transition="in" filter="fade">
                                      <p:cBhvr>
                                        <p:cTn id="15" dur="2000"/>
                                        <p:tgtEl>
                                          <p:spTgt spid="5">
                                            <p:graphicEl>
                                              <a:dgm id="{0AA737FC-56A6-422D-8C49-86267A9E11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4145AA5F-CD27-4471-95AE-70D91A06B7BC}"/>
                                            </p:graphicEl>
                                          </p:spTgt>
                                        </p:tgtEl>
                                        <p:attrNameLst>
                                          <p:attrName>style.visibility</p:attrName>
                                        </p:attrNameLst>
                                      </p:cBhvr>
                                      <p:to>
                                        <p:strVal val="visible"/>
                                      </p:to>
                                    </p:set>
                                    <p:animEffect transition="in" filter="fade">
                                      <p:cBhvr>
                                        <p:cTn id="20" dur="2000"/>
                                        <p:tgtEl>
                                          <p:spTgt spid="5">
                                            <p:graphicEl>
                                              <a:dgm id="{4145AA5F-CD27-4471-95AE-70D91A06B7B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3E0A2838-6F5F-4253-8711-3ABE36366B02}"/>
                                            </p:graphicEl>
                                          </p:spTgt>
                                        </p:tgtEl>
                                        <p:attrNameLst>
                                          <p:attrName>style.visibility</p:attrName>
                                        </p:attrNameLst>
                                      </p:cBhvr>
                                      <p:to>
                                        <p:strVal val="visible"/>
                                      </p:to>
                                    </p:set>
                                    <p:animEffect transition="in" filter="fade">
                                      <p:cBhvr>
                                        <p:cTn id="23" dur="2000"/>
                                        <p:tgtEl>
                                          <p:spTgt spid="5">
                                            <p:graphicEl>
                                              <a:dgm id="{3E0A2838-6F5F-4253-8711-3ABE36366B0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B378D525-A315-447B-97A3-6F36D3AAACE2}"/>
                                            </p:graphicEl>
                                          </p:spTgt>
                                        </p:tgtEl>
                                        <p:attrNameLst>
                                          <p:attrName>style.visibility</p:attrName>
                                        </p:attrNameLst>
                                      </p:cBhvr>
                                      <p:to>
                                        <p:strVal val="visible"/>
                                      </p:to>
                                    </p:set>
                                    <p:animEffect transition="in" filter="fade">
                                      <p:cBhvr>
                                        <p:cTn id="26" dur="2000"/>
                                        <p:tgtEl>
                                          <p:spTgt spid="5">
                                            <p:graphicEl>
                                              <a:dgm id="{B378D525-A315-447B-97A3-6F36D3AAACE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31E3FCD-1B99-994A-BEBC-E4F5DEEAE3F2}" type="slidenum">
              <a:rPr lang="en-US" smtClean="0"/>
              <a:pPr/>
              <a:t>28</a:t>
            </a:fld>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705038" y="833120"/>
            <a:ext cx="7645828" cy="37591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Problems</a:t>
            </a:r>
          </a:p>
        </p:txBody>
      </p:sp>
      <p:graphicFrame>
        <p:nvGraphicFramePr>
          <p:cNvPr id="6" name="Content Placeholder 5"/>
          <p:cNvGraphicFramePr>
            <a:graphicFrameLocks noGrp="1"/>
          </p:cNvGraphicFramePr>
          <p:nvPr>
            <p:ph idx="1"/>
          </p:nvPr>
        </p:nvGraphicFramePr>
        <p:xfrm>
          <a:off x="739775" y="1147763"/>
          <a:ext cx="794702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1E3FCD-1B99-994A-BEBC-E4F5DEEAE3F2}" type="slidenum">
              <a:rPr lang="en-US" smtClean="0"/>
              <a:pPr/>
              <a:t>29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85756E3-A268-44A6-AFBD-08052D829236}"/>
                                            </p:graphicEl>
                                          </p:spTgt>
                                        </p:tgtEl>
                                        <p:attrNameLst>
                                          <p:attrName>style.visibility</p:attrName>
                                        </p:attrNameLst>
                                      </p:cBhvr>
                                      <p:to>
                                        <p:strVal val="visible"/>
                                      </p:to>
                                    </p:set>
                                    <p:animEffect transition="in" filter="fade">
                                      <p:cBhvr>
                                        <p:cTn id="7" dur="2000"/>
                                        <p:tgtEl>
                                          <p:spTgt spid="6">
                                            <p:graphicEl>
                                              <a:dgm id="{485756E3-A268-44A6-AFBD-08052D8292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D271582-21D6-455A-8D1F-D84EF68F7087}"/>
                                            </p:graphicEl>
                                          </p:spTgt>
                                        </p:tgtEl>
                                        <p:attrNameLst>
                                          <p:attrName>style.visibility</p:attrName>
                                        </p:attrNameLst>
                                      </p:cBhvr>
                                      <p:to>
                                        <p:strVal val="visible"/>
                                      </p:to>
                                    </p:set>
                                    <p:animEffect transition="in" filter="fade">
                                      <p:cBhvr>
                                        <p:cTn id="12" dur="2000"/>
                                        <p:tgtEl>
                                          <p:spTgt spid="6">
                                            <p:graphicEl>
                                              <a:dgm id="{4D271582-21D6-455A-8D1F-D84EF68F708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2EE33D9A-046B-4599-AD2D-E4C993F8894C}"/>
                                            </p:graphicEl>
                                          </p:spTgt>
                                        </p:tgtEl>
                                        <p:attrNameLst>
                                          <p:attrName>style.visibility</p:attrName>
                                        </p:attrNameLst>
                                      </p:cBhvr>
                                      <p:to>
                                        <p:strVal val="visible"/>
                                      </p:to>
                                    </p:set>
                                    <p:animEffect transition="in" filter="fade">
                                      <p:cBhvr>
                                        <p:cTn id="15" dur="2000"/>
                                        <p:tgtEl>
                                          <p:spTgt spid="6">
                                            <p:graphicEl>
                                              <a:dgm id="{2EE33D9A-046B-4599-AD2D-E4C993F8894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52B44CC5-A11A-4E50-A53C-3B31B4221EE2}"/>
                                            </p:graphicEl>
                                          </p:spTgt>
                                        </p:tgtEl>
                                        <p:attrNameLst>
                                          <p:attrName>style.visibility</p:attrName>
                                        </p:attrNameLst>
                                      </p:cBhvr>
                                      <p:to>
                                        <p:strVal val="visible"/>
                                      </p:to>
                                    </p:set>
                                    <p:animEffect transition="in" filter="fade">
                                      <p:cBhvr>
                                        <p:cTn id="20" dur="2000"/>
                                        <p:tgtEl>
                                          <p:spTgt spid="6">
                                            <p:graphicEl>
                                              <a:dgm id="{52B44CC5-A11A-4E50-A53C-3B31B4221EE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1127BF38-E866-422A-BF9A-42D7FD4A3D5D}"/>
                                            </p:graphicEl>
                                          </p:spTgt>
                                        </p:tgtEl>
                                        <p:attrNameLst>
                                          <p:attrName>style.visibility</p:attrName>
                                        </p:attrNameLst>
                                      </p:cBhvr>
                                      <p:to>
                                        <p:strVal val="visible"/>
                                      </p:to>
                                    </p:set>
                                    <p:animEffect transition="in" filter="fade">
                                      <p:cBhvr>
                                        <p:cTn id="23" dur="2000"/>
                                        <p:tgtEl>
                                          <p:spTgt spid="6">
                                            <p:graphicEl>
                                              <a:dgm id="{1127BF38-E866-422A-BF9A-42D7FD4A3D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115EA19-C8D9-4C70-8F14-39FEC4615585}"/>
                                            </p:graphicEl>
                                          </p:spTgt>
                                        </p:tgtEl>
                                        <p:attrNameLst>
                                          <p:attrName>style.visibility</p:attrName>
                                        </p:attrNameLst>
                                      </p:cBhvr>
                                      <p:to>
                                        <p:strVal val="visible"/>
                                      </p:to>
                                    </p:set>
                                    <p:animEffect transition="in" filter="fade">
                                      <p:cBhvr>
                                        <p:cTn id="28" dur="2000"/>
                                        <p:tgtEl>
                                          <p:spTgt spid="6">
                                            <p:graphicEl>
                                              <a:dgm id="{2115EA19-C8D9-4C70-8F14-39FEC461558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0A362F13-3F6E-4E1E-9E8C-B4D905508BD3}"/>
                                            </p:graphicEl>
                                          </p:spTgt>
                                        </p:tgtEl>
                                        <p:attrNameLst>
                                          <p:attrName>style.visibility</p:attrName>
                                        </p:attrNameLst>
                                      </p:cBhvr>
                                      <p:to>
                                        <p:strVal val="visible"/>
                                      </p:to>
                                    </p:set>
                                    <p:animEffect transition="in" filter="fade">
                                      <p:cBhvr>
                                        <p:cTn id="31" dur="2000"/>
                                        <p:tgtEl>
                                          <p:spTgt spid="6">
                                            <p:graphicEl>
                                              <a:dgm id="{0A362F13-3F6E-4E1E-9E8C-B4D905508B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US" dirty="0">
                <a:solidFill>
                  <a:schemeClr val="accent5"/>
                </a:solidFill>
              </a:rPr>
              <a:t>5</a:t>
            </a:r>
            <a:r>
              <a:rPr lang="en-US" dirty="0"/>
              <a:t>	Explain two new ideas in human motivation.</a:t>
            </a:r>
          </a:p>
          <a:p>
            <a:pPr>
              <a:buNone/>
            </a:pPr>
            <a:r>
              <a:rPr lang="en-US" dirty="0">
                <a:solidFill>
                  <a:schemeClr val="accent5"/>
                </a:solidFill>
              </a:rPr>
              <a:t>6</a:t>
            </a:r>
            <a:r>
              <a:rPr lang="en-US" dirty="0"/>
              <a:t> 	Describe how inequity influences motivation and can be resolved.</a:t>
            </a:r>
          </a:p>
          <a:p>
            <a:pPr>
              <a:buNone/>
            </a:pPr>
            <a:r>
              <a:rPr lang="en-US" dirty="0">
                <a:solidFill>
                  <a:schemeClr val="accent5"/>
                </a:solidFill>
              </a:rPr>
              <a:t>7</a:t>
            </a:r>
            <a:r>
              <a:rPr lang="en-US" dirty="0"/>
              <a:t> 	Describe the expectancy theory of motivation.</a:t>
            </a:r>
          </a:p>
          <a:p>
            <a:pPr>
              <a:buNone/>
            </a:pPr>
            <a:r>
              <a:rPr lang="en-US" dirty="0">
                <a:solidFill>
                  <a:schemeClr val="accent5"/>
                </a:solidFill>
              </a:rPr>
              <a:t>8 </a:t>
            </a:r>
            <a:r>
              <a:rPr lang="en-US" dirty="0"/>
              <a:t>	Describe the cultural differences in motivation.</a:t>
            </a:r>
          </a:p>
        </p:txBody>
      </p:sp>
      <p:sp>
        <p:nvSpPr>
          <p:cNvPr id="5" name="Slide Number Placeholder 4"/>
          <p:cNvSpPr>
            <a:spLocks noGrp="1"/>
          </p:cNvSpPr>
          <p:nvPr>
            <p:ph type="sldNum" sz="quarter" idx="12"/>
          </p:nvPr>
        </p:nvSpPr>
        <p:spPr/>
        <p:txBody>
          <a:bodyPr/>
          <a:lstStyle/>
          <a:p>
            <a:fld id="{E31E3FCD-1B99-994A-BEBC-E4F5DEEAE3F2}" type="slidenum">
              <a:rPr lang="en-US" smtClean="0"/>
              <a:pPr/>
              <a:t>3</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Expectancy Theory and Moral Maturity</a:t>
            </a:r>
          </a:p>
        </p:txBody>
      </p:sp>
      <p:graphicFrame>
        <p:nvGraphicFramePr>
          <p:cNvPr id="5" name="Content Placeholder 4"/>
          <p:cNvGraphicFramePr>
            <a:graphicFrameLocks noGrp="1"/>
          </p:cNvGraphicFramePr>
          <p:nvPr>
            <p:ph idx="1"/>
          </p:nvPr>
        </p:nvGraphicFramePr>
        <p:xfrm>
          <a:off x="740098" y="1148080"/>
          <a:ext cx="7946702" cy="497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1E3FCD-1B99-994A-BEBC-E4F5DEEAE3F2}" type="slidenum">
              <a:rPr lang="en-US" smtClean="0"/>
              <a:pPr/>
              <a:t>30</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F92E116-10F8-4732-AB5F-534CB0A30BBA}"/>
                                            </p:graphicEl>
                                          </p:spTgt>
                                        </p:tgtEl>
                                        <p:attrNameLst>
                                          <p:attrName>style.visibility</p:attrName>
                                        </p:attrNameLst>
                                      </p:cBhvr>
                                      <p:to>
                                        <p:strVal val="visible"/>
                                      </p:to>
                                    </p:set>
                                    <p:animEffect transition="in" filter="fade">
                                      <p:cBhvr>
                                        <p:cTn id="7" dur="2000"/>
                                        <p:tgtEl>
                                          <p:spTgt spid="5">
                                            <p:graphicEl>
                                              <a:dgm id="{5F92E116-10F8-4732-AB5F-534CB0A30B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B4572BE-0A73-4C38-9CD4-3B092AAEEB40}"/>
                                            </p:graphicEl>
                                          </p:spTgt>
                                        </p:tgtEl>
                                        <p:attrNameLst>
                                          <p:attrName>style.visibility</p:attrName>
                                        </p:attrNameLst>
                                      </p:cBhvr>
                                      <p:to>
                                        <p:strVal val="visible"/>
                                      </p:to>
                                    </p:set>
                                    <p:animEffect transition="in" filter="fade">
                                      <p:cBhvr>
                                        <p:cTn id="12" dur="2000"/>
                                        <p:tgtEl>
                                          <p:spTgt spid="5">
                                            <p:graphicEl>
                                              <a:dgm id="{1B4572BE-0A73-4C38-9CD4-3B092AAEEB4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A9A8E86-5EA3-4496-8370-706FE9AE2D86}"/>
                                            </p:graphicEl>
                                          </p:spTgt>
                                        </p:tgtEl>
                                        <p:attrNameLst>
                                          <p:attrName>style.visibility</p:attrName>
                                        </p:attrNameLst>
                                      </p:cBhvr>
                                      <p:to>
                                        <p:strVal val="visible"/>
                                      </p:to>
                                    </p:set>
                                    <p:animEffect transition="in" filter="fade">
                                      <p:cBhvr>
                                        <p:cTn id="15" dur="2000"/>
                                        <p:tgtEl>
                                          <p:spTgt spid="5">
                                            <p:graphicEl>
                                              <a:dgm id="{8A9A8E86-5EA3-4496-8370-706FE9AE2D8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DF5D330-DB84-44CB-B660-F1760AF0EB39}"/>
                                            </p:graphicEl>
                                          </p:spTgt>
                                        </p:tgtEl>
                                        <p:attrNameLst>
                                          <p:attrName>style.visibility</p:attrName>
                                        </p:attrNameLst>
                                      </p:cBhvr>
                                      <p:to>
                                        <p:strVal val="visible"/>
                                      </p:to>
                                    </p:set>
                                    <p:animEffect transition="in" filter="fade">
                                      <p:cBhvr>
                                        <p:cTn id="20" dur="2000"/>
                                        <p:tgtEl>
                                          <p:spTgt spid="5">
                                            <p:graphicEl>
                                              <a:dgm id="{DDF5D330-DB84-44CB-B660-F1760AF0EB3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C2F147CE-ED38-4E94-8A87-8A71D5E07115}"/>
                                            </p:graphicEl>
                                          </p:spTgt>
                                        </p:tgtEl>
                                        <p:attrNameLst>
                                          <p:attrName>style.visibility</p:attrName>
                                        </p:attrNameLst>
                                      </p:cBhvr>
                                      <p:to>
                                        <p:strVal val="visible"/>
                                      </p:to>
                                    </p:set>
                                    <p:animEffect transition="in" filter="fade">
                                      <p:cBhvr>
                                        <p:cTn id="23" dur="2000"/>
                                        <p:tgtEl>
                                          <p:spTgt spid="5">
                                            <p:graphicEl>
                                              <a:dgm id="{C2F147CE-ED38-4E94-8A87-8A71D5E071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Differences</a:t>
            </a:r>
          </a:p>
        </p:txBody>
      </p:sp>
      <p:sp>
        <p:nvSpPr>
          <p:cNvPr id="3" name="Content Placeholder 2"/>
          <p:cNvSpPr>
            <a:spLocks noGrp="1"/>
          </p:cNvSpPr>
          <p:nvPr>
            <p:ph idx="1"/>
          </p:nvPr>
        </p:nvSpPr>
        <p:spPr/>
        <p:txBody>
          <a:bodyPr/>
          <a:lstStyle/>
          <a:p>
            <a:r>
              <a:rPr lang="en-US" dirty="0"/>
              <a:t>Most motivation theories in use today have been developed by, practiced by, and tested among Americans</a:t>
            </a:r>
          </a:p>
          <a:p>
            <a:r>
              <a:rPr lang="en-US" dirty="0"/>
              <a:t>Motivational theories are culturally bound</a:t>
            </a:r>
          </a:p>
          <a:p>
            <a:pPr marL="287338" indent="-287338">
              <a:defRPr/>
            </a:pPr>
            <a:r>
              <a:rPr lang="en-US" dirty="0"/>
              <a:t>Research results differ across cultures</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31</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Ways to Motivate People</a:t>
            </a:r>
          </a:p>
        </p:txBody>
      </p:sp>
      <p:sp>
        <p:nvSpPr>
          <p:cNvPr id="3" name="Content Placeholder 2"/>
          <p:cNvSpPr>
            <a:spLocks noGrp="1"/>
          </p:cNvSpPr>
          <p:nvPr>
            <p:ph idx="1"/>
          </p:nvPr>
        </p:nvSpPr>
        <p:spPr/>
        <p:txBody>
          <a:bodyPr/>
          <a:lstStyle/>
          <a:p>
            <a:pPr>
              <a:spcAft>
                <a:spcPts val="600"/>
              </a:spcAft>
            </a:pPr>
            <a:r>
              <a:rPr lang="en-US" dirty="0"/>
              <a:t>Training</a:t>
            </a:r>
          </a:p>
          <a:p>
            <a:pPr>
              <a:spcAft>
                <a:spcPts val="600"/>
              </a:spcAft>
            </a:pPr>
            <a:r>
              <a:rPr lang="en-US" dirty="0"/>
              <a:t>Coaching</a:t>
            </a:r>
          </a:p>
          <a:p>
            <a:pPr>
              <a:spcAft>
                <a:spcPts val="600"/>
              </a:spcAft>
            </a:pPr>
            <a:r>
              <a:rPr lang="en-US" dirty="0"/>
              <a:t>Task assignments</a:t>
            </a:r>
          </a:p>
          <a:p>
            <a:pPr>
              <a:spcAft>
                <a:spcPts val="600"/>
              </a:spcAft>
            </a:pPr>
            <a:r>
              <a:rPr lang="en-US" dirty="0"/>
              <a:t>Rewards contingent on good performance</a:t>
            </a:r>
          </a:p>
          <a:p>
            <a:pPr>
              <a:spcAft>
                <a:spcPts val="600"/>
              </a:spcAft>
            </a:pPr>
            <a:r>
              <a:rPr lang="en-US" dirty="0"/>
              <a:t>Valued rewards offered</a:t>
            </a:r>
          </a:p>
          <a:p>
            <a:pPr>
              <a:spcAft>
                <a:spcPts val="600"/>
              </a:spcAft>
            </a:pPr>
            <a:r>
              <a:rPr lang="en-US" dirty="0"/>
              <a:t>Sensitivity to inequities</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32</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ction="ppaction://hlinkfile"/>
              </a:rPr>
              <a:t>Friday Night Lights Video Clip</a:t>
            </a:r>
            <a:endParaRPr lang="en-US" dirty="0"/>
          </a:p>
        </p:txBody>
      </p:sp>
      <p:sp>
        <p:nvSpPr>
          <p:cNvPr id="3" name="Content Placeholder 2"/>
          <p:cNvSpPr>
            <a:spLocks noGrp="1"/>
          </p:cNvSpPr>
          <p:nvPr>
            <p:ph idx="1"/>
          </p:nvPr>
        </p:nvSpPr>
        <p:spPr/>
        <p:txBody>
          <a:bodyPr>
            <a:normAutofit fontScale="62500" lnSpcReduction="20000"/>
          </a:bodyPr>
          <a:lstStyle/>
          <a:p>
            <a:pPr>
              <a:spcBef>
                <a:spcPts val="0"/>
              </a:spcBef>
              <a:spcAft>
                <a:spcPct val="25000"/>
              </a:spcAft>
              <a:buFontTx/>
              <a:buChar char="•"/>
              <a:defRPr/>
            </a:pPr>
            <a:r>
              <a:rPr lang="en-US" sz="3500" dirty="0"/>
              <a:t>This chapter defined motivation as “the process of arousing and sustaining goal-directed behavior.” Does Mike Winchell show the characteristics of this definition early in the scene? Do you expect him to show any of the characteristics after the scene ends and he returns to the team?</a:t>
            </a:r>
          </a:p>
          <a:p>
            <a:pPr>
              <a:spcBef>
                <a:spcPts val="0"/>
              </a:spcBef>
              <a:spcAft>
                <a:spcPct val="25000"/>
              </a:spcAft>
              <a:buFontTx/>
              <a:buChar char="•"/>
              <a:defRPr/>
            </a:pPr>
            <a:r>
              <a:rPr lang="en-US" sz="3500" dirty="0"/>
              <a:t>Which needs discussed earlier in this chapter does Mike appear focused on early in the scene? Which needs can become his focus later in the scene? See “The Hierarchy of Needs” and “ERG Theory” sections earlier in this chapter for some suggestions.</a:t>
            </a:r>
          </a:p>
          <a:p>
            <a:pPr>
              <a:spcBef>
                <a:spcPts val="0"/>
              </a:spcBef>
              <a:spcAft>
                <a:spcPct val="25000"/>
              </a:spcAft>
              <a:buFontTx/>
              <a:buChar char="•"/>
              <a:defRPr/>
            </a:pPr>
            <a:r>
              <a:rPr lang="en-US" sz="3500" dirty="0"/>
              <a:t>Apply “McClelland’s Need Theory” to this scene. Which parts of that theory appear in this scene? Give specific examples.</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33</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and Work Behavior</a:t>
            </a:r>
          </a:p>
        </p:txBody>
      </p:sp>
      <p:sp>
        <p:nvSpPr>
          <p:cNvPr id="3" name="Content Placeholder 2"/>
          <p:cNvSpPr>
            <a:spLocks noGrp="1"/>
          </p:cNvSpPr>
          <p:nvPr>
            <p:ph idx="1"/>
          </p:nvPr>
        </p:nvSpPr>
        <p:spPr/>
        <p:txBody>
          <a:bodyPr>
            <a:normAutofit/>
          </a:bodyPr>
          <a:lstStyle/>
          <a:p>
            <a:pPr marL="0" indent="0">
              <a:spcAft>
                <a:spcPts val="600"/>
              </a:spcAft>
              <a:buNone/>
              <a:defRPr/>
            </a:pPr>
            <a:r>
              <a:rPr lang="en-US" dirty="0">
                <a:solidFill>
                  <a:srgbClr val="002060"/>
                </a:solidFill>
                <a:effectLst>
                  <a:outerShdw blurRad="38100" dist="38100" dir="2700000" algn="tl">
                    <a:srgbClr val="000000">
                      <a:alpha val="43137"/>
                    </a:srgbClr>
                  </a:outerShdw>
                </a:effectLst>
              </a:rPr>
              <a:t>Motivation: </a:t>
            </a:r>
            <a:r>
              <a:rPr lang="en-US" dirty="0"/>
              <a:t>the process of arousing and sustaining goal-directed behavior</a:t>
            </a:r>
          </a:p>
          <a:p>
            <a:pPr marL="0" indent="0">
              <a:spcAft>
                <a:spcPts val="600"/>
              </a:spcAft>
              <a:buNone/>
              <a:defRPr/>
            </a:pPr>
            <a:r>
              <a:rPr lang="en-US" b="1" dirty="0">
                <a:solidFill>
                  <a:srgbClr val="C00000"/>
                </a:solidFill>
              </a:rPr>
              <a:t>Motivational theories </a:t>
            </a:r>
            <a:r>
              <a:rPr lang="en-US" dirty="0">
                <a:solidFill>
                  <a:srgbClr val="002060"/>
                </a:solidFill>
              </a:rPr>
              <a:t>attempt to explain and predict observable behavior</a:t>
            </a:r>
            <a:endParaRPr lang="en-US" dirty="0"/>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4</a:t>
            </a:fld>
            <a:endParaRPr lang="en-US" dirty="0"/>
          </a:p>
        </p:txBody>
      </p:sp>
      <p:graphicFrame>
        <p:nvGraphicFramePr>
          <p:cNvPr id="5" name="Diagram 4"/>
          <p:cNvGraphicFramePr/>
          <p:nvPr/>
        </p:nvGraphicFramePr>
        <p:xfrm>
          <a:off x="1524000" y="3482974"/>
          <a:ext cx="5737412" cy="287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Theories</a:t>
            </a:r>
          </a:p>
        </p:txBody>
      </p:sp>
      <p:graphicFrame>
        <p:nvGraphicFramePr>
          <p:cNvPr id="5" name="Content Placeholder 4"/>
          <p:cNvGraphicFramePr>
            <a:graphicFrameLocks noGrp="1"/>
          </p:cNvGraphicFramePr>
          <p:nvPr>
            <p:ph idx="1"/>
          </p:nvPr>
        </p:nvGraphicFramePr>
        <p:xfrm>
          <a:off x="739775" y="1147763"/>
          <a:ext cx="7947025"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1E3FCD-1B99-994A-BEBC-E4F5DEEAE3F2}" type="slidenum">
              <a:rPr lang="en-US" smtClean="0"/>
              <a:pPr/>
              <a:t>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EA0034B-BFA5-4A93-B415-72C74D376DA7}"/>
                                            </p:graphicEl>
                                          </p:spTgt>
                                        </p:tgtEl>
                                        <p:attrNameLst>
                                          <p:attrName>style.visibility</p:attrName>
                                        </p:attrNameLst>
                                      </p:cBhvr>
                                      <p:to>
                                        <p:strVal val="visible"/>
                                      </p:to>
                                    </p:set>
                                    <p:animEffect transition="in" filter="fade">
                                      <p:cBhvr>
                                        <p:cTn id="7" dur="2000"/>
                                        <p:tgtEl>
                                          <p:spTgt spid="5">
                                            <p:graphicEl>
                                              <a:dgm id="{1EA0034B-BFA5-4A93-B415-72C74D376D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130B20B-BFF8-429A-8314-A0BC60CE6BA0}"/>
                                            </p:graphicEl>
                                          </p:spTgt>
                                        </p:tgtEl>
                                        <p:attrNameLst>
                                          <p:attrName>style.visibility</p:attrName>
                                        </p:attrNameLst>
                                      </p:cBhvr>
                                      <p:to>
                                        <p:strVal val="visible"/>
                                      </p:to>
                                    </p:set>
                                    <p:animEffect transition="in" filter="fade">
                                      <p:cBhvr>
                                        <p:cTn id="12" dur="2000"/>
                                        <p:tgtEl>
                                          <p:spTgt spid="5">
                                            <p:graphicEl>
                                              <a:dgm id="{D130B20B-BFF8-429A-8314-A0BC60CE6B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1A1B095-E151-4565-B33A-AFF7574BA4A5}"/>
                                            </p:graphicEl>
                                          </p:spTgt>
                                        </p:tgtEl>
                                        <p:attrNameLst>
                                          <p:attrName>style.visibility</p:attrName>
                                        </p:attrNameLst>
                                      </p:cBhvr>
                                      <p:to>
                                        <p:strVal val="visible"/>
                                      </p:to>
                                    </p:set>
                                    <p:animEffect transition="in" filter="fade">
                                      <p:cBhvr>
                                        <p:cTn id="17" dur="2000"/>
                                        <p:tgtEl>
                                          <p:spTgt spid="5">
                                            <p:graphicEl>
                                              <a:dgm id="{21A1B095-E151-4565-B33A-AFF7574BA4A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69DC3F7-4E0F-4ED5-9707-4C93A4CD8B07}"/>
                                            </p:graphicEl>
                                          </p:spTgt>
                                        </p:tgtEl>
                                        <p:attrNameLst>
                                          <p:attrName>style.visibility</p:attrName>
                                        </p:attrNameLst>
                                      </p:cBhvr>
                                      <p:to>
                                        <p:strVal val="visible"/>
                                      </p:to>
                                    </p:set>
                                    <p:animEffect transition="in" filter="fade">
                                      <p:cBhvr>
                                        <p:cTn id="22" dur="2000"/>
                                        <p:tgtEl>
                                          <p:spTgt spid="5">
                                            <p:graphicEl>
                                              <a:dgm id="{469DC3F7-4E0F-4ED5-9707-4C93A4CD8B0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442B8275-8734-4D37-8C18-1EB7493DF1F6}"/>
                                            </p:graphicEl>
                                          </p:spTgt>
                                        </p:tgtEl>
                                        <p:attrNameLst>
                                          <p:attrName>style.visibility</p:attrName>
                                        </p:attrNameLst>
                                      </p:cBhvr>
                                      <p:to>
                                        <p:strVal val="visible"/>
                                      </p:to>
                                    </p:set>
                                    <p:animEffect transition="in" filter="fade">
                                      <p:cBhvr>
                                        <p:cTn id="27" dur="2000"/>
                                        <p:tgtEl>
                                          <p:spTgt spid="5">
                                            <p:graphicEl>
                                              <a:dgm id="{442B8275-8734-4D37-8C18-1EB7493DF1F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D212738-9FE4-47B3-B517-9FA244DD4881}"/>
                                            </p:graphicEl>
                                          </p:spTgt>
                                        </p:tgtEl>
                                        <p:attrNameLst>
                                          <p:attrName>style.visibility</p:attrName>
                                        </p:attrNameLst>
                                      </p:cBhvr>
                                      <p:to>
                                        <p:strVal val="visible"/>
                                      </p:to>
                                    </p:set>
                                    <p:animEffect transition="in" filter="fade">
                                      <p:cBhvr>
                                        <p:cTn id="32" dur="2000"/>
                                        <p:tgtEl>
                                          <p:spTgt spid="5">
                                            <p:graphicEl>
                                              <a:dgm id="{0D212738-9FE4-47B3-B517-9FA244DD48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Needs</a:t>
            </a:r>
          </a:p>
        </p:txBody>
      </p:sp>
      <p:sp>
        <p:nvSpPr>
          <p:cNvPr id="3" name="Content Placeholder 2"/>
          <p:cNvSpPr>
            <a:spLocks noGrp="1"/>
          </p:cNvSpPr>
          <p:nvPr>
            <p:ph idx="1"/>
          </p:nvPr>
        </p:nvSpPr>
        <p:spPr/>
        <p:txBody>
          <a:bodyPr/>
          <a:lstStyle/>
          <a:p>
            <a:pPr>
              <a:buNone/>
            </a:pPr>
            <a:r>
              <a:rPr lang="en-US" b="1" dirty="0"/>
              <a:t>Max Weber</a:t>
            </a:r>
          </a:p>
          <a:p>
            <a:r>
              <a:rPr lang="en-US" sz="3200" dirty="0">
                <a:cs typeface="Times New Roman" pitchFamily="18" charset="0"/>
              </a:rPr>
              <a:t>Work contributes to salvation</a:t>
            </a:r>
          </a:p>
          <a:p>
            <a:r>
              <a:rPr lang="en-US" sz="3200" dirty="0">
                <a:cs typeface="Times New Roman" pitchFamily="18" charset="0"/>
              </a:rPr>
              <a:t>Protestant work ethic</a:t>
            </a:r>
            <a:br>
              <a:rPr lang="en-US" sz="3200" dirty="0">
                <a:cs typeface="Times New Roman" pitchFamily="18" charset="0"/>
              </a:rPr>
            </a:br>
            <a:endParaRPr lang="en-US" sz="3200" dirty="0">
              <a:cs typeface="Times New Roman" pitchFamily="18" charset="0"/>
            </a:endParaRPr>
          </a:p>
          <a:p>
            <a:pPr>
              <a:buNone/>
            </a:pPr>
            <a:r>
              <a:rPr lang="en-US" b="1" dirty="0"/>
              <a:t>Sigmund Freud – Psychoanalysis</a:t>
            </a:r>
          </a:p>
          <a:p>
            <a:r>
              <a:rPr lang="en-US" sz="3200" dirty="0">
                <a:cs typeface="Times New Roman" pitchFamily="18" charset="0"/>
              </a:rPr>
              <a:t>Delve into the unconscious mind to better understand a person’s motives and needs</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Incentives</a:t>
            </a:r>
          </a:p>
        </p:txBody>
      </p:sp>
      <p:sp>
        <p:nvSpPr>
          <p:cNvPr id="3" name="Content Placeholder 2"/>
          <p:cNvSpPr>
            <a:spLocks noGrp="1"/>
          </p:cNvSpPr>
          <p:nvPr>
            <p:ph idx="1"/>
          </p:nvPr>
        </p:nvSpPr>
        <p:spPr/>
        <p:txBody>
          <a:bodyPr>
            <a:normAutofit fontScale="92500" lnSpcReduction="10000"/>
          </a:bodyPr>
          <a:lstStyle/>
          <a:p>
            <a:pPr marL="457200" indent="-457200">
              <a:buNone/>
              <a:defRPr/>
            </a:pPr>
            <a:r>
              <a:rPr lang="en-US" b="1" dirty="0"/>
              <a:t>Adam Smith</a:t>
            </a:r>
          </a:p>
          <a:p>
            <a:pPr marL="457200" indent="-457200">
              <a:defRPr/>
            </a:pPr>
            <a:r>
              <a:rPr lang="en-US" dirty="0"/>
              <a:t>Enlightened self-interest; people are motivated by self-interest for economic gain</a:t>
            </a:r>
          </a:p>
          <a:p>
            <a:pPr marL="457200" indent="-457200">
              <a:defRPr/>
            </a:pPr>
            <a:r>
              <a:rPr lang="en-US" dirty="0"/>
              <a:t>Technology is a force multiplier for labor productivity</a:t>
            </a:r>
          </a:p>
          <a:p>
            <a:pPr marL="457200" indent="-457200">
              <a:buNone/>
              <a:defRPr/>
            </a:pPr>
            <a:r>
              <a:rPr lang="en-US" b="1" dirty="0"/>
              <a:t>Frederick Taylor</a:t>
            </a:r>
          </a:p>
          <a:p>
            <a:pPr marL="457200" indent="-457200">
              <a:defRPr/>
            </a:pPr>
            <a:r>
              <a:rPr lang="en-US" dirty="0">
                <a:cs typeface="Times New Roman" pitchFamily="18" charset="0"/>
              </a:rPr>
              <a:t>Founder of scientific management </a:t>
            </a:r>
          </a:p>
          <a:p>
            <a:pPr marL="457200" indent="-457200">
              <a:defRPr/>
            </a:pPr>
            <a:r>
              <a:rPr lang="en-US" dirty="0">
                <a:cs typeface="Times New Roman" pitchFamily="18" charset="0"/>
              </a:rPr>
              <a:t>Emphasized cooperation between management and labor to enlarge profits</a:t>
            </a:r>
          </a:p>
          <a:p>
            <a:endParaRPr lang="en-US" dirty="0"/>
          </a:p>
        </p:txBody>
      </p:sp>
      <p:sp>
        <p:nvSpPr>
          <p:cNvPr id="4" name="Slide Number Placeholder 3"/>
          <p:cNvSpPr>
            <a:spLocks noGrp="1"/>
          </p:cNvSpPr>
          <p:nvPr>
            <p:ph type="sldNum" sz="quarter" idx="12"/>
          </p:nvPr>
        </p:nvSpPr>
        <p:spPr/>
        <p:txBody>
          <a:bodyPr/>
          <a:lstStyle/>
          <a:p>
            <a:fld id="{E31E3FCD-1B99-994A-BEBC-E4F5DEEAE3F2}" type="slidenum">
              <a:rPr lang="en-US" smtClean="0"/>
              <a:pPr/>
              <a:t>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Recognition and Ownership</a:t>
            </a:r>
          </a:p>
        </p:txBody>
      </p:sp>
      <p:sp>
        <p:nvSpPr>
          <p:cNvPr id="3" name="Content Placeholder 2"/>
          <p:cNvSpPr>
            <a:spLocks noGrp="1"/>
          </p:cNvSpPr>
          <p:nvPr>
            <p:ph idx="1"/>
          </p:nvPr>
        </p:nvSpPr>
        <p:spPr/>
        <p:txBody>
          <a:bodyPr/>
          <a:lstStyle/>
          <a:p>
            <a:r>
              <a:rPr lang="en-US" dirty="0"/>
              <a:t>These modern management practices build on Smith’s and Taylor’s original theories:</a:t>
            </a:r>
          </a:p>
          <a:p>
            <a:pPr lvl="1"/>
            <a:r>
              <a:rPr lang="en-US" dirty="0"/>
              <a:t>Employee recognition programs</a:t>
            </a:r>
          </a:p>
          <a:p>
            <a:pPr lvl="1"/>
            <a:r>
              <a:rPr lang="en-US" dirty="0"/>
              <a:t>Flexible benefit packages</a:t>
            </a:r>
          </a:p>
          <a:p>
            <a:pPr lvl="1"/>
            <a:r>
              <a:rPr lang="en-US" dirty="0"/>
              <a:t>Stock ownership plans</a:t>
            </a:r>
          </a:p>
          <a:p>
            <a:r>
              <a:rPr lang="en-US" dirty="0"/>
              <a:t>These practices emphasize external incentives</a:t>
            </a:r>
          </a:p>
          <a:p>
            <a:r>
              <a:rPr lang="en-US" dirty="0"/>
              <a:t>Psychological ownership increases organizational citizenship behavior</a:t>
            </a:r>
          </a:p>
        </p:txBody>
      </p:sp>
      <p:sp>
        <p:nvSpPr>
          <p:cNvPr id="4" name="Slide Number Placeholder 3"/>
          <p:cNvSpPr>
            <a:spLocks noGrp="1"/>
          </p:cNvSpPr>
          <p:nvPr>
            <p:ph type="sldNum" sz="quarter" idx="12"/>
          </p:nvPr>
        </p:nvSpPr>
        <p:spPr/>
        <p:txBody>
          <a:bodyPr/>
          <a:lstStyle/>
          <a:p>
            <a:fld id="{E31E3FCD-1B99-994A-BEBC-E4F5DEEAE3F2}" type="slidenum">
              <a:rPr lang="en-US" smtClean="0"/>
              <a:pPr/>
              <a:t>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idx="1"/>
          </p:nvPr>
        </p:nvSpPr>
        <p:spPr/>
        <p:txBody>
          <a:bodyPr/>
          <a:lstStyle/>
          <a:p>
            <a:r>
              <a:rPr lang="en-US" dirty="0"/>
              <a:t>Theory of motivation based on a hierarchy of needs</a:t>
            </a:r>
          </a:p>
          <a:p>
            <a:r>
              <a:rPr lang="en-US" dirty="0"/>
              <a:t>Five need categories:</a:t>
            </a:r>
          </a:p>
          <a:p>
            <a:pPr lvl="1"/>
            <a:r>
              <a:rPr lang="en-US" dirty="0"/>
              <a:t>Physiological needs</a:t>
            </a:r>
          </a:p>
          <a:p>
            <a:pPr lvl="1"/>
            <a:r>
              <a:rPr lang="en-US" dirty="0"/>
              <a:t>Safety and security needs</a:t>
            </a:r>
          </a:p>
          <a:p>
            <a:pPr lvl="1"/>
            <a:r>
              <a:rPr lang="en-US" dirty="0"/>
              <a:t>Love (social) needs</a:t>
            </a:r>
          </a:p>
          <a:p>
            <a:pPr lvl="1"/>
            <a:r>
              <a:rPr lang="en-US" dirty="0"/>
              <a:t>Esteem needs</a:t>
            </a:r>
          </a:p>
          <a:p>
            <a:pPr lvl="1"/>
            <a:r>
              <a:rPr lang="en-US" dirty="0"/>
              <a:t>Self-actualization</a:t>
            </a:r>
          </a:p>
        </p:txBody>
      </p:sp>
      <p:sp>
        <p:nvSpPr>
          <p:cNvPr id="4" name="Slide Number Placeholder 3"/>
          <p:cNvSpPr>
            <a:spLocks noGrp="1"/>
          </p:cNvSpPr>
          <p:nvPr>
            <p:ph type="sldNum" sz="quarter" idx="12"/>
          </p:nvPr>
        </p:nvSpPr>
        <p:spPr/>
        <p:txBody>
          <a:bodyPr/>
          <a:lstStyle/>
          <a:p>
            <a:fld id="{E31E3FCD-1B99-994A-BEBC-E4F5DEEAE3F2}" type="slidenum">
              <a:rPr lang="en-US" smtClean="0"/>
              <a:pPr/>
              <a:t>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935</TotalTime>
  <Words>1680</Words>
  <Application>Microsoft Office PowerPoint</Application>
  <PresentationFormat>On-screen Show (4:3)</PresentationFormat>
  <Paragraphs>329</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Motivation at Work</vt:lpstr>
      <vt:lpstr>Slide 2</vt:lpstr>
      <vt:lpstr>Slide 3</vt:lpstr>
      <vt:lpstr>Motivation and Work Behavior</vt:lpstr>
      <vt:lpstr>Motivation Theories</vt:lpstr>
      <vt:lpstr>Internal Needs</vt:lpstr>
      <vt:lpstr>External Incentives</vt:lpstr>
      <vt:lpstr>Employee Recognition and Ownership</vt:lpstr>
      <vt:lpstr>Maslow’s Hierarchy of Needs</vt:lpstr>
      <vt:lpstr>Slide 10</vt:lpstr>
      <vt:lpstr>Theory X and Theory Y</vt:lpstr>
      <vt:lpstr>Slide 12</vt:lpstr>
      <vt:lpstr>Alderfer’s ERG Theory</vt:lpstr>
      <vt:lpstr>ERG Classifications</vt:lpstr>
      <vt:lpstr>McClelland’s Need Theory</vt:lpstr>
      <vt:lpstr>Slide 16</vt:lpstr>
      <vt:lpstr>Herzberg’s Two-Factor Theory</vt:lpstr>
      <vt:lpstr>Motivation-Hygiene Theory</vt:lpstr>
      <vt:lpstr>Eustress, Strength, and Hope</vt:lpstr>
      <vt:lpstr>Positive Energy and Full Engagement</vt:lpstr>
      <vt:lpstr>Social Exchange and Equity Theory</vt:lpstr>
      <vt:lpstr>Slide 22</vt:lpstr>
      <vt:lpstr>Adam’s Theory of Inequity</vt:lpstr>
      <vt:lpstr>Slide 24</vt:lpstr>
      <vt:lpstr>The Resolution of Inequity</vt:lpstr>
      <vt:lpstr>New Perspectives on Equity Theory</vt:lpstr>
      <vt:lpstr>Vroom’s Expectancy Theory of Motivation</vt:lpstr>
      <vt:lpstr>Slide 28</vt:lpstr>
      <vt:lpstr>Motivational Problems</vt:lpstr>
      <vt:lpstr>Expectancy Theory and Moral Maturity</vt:lpstr>
      <vt:lpstr>Cultural Differences</vt:lpstr>
      <vt:lpstr>Many Ways to Motivate People</vt:lpstr>
      <vt:lpstr>Friday Night Lights Video Clip</vt:lpstr>
    </vt:vector>
  </TitlesOfParts>
  <Company>just 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patti hudepohl</dc:creator>
  <cp:lastModifiedBy>Windows User</cp:lastModifiedBy>
  <cp:revision>70</cp:revision>
  <dcterms:created xsi:type="dcterms:W3CDTF">2011-10-24T16:41:54Z</dcterms:created>
  <dcterms:modified xsi:type="dcterms:W3CDTF">2021-09-29T11:50:00Z</dcterms:modified>
</cp:coreProperties>
</file>